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4.xml" ContentType="application/vnd.openxmlformats-officedocument.presentationml.notesSlide+xml"/>
  <Override PartName="/ppt/tags/tag11.xml" ContentType="application/vnd.openxmlformats-officedocument.presentationml.tags+xml"/>
  <Override PartName="/ppt/notesSlides/notesSlide5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16.xml" ContentType="application/vnd.openxmlformats-officedocument.presentationml.tags+xml"/>
  <Override PartName="/ppt/notesSlides/notesSlide13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18.xml" ContentType="application/vnd.openxmlformats-officedocument.presentationml.notesSlide+xml"/>
  <Override PartName="/ppt/tags/tag31.xml" ContentType="application/vnd.openxmlformats-officedocument.presentationml.tags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390" r:id="rId2"/>
    <p:sldId id="2391" r:id="rId3"/>
    <p:sldId id="2392" r:id="rId4"/>
    <p:sldId id="2393" r:id="rId5"/>
    <p:sldId id="2394" r:id="rId6"/>
    <p:sldId id="2395" r:id="rId7"/>
    <p:sldId id="2396" r:id="rId8"/>
    <p:sldId id="2397" r:id="rId9"/>
    <p:sldId id="2407" r:id="rId10"/>
    <p:sldId id="2409" r:id="rId11"/>
    <p:sldId id="2408" r:id="rId12"/>
    <p:sldId id="2398" r:id="rId13"/>
    <p:sldId id="2424" r:id="rId14"/>
    <p:sldId id="2425" r:id="rId15"/>
    <p:sldId id="2421" r:id="rId16"/>
    <p:sldId id="2423" r:id="rId17"/>
    <p:sldId id="2400" r:id="rId18"/>
    <p:sldId id="2401" r:id="rId19"/>
    <p:sldId id="2402" r:id="rId20"/>
    <p:sldId id="2404" r:id="rId21"/>
    <p:sldId id="2405" r:id="rId22"/>
    <p:sldId id="2406" r:id="rId23"/>
  </p:sldIdLst>
  <p:sldSz cx="12192000" cy="6858000"/>
  <p:notesSz cx="6858000" cy="9144000"/>
  <p:custDataLst>
    <p:tags r:id="rId2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lot, S.J." initials="SS" lastIdx="59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4" autoAdjust="0"/>
    <p:restoredTop sz="94660"/>
  </p:normalViewPr>
  <p:slideViewPr>
    <p:cSldViewPr snapToGrid="0">
      <p:cViewPr varScale="1">
        <p:scale>
          <a:sx n="97" d="100"/>
          <a:sy n="97" d="100"/>
        </p:scale>
        <p:origin x="51" y="9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2023/7/5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A378F0-E4E4-413E-AFA8-F93EA3508856}" type="datetimeFigureOut">
              <a:rPr lang="zh-CN" altLang="en-US" smtClean="0"/>
              <a:t>2023/7/5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F07BC4-FAAE-4FC5-8B27-CD174F660EF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D7A2CCA-E5D5-4859-8035-B358016F08F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pc="300" baseline="3000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pitchFamily="34" charset="-122"/>
                <a:sym typeface="Wingdings 2" panose="05020102010507070707" pitchFamily="18" charset="2"/>
              </a:rPr>
              <a:t> Open domain targeted sentiment 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D7A2CCA-E5D5-4859-8035-B358016F08F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10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D7A2CCA-E5D5-4859-8035-B358016F08F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11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D7A2CCA-E5D5-4859-8035-B358016F08F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12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D7A2CCA-E5D5-4859-8035-B358016F08F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13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D7A2CCA-E5D5-4859-8035-B358016F08F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14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D7A2CCA-E5D5-4859-8035-B358016F08F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15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/>
              <a:t>邻接转依存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  <a:t>16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D7A2CCA-E5D5-4859-8035-B358016F08F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17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D7A2CCA-E5D5-4859-8035-B358016F08F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18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D7A2CCA-E5D5-4859-8035-B358016F08F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19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D7A2CCA-E5D5-4859-8035-B358016F08F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D7A2CCA-E5D5-4859-8035-B358016F08F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D7A2CCA-E5D5-4859-8035-B358016F08F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21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D7A2CCA-E5D5-4859-8035-B358016F08F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22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D7A2CCA-E5D5-4859-8035-B358016F08F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D7A2CCA-E5D5-4859-8035-B358016F08F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D7A2CCA-E5D5-4859-8035-B358016F08F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D7A2CCA-E5D5-4859-8035-B358016F08F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6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D7A2CCA-E5D5-4859-8035-B358016F08F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7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D7A2CCA-E5D5-4859-8035-B358016F08F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8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D7A2CCA-E5D5-4859-8035-B358016F08F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9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样式2-首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-矩形 7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PA-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08244"/>
              </a:gs>
              <a:gs pos="100000">
                <a:schemeClr val="accent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zh-CN" altLang="en-US" dirty="0"/>
          </a:p>
        </p:txBody>
      </p:sp>
      <p:sp>
        <p:nvSpPr>
          <p:cNvPr id="8" name="任意多边形: 形状 39"/>
          <p:cNvSpPr/>
          <p:nvPr userDrawn="1"/>
        </p:nvSpPr>
        <p:spPr>
          <a:xfrm>
            <a:off x="221886" y="0"/>
            <a:ext cx="7536857" cy="6858000"/>
          </a:xfrm>
          <a:custGeom>
            <a:avLst/>
            <a:gdLst>
              <a:gd name="connsiteX0" fmla="*/ 0 w 7536857"/>
              <a:gd name="connsiteY0" fmla="*/ 0 h 6858000"/>
              <a:gd name="connsiteX1" fmla="*/ 6351816 w 7536857"/>
              <a:gd name="connsiteY1" fmla="*/ 0 h 6858000"/>
              <a:gd name="connsiteX2" fmla="*/ 6432300 w 7536857"/>
              <a:gd name="connsiteY2" fmla="*/ 102417 h 6858000"/>
              <a:gd name="connsiteX3" fmla="*/ 7536857 w 7536857"/>
              <a:gd name="connsiteY3" fmla="*/ 3429000 h 6858000"/>
              <a:gd name="connsiteX4" fmla="*/ 6432300 w 7536857"/>
              <a:gd name="connsiteY4" fmla="*/ 6755583 h 6858000"/>
              <a:gd name="connsiteX5" fmla="*/ 6351816 w 7536857"/>
              <a:gd name="connsiteY5" fmla="*/ 6858000 h 6858000"/>
              <a:gd name="connsiteX6" fmla="*/ 0 w 753685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36857" h="6858000">
                <a:moveTo>
                  <a:pt x="0" y="0"/>
                </a:moveTo>
                <a:lnTo>
                  <a:pt x="6351816" y="0"/>
                </a:lnTo>
                <a:lnTo>
                  <a:pt x="6432300" y="102417"/>
                </a:lnTo>
                <a:cubicBezTo>
                  <a:pt x="7126033" y="1030047"/>
                  <a:pt x="7536857" y="2181547"/>
                  <a:pt x="7536857" y="3429000"/>
                </a:cubicBezTo>
                <a:cubicBezTo>
                  <a:pt x="7536857" y="4676454"/>
                  <a:pt x="7126033" y="5827953"/>
                  <a:pt x="6432300" y="6755583"/>
                </a:cubicBezTo>
                <a:lnTo>
                  <a:pt x="6351816" y="6858000"/>
                </a:lnTo>
                <a:lnTo>
                  <a:pt x="0" y="6858000"/>
                </a:lnTo>
                <a:close/>
              </a:path>
            </a:pathLst>
          </a:custGeom>
          <a:pattFill prst="pct5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  <a:effectLst>
            <a:outerShdw blurRad="190500" sx="101000" sy="101000" algn="l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: 形状 39"/>
          <p:cNvSpPr/>
          <p:nvPr userDrawn="1"/>
        </p:nvSpPr>
        <p:spPr>
          <a:xfrm>
            <a:off x="189674" y="0"/>
            <a:ext cx="7536857" cy="6858000"/>
          </a:xfrm>
          <a:custGeom>
            <a:avLst/>
            <a:gdLst>
              <a:gd name="connsiteX0" fmla="*/ 0 w 7536857"/>
              <a:gd name="connsiteY0" fmla="*/ 0 h 6858000"/>
              <a:gd name="connsiteX1" fmla="*/ 6351816 w 7536857"/>
              <a:gd name="connsiteY1" fmla="*/ 0 h 6858000"/>
              <a:gd name="connsiteX2" fmla="*/ 6432300 w 7536857"/>
              <a:gd name="connsiteY2" fmla="*/ 102417 h 6858000"/>
              <a:gd name="connsiteX3" fmla="*/ 7536857 w 7536857"/>
              <a:gd name="connsiteY3" fmla="*/ 3429000 h 6858000"/>
              <a:gd name="connsiteX4" fmla="*/ 6432300 w 7536857"/>
              <a:gd name="connsiteY4" fmla="*/ 6755583 h 6858000"/>
              <a:gd name="connsiteX5" fmla="*/ 6351816 w 7536857"/>
              <a:gd name="connsiteY5" fmla="*/ 6858000 h 6858000"/>
              <a:gd name="connsiteX6" fmla="*/ 0 w 753685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36857" h="6858000">
                <a:moveTo>
                  <a:pt x="0" y="0"/>
                </a:moveTo>
                <a:lnTo>
                  <a:pt x="6351816" y="0"/>
                </a:lnTo>
                <a:lnTo>
                  <a:pt x="6432300" y="102417"/>
                </a:lnTo>
                <a:cubicBezTo>
                  <a:pt x="7126033" y="1030047"/>
                  <a:pt x="7536857" y="2181547"/>
                  <a:pt x="7536857" y="3429000"/>
                </a:cubicBezTo>
                <a:cubicBezTo>
                  <a:pt x="7536857" y="4676454"/>
                  <a:pt x="7126033" y="5827953"/>
                  <a:pt x="6432300" y="6755583"/>
                </a:cubicBezTo>
                <a:lnTo>
                  <a:pt x="6351816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A13F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: 形状 39"/>
          <p:cNvSpPr/>
          <p:nvPr userDrawn="1"/>
        </p:nvSpPr>
        <p:spPr>
          <a:xfrm>
            <a:off x="0" y="0"/>
            <a:ext cx="7536857" cy="6858000"/>
          </a:xfrm>
          <a:custGeom>
            <a:avLst/>
            <a:gdLst>
              <a:gd name="connsiteX0" fmla="*/ 0 w 7536857"/>
              <a:gd name="connsiteY0" fmla="*/ 0 h 6858000"/>
              <a:gd name="connsiteX1" fmla="*/ 6351816 w 7536857"/>
              <a:gd name="connsiteY1" fmla="*/ 0 h 6858000"/>
              <a:gd name="connsiteX2" fmla="*/ 6432300 w 7536857"/>
              <a:gd name="connsiteY2" fmla="*/ 102417 h 6858000"/>
              <a:gd name="connsiteX3" fmla="*/ 7536857 w 7536857"/>
              <a:gd name="connsiteY3" fmla="*/ 3429000 h 6858000"/>
              <a:gd name="connsiteX4" fmla="*/ 6432300 w 7536857"/>
              <a:gd name="connsiteY4" fmla="*/ 6755583 h 6858000"/>
              <a:gd name="connsiteX5" fmla="*/ 6351816 w 7536857"/>
              <a:gd name="connsiteY5" fmla="*/ 6858000 h 6858000"/>
              <a:gd name="connsiteX6" fmla="*/ 0 w 753685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36857" h="6858000">
                <a:moveTo>
                  <a:pt x="0" y="0"/>
                </a:moveTo>
                <a:lnTo>
                  <a:pt x="6351816" y="0"/>
                </a:lnTo>
                <a:lnTo>
                  <a:pt x="6432300" y="102417"/>
                </a:lnTo>
                <a:cubicBezTo>
                  <a:pt x="7126033" y="1030047"/>
                  <a:pt x="7536857" y="2181547"/>
                  <a:pt x="7536857" y="3429000"/>
                </a:cubicBezTo>
                <a:cubicBezTo>
                  <a:pt x="7536857" y="4676454"/>
                  <a:pt x="7126033" y="5827953"/>
                  <a:pt x="6432300" y="6755583"/>
                </a:cubicBezTo>
                <a:lnTo>
                  <a:pt x="635181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76200" sx="101000" sy="101000" algn="l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: 形状 74"/>
          <p:cNvSpPr/>
          <p:nvPr userDrawn="1"/>
        </p:nvSpPr>
        <p:spPr>
          <a:xfrm flipV="1">
            <a:off x="660400" y="3829587"/>
            <a:ext cx="6489382" cy="193259"/>
          </a:xfrm>
          <a:custGeom>
            <a:avLst/>
            <a:gdLst>
              <a:gd name="connsiteX0" fmla="*/ 0 w 6415214"/>
              <a:gd name="connsiteY0" fmla="*/ 171407 h 171407"/>
              <a:gd name="connsiteX1" fmla="*/ 6415214 w 6415214"/>
              <a:gd name="connsiteY1" fmla="*/ 171407 h 171407"/>
              <a:gd name="connsiteX2" fmla="*/ 6415214 w 6415214"/>
              <a:gd name="connsiteY2" fmla="*/ 100390 h 171407"/>
              <a:gd name="connsiteX3" fmla="*/ 511261 w 6415214"/>
              <a:gd name="connsiteY3" fmla="*/ 100390 h 171407"/>
              <a:gd name="connsiteX4" fmla="*/ 229919 w 6415214"/>
              <a:gd name="connsiteY4" fmla="*/ 0 h 171407"/>
              <a:gd name="connsiteX5" fmla="*/ 229919 w 6415214"/>
              <a:gd name="connsiteY5" fmla="*/ 100390 h 171407"/>
              <a:gd name="connsiteX6" fmla="*/ 0 w 6415214"/>
              <a:gd name="connsiteY6" fmla="*/ 100390 h 171407"/>
              <a:gd name="connsiteX0-1" fmla="*/ 0 w 6415214"/>
              <a:gd name="connsiteY0-2" fmla="*/ 171407 h 262847"/>
              <a:gd name="connsiteX1-3" fmla="*/ 6415214 w 6415214"/>
              <a:gd name="connsiteY1-4" fmla="*/ 171407 h 262847"/>
              <a:gd name="connsiteX2-5" fmla="*/ 6415214 w 6415214"/>
              <a:gd name="connsiteY2-6" fmla="*/ 100390 h 262847"/>
              <a:gd name="connsiteX3-7" fmla="*/ 511261 w 6415214"/>
              <a:gd name="connsiteY3-8" fmla="*/ 100390 h 262847"/>
              <a:gd name="connsiteX4-9" fmla="*/ 229919 w 6415214"/>
              <a:gd name="connsiteY4-10" fmla="*/ 0 h 262847"/>
              <a:gd name="connsiteX5-11" fmla="*/ 229919 w 6415214"/>
              <a:gd name="connsiteY5-12" fmla="*/ 100390 h 262847"/>
              <a:gd name="connsiteX6-13" fmla="*/ 0 w 6415214"/>
              <a:gd name="connsiteY6-14" fmla="*/ 100390 h 262847"/>
              <a:gd name="connsiteX7" fmla="*/ 91440 w 6415214"/>
              <a:gd name="connsiteY7" fmla="*/ 262847 h 262847"/>
              <a:gd name="connsiteX0-15" fmla="*/ 0 w 6415214"/>
              <a:gd name="connsiteY0-16" fmla="*/ 171407 h 171407"/>
              <a:gd name="connsiteX1-17" fmla="*/ 6415214 w 6415214"/>
              <a:gd name="connsiteY1-18" fmla="*/ 171407 h 171407"/>
              <a:gd name="connsiteX2-19" fmla="*/ 6415214 w 6415214"/>
              <a:gd name="connsiteY2-20" fmla="*/ 100390 h 171407"/>
              <a:gd name="connsiteX3-21" fmla="*/ 511261 w 6415214"/>
              <a:gd name="connsiteY3-22" fmla="*/ 100390 h 171407"/>
              <a:gd name="connsiteX4-23" fmla="*/ 229919 w 6415214"/>
              <a:gd name="connsiteY4-24" fmla="*/ 0 h 171407"/>
              <a:gd name="connsiteX5-25" fmla="*/ 229919 w 6415214"/>
              <a:gd name="connsiteY5-26" fmla="*/ 100390 h 171407"/>
              <a:gd name="connsiteX6-27" fmla="*/ 0 w 6415214"/>
              <a:gd name="connsiteY6-28" fmla="*/ 100390 h 171407"/>
              <a:gd name="connsiteX0-29" fmla="*/ 0 w 6415214"/>
              <a:gd name="connsiteY0-30" fmla="*/ 171407 h 171407"/>
              <a:gd name="connsiteX1-31" fmla="*/ 6415214 w 6415214"/>
              <a:gd name="connsiteY1-32" fmla="*/ 100390 h 171407"/>
              <a:gd name="connsiteX2-33" fmla="*/ 511261 w 6415214"/>
              <a:gd name="connsiteY2-34" fmla="*/ 100390 h 171407"/>
              <a:gd name="connsiteX3-35" fmla="*/ 229919 w 6415214"/>
              <a:gd name="connsiteY3-36" fmla="*/ 0 h 171407"/>
              <a:gd name="connsiteX4-37" fmla="*/ 229919 w 6415214"/>
              <a:gd name="connsiteY4-38" fmla="*/ 100390 h 171407"/>
              <a:gd name="connsiteX5-39" fmla="*/ 0 w 6415214"/>
              <a:gd name="connsiteY5-40" fmla="*/ 100390 h 171407"/>
              <a:gd name="connsiteX0-41" fmla="*/ 6415214 w 6415214"/>
              <a:gd name="connsiteY0-42" fmla="*/ 100390 h 100390"/>
              <a:gd name="connsiteX1-43" fmla="*/ 511261 w 6415214"/>
              <a:gd name="connsiteY1-44" fmla="*/ 100390 h 100390"/>
              <a:gd name="connsiteX2-45" fmla="*/ 229919 w 6415214"/>
              <a:gd name="connsiteY2-46" fmla="*/ 0 h 100390"/>
              <a:gd name="connsiteX3-47" fmla="*/ 229919 w 6415214"/>
              <a:gd name="connsiteY3-48" fmla="*/ 100390 h 100390"/>
              <a:gd name="connsiteX4-49" fmla="*/ 0 w 6415214"/>
              <a:gd name="connsiteY4-50" fmla="*/ 100390 h 100390"/>
              <a:gd name="connsiteX0-51" fmla="*/ 6415214 w 6415214"/>
              <a:gd name="connsiteY0-52" fmla="*/ 195640 h 195640"/>
              <a:gd name="connsiteX1-53" fmla="*/ 511261 w 6415214"/>
              <a:gd name="connsiteY1-54" fmla="*/ 195640 h 195640"/>
              <a:gd name="connsiteX2-55" fmla="*/ 227538 w 6415214"/>
              <a:gd name="connsiteY2-56" fmla="*/ 0 h 195640"/>
              <a:gd name="connsiteX3-57" fmla="*/ 229919 w 6415214"/>
              <a:gd name="connsiteY3-58" fmla="*/ 195640 h 195640"/>
              <a:gd name="connsiteX4-59" fmla="*/ 0 w 6415214"/>
              <a:gd name="connsiteY4-60" fmla="*/ 195640 h 195640"/>
              <a:gd name="connsiteX0-61" fmla="*/ 6415214 w 6415214"/>
              <a:gd name="connsiteY0-62" fmla="*/ 193259 h 193259"/>
              <a:gd name="connsiteX1-63" fmla="*/ 511261 w 6415214"/>
              <a:gd name="connsiteY1-64" fmla="*/ 193259 h 193259"/>
              <a:gd name="connsiteX2-65" fmla="*/ 232301 w 6415214"/>
              <a:gd name="connsiteY2-66" fmla="*/ 0 h 193259"/>
              <a:gd name="connsiteX3-67" fmla="*/ 229919 w 6415214"/>
              <a:gd name="connsiteY3-68" fmla="*/ 193259 h 193259"/>
              <a:gd name="connsiteX4-69" fmla="*/ 0 w 6415214"/>
              <a:gd name="connsiteY4-70" fmla="*/ 193259 h 19325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415214" h="193259">
                <a:moveTo>
                  <a:pt x="6415214" y="193259"/>
                </a:moveTo>
                <a:lnTo>
                  <a:pt x="511261" y="193259"/>
                </a:lnTo>
                <a:lnTo>
                  <a:pt x="232301" y="0"/>
                </a:lnTo>
                <a:cubicBezTo>
                  <a:pt x="233095" y="65213"/>
                  <a:pt x="229125" y="128046"/>
                  <a:pt x="229919" y="193259"/>
                </a:cubicBezTo>
                <a:lnTo>
                  <a:pt x="0" y="193259"/>
                </a:lnTo>
              </a:path>
            </a:pathLst>
          </a:cu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标题 47"/>
          <p:cNvSpPr>
            <a:spLocks noGrp="1"/>
          </p:cNvSpPr>
          <p:nvPr>
            <p:ph type="title" hasCustomPrompt="1"/>
          </p:nvPr>
        </p:nvSpPr>
        <p:spPr>
          <a:xfrm>
            <a:off x="630418" y="2616692"/>
            <a:ext cx="7055958" cy="120032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lvl1pPr>
              <a:lnSpc>
                <a:spcPct val="100000"/>
              </a:lnSpc>
              <a:defRPr lang="zh-CN" altLang="en-US" sz="3600" b="1" spc="1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defRPr>
            </a:lvl1pPr>
          </a:lstStyle>
          <a:p>
            <a:pPr marL="0" lvl="0"/>
            <a:r>
              <a:rPr lang="zh-CN" altLang="en-US" dirty="0"/>
              <a:t>请在此输入标题</a:t>
            </a:r>
            <a:br>
              <a:rPr lang="zh-CN" altLang="en-US" dirty="0"/>
            </a:br>
            <a:r>
              <a:rPr lang="zh-CN" altLang="en-US" dirty="0"/>
              <a:t>尽量回车保证标题为两行</a:t>
            </a:r>
          </a:p>
        </p:txBody>
      </p:sp>
      <p:sp>
        <p:nvSpPr>
          <p:cNvPr id="13" name="文本占位符 87"/>
          <p:cNvSpPr>
            <a:spLocks noGrp="1"/>
          </p:cNvSpPr>
          <p:nvPr>
            <p:ph type="body" sz="quarter" idx="13" hasCustomPrompt="1"/>
          </p:nvPr>
        </p:nvSpPr>
        <p:spPr>
          <a:xfrm>
            <a:off x="654709" y="2352090"/>
            <a:ext cx="5154585" cy="2585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lvl1pPr marL="0" indent="0">
              <a:buNone/>
              <a:defRPr lang="zh-CN" altLang="en-US" sz="12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Wingdings 3" panose="05040102010807070707" pitchFamily="18" charset="2"/>
              </a:defRPr>
            </a:lvl1pPr>
          </a:lstStyle>
          <a:p>
            <a:pPr marL="228600" lvl="0" indent="-228600"/>
            <a:r>
              <a:rPr lang="zh-CN" altLang="en-US" dirty="0"/>
              <a:t>请在此输入你的副标题</a:t>
            </a:r>
          </a:p>
        </p:txBody>
      </p:sp>
      <p:sp>
        <p:nvSpPr>
          <p:cNvPr id="14" name="文本占位符 53"/>
          <p:cNvSpPr>
            <a:spLocks noGrp="1"/>
          </p:cNvSpPr>
          <p:nvPr>
            <p:ph type="body" sz="quarter" idx="16" hasCustomPrompt="1"/>
          </p:nvPr>
        </p:nvSpPr>
        <p:spPr>
          <a:xfrm>
            <a:off x="655638" y="4304189"/>
            <a:ext cx="4065361" cy="344710"/>
          </a:xfrm>
          <a:prstGeom prst="rect">
            <a:avLst/>
          </a:prstGeom>
          <a:noFill/>
        </p:spPr>
        <p:txBody>
          <a:bodyPr wrap="square" lIns="0" rtlCol="0" anchor="ctr" anchorCtr="0">
            <a:spAutoFit/>
          </a:bodyPr>
          <a:lstStyle>
            <a:lvl1pPr marL="0" indent="0">
              <a:lnSpc>
                <a:spcPct val="130000"/>
              </a:lnSpc>
              <a:buNone/>
              <a:defRPr lang="zh-CN" altLang="en-US" sz="1400" spc="10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>
              <a:lnSpc>
                <a:spcPct val="130000"/>
              </a:lnSpc>
            </a:pPr>
            <a:r>
              <a:rPr lang="zh-CN" altLang="en-US" dirty="0"/>
              <a:t>指导教师： </a:t>
            </a:r>
            <a:r>
              <a:rPr lang="en-US" altLang="zh-CN" dirty="0"/>
              <a:t>XXX	</a:t>
            </a:r>
            <a:r>
              <a:rPr lang="zh-CN" altLang="en-US" dirty="0"/>
              <a:t>答辩学生： 芃苇</a:t>
            </a:r>
          </a:p>
        </p:txBody>
      </p:sp>
      <p:sp>
        <p:nvSpPr>
          <p:cNvPr id="16" name="文本框 15"/>
          <p:cNvSpPr txBox="1"/>
          <p:nvPr userDrawn="1"/>
        </p:nvSpPr>
        <p:spPr>
          <a:xfrm>
            <a:off x="474450" y="318256"/>
            <a:ext cx="1899117" cy="792864"/>
          </a:xfrm>
          <a:prstGeom prst="rect">
            <a:avLst/>
          </a:prstGeom>
          <a:noFill/>
          <a:ln>
            <a:noFill/>
          </a:ln>
        </p:spPr>
        <p:txBody>
          <a:bodyPr wrap="square" lIns="180000" tIns="180000" rIns="180000" bIns="180000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2400" b="1" i="0" spc="100" dirty="0">
                <a:solidFill>
                  <a:schemeClr val="accent3"/>
                </a:solidFill>
                <a:latin typeface="+mn-ea"/>
              </a:rPr>
              <a:t>◀ BIT</a:t>
            </a:r>
            <a:r>
              <a:rPr lang="en-US" altLang="zh-CN" sz="2400" b="1" i="0" spc="100" baseline="0" dirty="0">
                <a:solidFill>
                  <a:schemeClr val="accent3"/>
                </a:solidFill>
                <a:latin typeface="+mn-ea"/>
              </a:rPr>
              <a:t> </a:t>
            </a:r>
            <a:r>
              <a:rPr lang="en-US" altLang="zh-CN" sz="2400" b="1" i="0" spc="100" dirty="0">
                <a:solidFill>
                  <a:schemeClr val="accent3"/>
                </a:solidFill>
                <a:latin typeface="+mn-ea"/>
              </a:rPr>
              <a:t>▶</a:t>
            </a:r>
            <a:endParaRPr lang="zh-CN" altLang="en-US" sz="2400" b="1" i="0" spc="100" dirty="0">
              <a:solidFill>
                <a:schemeClr val="accent3"/>
              </a:solidFill>
              <a:latin typeface="+mn-ea"/>
            </a:endParaRPr>
          </a:p>
        </p:txBody>
      </p:sp>
      <p:pic>
        <p:nvPicPr>
          <p:cNvPr id="23" name="图片 22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250894" y="-774608"/>
            <a:ext cx="7885491" cy="7588381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8250874" y="2196869"/>
            <a:ext cx="3243162" cy="2464261"/>
          </a:xfrm>
          <a:prstGeom prst="rect">
            <a:avLst/>
          </a:prstGeom>
        </p:spPr>
      </p:pic>
      <p:grpSp>
        <p:nvGrpSpPr>
          <p:cNvPr id="24" name="组合 23"/>
          <p:cNvGrpSpPr/>
          <p:nvPr userDrawn="1"/>
        </p:nvGrpSpPr>
        <p:grpSpPr>
          <a:xfrm>
            <a:off x="671368" y="6083135"/>
            <a:ext cx="2542613" cy="276499"/>
            <a:chOff x="598941" y="6399999"/>
            <a:chExt cx="2542613" cy="276499"/>
          </a:xfrm>
          <a:solidFill>
            <a:schemeClr val="bg1">
              <a:lumMod val="65000"/>
            </a:schemeClr>
          </a:solidFill>
        </p:grpSpPr>
        <p:grpSp>
          <p:nvGrpSpPr>
            <p:cNvPr id="25" name="组合 24"/>
            <p:cNvGrpSpPr/>
            <p:nvPr/>
          </p:nvGrpSpPr>
          <p:grpSpPr>
            <a:xfrm>
              <a:off x="2055693" y="6402621"/>
              <a:ext cx="1085861" cy="270805"/>
              <a:chOff x="10340336" y="2247899"/>
              <a:chExt cx="2724438" cy="679451"/>
            </a:xfrm>
            <a:grpFill/>
          </p:grpSpPr>
          <p:sp>
            <p:nvSpPr>
              <p:cNvPr id="39" name="Freeform 5"/>
              <p:cNvSpPr/>
              <p:nvPr/>
            </p:nvSpPr>
            <p:spPr bwMode="auto">
              <a:xfrm>
                <a:off x="11868131" y="2285206"/>
                <a:ext cx="534988" cy="603250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" name="Freeform 6"/>
              <p:cNvSpPr/>
              <p:nvPr/>
            </p:nvSpPr>
            <p:spPr bwMode="auto">
              <a:xfrm>
                <a:off x="12756799" y="2388393"/>
                <a:ext cx="307975" cy="463550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grpSp>
            <p:nvGrpSpPr>
              <p:cNvPr id="41" name="组合 40"/>
              <p:cNvGrpSpPr/>
              <p:nvPr/>
            </p:nvGrpSpPr>
            <p:grpSpPr>
              <a:xfrm>
                <a:off x="10340336" y="2247899"/>
                <a:ext cx="547688" cy="679451"/>
                <a:chOff x="5548313" y="2084388"/>
                <a:chExt cx="547688" cy="679451"/>
              </a:xfrm>
              <a:grpFill/>
            </p:grpSpPr>
            <p:sp>
              <p:nvSpPr>
                <p:cNvPr id="46" name="Freeform 7"/>
                <p:cNvSpPr/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7" name="Freeform 8"/>
                <p:cNvSpPr/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2" name="组合 41"/>
              <p:cNvGrpSpPr/>
              <p:nvPr/>
            </p:nvGrpSpPr>
            <p:grpSpPr>
              <a:xfrm>
                <a:off x="11192276" y="2400300"/>
                <a:ext cx="322175" cy="373063"/>
                <a:chOff x="3792874" y="3138488"/>
                <a:chExt cx="322175" cy="373063"/>
              </a:xfrm>
              <a:grpFill/>
            </p:grpSpPr>
            <p:sp>
              <p:nvSpPr>
                <p:cNvPr id="43" name="Freeform 15"/>
                <p:cNvSpPr/>
                <p:nvPr/>
              </p:nvSpPr>
              <p:spPr bwMode="auto">
                <a:xfrm>
                  <a:off x="3792874" y="3235325"/>
                  <a:ext cx="112625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" name="Freeform 16"/>
                <p:cNvSpPr/>
                <p:nvPr/>
              </p:nvSpPr>
              <p:spPr bwMode="auto">
                <a:xfrm>
                  <a:off x="3980111" y="3138488"/>
                  <a:ext cx="134938" cy="373063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" name="Freeform 17"/>
                <p:cNvSpPr/>
                <p:nvPr/>
              </p:nvSpPr>
              <p:spPr bwMode="auto">
                <a:xfrm>
                  <a:off x="3872924" y="3138488"/>
                  <a:ext cx="75438" cy="79375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26" name="组合 25"/>
            <p:cNvGrpSpPr/>
            <p:nvPr/>
          </p:nvGrpSpPr>
          <p:grpSpPr>
            <a:xfrm>
              <a:off x="598941" y="6399999"/>
              <a:ext cx="1102619" cy="276499"/>
              <a:chOff x="6738929" y="2270918"/>
              <a:chExt cx="2766486" cy="693738"/>
            </a:xfrm>
            <a:grpFill/>
          </p:grpSpPr>
          <p:grpSp>
            <p:nvGrpSpPr>
              <p:cNvPr id="27" name="组合 26"/>
              <p:cNvGrpSpPr/>
              <p:nvPr/>
            </p:nvGrpSpPr>
            <p:grpSpPr>
              <a:xfrm>
                <a:off x="8180494" y="2355056"/>
                <a:ext cx="484188" cy="509588"/>
                <a:chOff x="6113463" y="3541713"/>
                <a:chExt cx="484188" cy="509588"/>
              </a:xfrm>
              <a:grpFill/>
            </p:grpSpPr>
            <p:sp>
              <p:nvSpPr>
                <p:cNvPr id="37" name="Freeform 9"/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" name="Freeform 10"/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8" name="组合 27"/>
              <p:cNvGrpSpPr/>
              <p:nvPr/>
            </p:nvGrpSpPr>
            <p:grpSpPr>
              <a:xfrm>
                <a:off x="6738929" y="2270918"/>
                <a:ext cx="549275" cy="693738"/>
                <a:chOff x="6108700" y="2066926"/>
                <a:chExt cx="549275" cy="693738"/>
              </a:xfrm>
              <a:grpFill/>
            </p:grpSpPr>
            <p:sp>
              <p:nvSpPr>
                <p:cNvPr id="35" name="Freeform 13"/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" name="Freeform 14"/>
                <p:cNvSpPr/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9" name="组合 28"/>
              <p:cNvGrpSpPr/>
              <p:nvPr/>
            </p:nvGrpSpPr>
            <p:grpSpPr>
              <a:xfrm>
                <a:off x="7532962" y="2451100"/>
                <a:ext cx="368300" cy="317500"/>
                <a:chOff x="6186488" y="2930526"/>
                <a:chExt cx="368300" cy="317500"/>
              </a:xfrm>
              <a:grpFill/>
            </p:grpSpPr>
            <p:sp>
              <p:nvSpPr>
                <p:cNvPr id="32" name="Freeform 18"/>
                <p:cNvSpPr/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3" name="Freeform 19"/>
                <p:cNvSpPr/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" name="Freeform 20"/>
                <p:cNvSpPr/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sp>
            <p:nvSpPr>
              <p:cNvPr id="30" name="Freeform 11"/>
              <p:cNvSpPr>
                <a:spLocks noEditPoints="1"/>
              </p:cNvSpPr>
              <p:nvPr/>
            </p:nvSpPr>
            <p:spPr bwMode="auto">
              <a:xfrm>
                <a:off x="9065451" y="2270918"/>
                <a:ext cx="439964" cy="615950"/>
              </a:xfrm>
              <a:custGeom>
                <a:avLst/>
                <a:gdLst>
                  <a:gd name="T0" fmla="*/ 29 w 72"/>
                  <a:gd name="T1" fmla="*/ 49 h 102"/>
                  <a:gd name="T2" fmla="*/ 15 w 72"/>
                  <a:gd name="T3" fmla="*/ 43 h 102"/>
                  <a:gd name="T4" fmla="*/ 10 w 72"/>
                  <a:gd name="T5" fmla="*/ 21 h 102"/>
                  <a:gd name="T6" fmla="*/ 13 w 72"/>
                  <a:gd name="T7" fmla="*/ 15 h 102"/>
                  <a:gd name="T8" fmla="*/ 19 w 72"/>
                  <a:gd name="T9" fmla="*/ 18 h 102"/>
                  <a:gd name="T10" fmla="*/ 20 w 72"/>
                  <a:gd name="T11" fmla="*/ 26 h 102"/>
                  <a:gd name="T12" fmla="*/ 35 w 72"/>
                  <a:gd name="T13" fmla="*/ 22 h 102"/>
                  <a:gd name="T14" fmla="*/ 40 w 72"/>
                  <a:gd name="T15" fmla="*/ 16 h 102"/>
                  <a:gd name="T16" fmla="*/ 43 w 72"/>
                  <a:gd name="T17" fmla="*/ 14 h 102"/>
                  <a:gd name="T18" fmla="*/ 44 w 72"/>
                  <a:gd name="T19" fmla="*/ 19 h 102"/>
                  <a:gd name="T20" fmla="*/ 43 w 72"/>
                  <a:gd name="T21" fmla="*/ 28 h 102"/>
                  <a:gd name="T22" fmla="*/ 36 w 72"/>
                  <a:gd name="T23" fmla="*/ 40 h 102"/>
                  <a:gd name="T24" fmla="*/ 37 w 72"/>
                  <a:gd name="T25" fmla="*/ 42 h 102"/>
                  <a:gd name="T26" fmla="*/ 44 w 72"/>
                  <a:gd name="T27" fmla="*/ 38 h 102"/>
                  <a:gd name="T28" fmla="*/ 56 w 72"/>
                  <a:gd name="T29" fmla="*/ 20 h 102"/>
                  <a:gd name="T30" fmla="*/ 49 w 72"/>
                  <a:gd name="T31" fmla="*/ 9 h 102"/>
                  <a:gd name="T32" fmla="*/ 28 w 72"/>
                  <a:gd name="T33" fmla="*/ 14 h 102"/>
                  <a:gd name="T34" fmla="*/ 20 w 72"/>
                  <a:gd name="T35" fmla="*/ 13 h 102"/>
                  <a:gd name="T36" fmla="*/ 22 w 72"/>
                  <a:gd name="T37" fmla="*/ 6 h 102"/>
                  <a:gd name="T38" fmla="*/ 50 w 72"/>
                  <a:gd name="T39" fmla="*/ 1 h 102"/>
                  <a:gd name="T40" fmla="*/ 68 w 72"/>
                  <a:gd name="T41" fmla="*/ 12 h 102"/>
                  <a:gd name="T42" fmla="*/ 67 w 72"/>
                  <a:gd name="T43" fmla="*/ 24 h 102"/>
                  <a:gd name="T44" fmla="*/ 49 w 72"/>
                  <a:gd name="T45" fmla="*/ 48 h 102"/>
                  <a:gd name="T46" fmla="*/ 42 w 72"/>
                  <a:gd name="T47" fmla="*/ 49 h 102"/>
                  <a:gd name="T48" fmla="*/ 37 w 72"/>
                  <a:gd name="T49" fmla="*/ 47 h 102"/>
                  <a:gd name="T50" fmla="*/ 35 w 72"/>
                  <a:gd name="T51" fmla="*/ 52 h 102"/>
                  <a:gd name="T52" fmla="*/ 41 w 72"/>
                  <a:gd name="T53" fmla="*/ 58 h 102"/>
                  <a:gd name="T54" fmla="*/ 48 w 72"/>
                  <a:gd name="T55" fmla="*/ 57 h 102"/>
                  <a:gd name="T56" fmla="*/ 53 w 72"/>
                  <a:gd name="T57" fmla="*/ 59 h 102"/>
                  <a:gd name="T58" fmla="*/ 53 w 72"/>
                  <a:gd name="T59" fmla="*/ 66 h 102"/>
                  <a:gd name="T60" fmla="*/ 48 w 72"/>
                  <a:gd name="T61" fmla="*/ 70 h 102"/>
                  <a:gd name="T62" fmla="*/ 37 w 72"/>
                  <a:gd name="T63" fmla="*/ 81 h 102"/>
                  <a:gd name="T64" fmla="*/ 45 w 72"/>
                  <a:gd name="T65" fmla="*/ 81 h 102"/>
                  <a:gd name="T66" fmla="*/ 57 w 72"/>
                  <a:gd name="T67" fmla="*/ 89 h 102"/>
                  <a:gd name="T68" fmla="*/ 51 w 72"/>
                  <a:gd name="T69" fmla="*/ 98 h 102"/>
                  <a:gd name="T70" fmla="*/ 26 w 72"/>
                  <a:gd name="T71" fmla="*/ 101 h 102"/>
                  <a:gd name="T72" fmla="*/ 17 w 72"/>
                  <a:gd name="T73" fmla="*/ 96 h 102"/>
                  <a:gd name="T74" fmla="*/ 15 w 72"/>
                  <a:gd name="T75" fmla="*/ 94 h 102"/>
                  <a:gd name="T76" fmla="*/ 19 w 72"/>
                  <a:gd name="T77" fmla="*/ 77 h 102"/>
                  <a:gd name="T78" fmla="*/ 27 w 72"/>
                  <a:gd name="T79" fmla="*/ 70 h 102"/>
                  <a:gd name="T80" fmla="*/ 27 w 72"/>
                  <a:gd name="T81" fmla="*/ 69 h 102"/>
                  <a:gd name="T82" fmla="*/ 21 w 72"/>
                  <a:gd name="T83" fmla="*/ 71 h 102"/>
                  <a:gd name="T84" fmla="*/ 9 w 72"/>
                  <a:gd name="T85" fmla="*/ 76 h 102"/>
                  <a:gd name="T86" fmla="*/ 3 w 72"/>
                  <a:gd name="T87" fmla="*/ 75 h 102"/>
                  <a:gd name="T88" fmla="*/ 4 w 72"/>
                  <a:gd name="T89" fmla="*/ 69 h 102"/>
                  <a:gd name="T90" fmla="*/ 26 w 72"/>
                  <a:gd name="T91" fmla="*/ 60 h 102"/>
                  <a:gd name="T92" fmla="*/ 28 w 72"/>
                  <a:gd name="T93" fmla="*/ 57 h 102"/>
                  <a:gd name="T94" fmla="*/ 29 w 72"/>
                  <a:gd name="T95" fmla="*/ 49 h 102"/>
                  <a:gd name="T96" fmla="*/ 34 w 72"/>
                  <a:gd name="T97" fmla="*/ 29 h 102"/>
                  <a:gd name="T98" fmla="*/ 33 w 72"/>
                  <a:gd name="T99" fmla="*/ 28 h 102"/>
                  <a:gd name="T100" fmla="*/ 26 w 72"/>
                  <a:gd name="T101" fmla="*/ 32 h 102"/>
                  <a:gd name="T102" fmla="*/ 23 w 72"/>
                  <a:gd name="T103" fmla="*/ 36 h 102"/>
                  <a:gd name="T104" fmla="*/ 26 w 72"/>
                  <a:gd name="T105" fmla="*/ 42 h 102"/>
                  <a:gd name="T106" fmla="*/ 31 w 72"/>
                  <a:gd name="T107" fmla="*/ 40 h 102"/>
                  <a:gd name="T108" fmla="*/ 34 w 72"/>
                  <a:gd name="T109" fmla="*/ 29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72" h="102">
                    <a:moveTo>
                      <a:pt x="29" y="49"/>
                    </a:moveTo>
                    <a:cubicBezTo>
                      <a:pt x="19" y="52"/>
                      <a:pt x="18" y="52"/>
                      <a:pt x="15" y="43"/>
                    </a:cubicBezTo>
                    <a:cubicBezTo>
                      <a:pt x="13" y="36"/>
                      <a:pt x="11" y="28"/>
                      <a:pt x="10" y="21"/>
                    </a:cubicBezTo>
                    <a:cubicBezTo>
                      <a:pt x="9" y="19"/>
                      <a:pt x="11" y="16"/>
                      <a:pt x="13" y="15"/>
                    </a:cubicBezTo>
                    <a:cubicBezTo>
                      <a:pt x="16" y="13"/>
                      <a:pt x="18" y="16"/>
                      <a:pt x="19" y="18"/>
                    </a:cubicBezTo>
                    <a:cubicBezTo>
                      <a:pt x="19" y="21"/>
                      <a:pt x="20" y="23"/>
                      <a:pt x="20" y="26"/>
                    </a:cubicBezTo>
                    <a:cubicBezTo>
                      <a:pt x="26" y="25"/>
                      <a:pt x="31" y="24"/>
                      <a:pt x="35" y="22"/>
                    </a:cubicBezTo>
                    <a:cubicBezTo>
                      <a:pt x="37" y="21"/>
                      <a:pt x="38" y="18"/>
                      <a:pt x="40" y="16"/>
                    </a:cubicBezTo>
                    <a:cubicBezTo>
                      <a:pt x="41" y="15"/>
                      <a:pt x="42" y="14"/>
                      <a:pt x="43" y="14"/>
                    </a:cubicBezTo>
                    <a:cubicBezTo>
                      <a:pt x="44" y="15"/>
                      <a:pt x="44" y="17"/>
                      <a:pt x="44" y="19"/>
                    </a:cubicBezTo>
                    <a:cubicBezTo>
                      <a:pt x="44" y="22"/>
                      <a:pt x="43" y="25"/>
                      <a:pt x="43" y="28"/>
                    </a:cubicBezTo>
                    <a:cubicBezTo>
                      <a:pt x="37" y="29"/>
                      <a:pt x="39" y="36"/>
                      <a:pt x="36" y="40"/>
                    </a:cubicBezTo>
                    <a:cubicBezTo>
                      <a:pt x="36" y="41"/>
                      <a:pt x="37" y="41"/>
                      <a:pt x="37" y="42"/>
                    </a:cubicBezTo>
                    <a:cubicBezTo>
                      <a:pt x="39" y="41"/>
                      <a:pt x="42" y="40"/>
                      <a:pt x="44" y="38"/>
                    </a:cubicBezTo>
                    <a:cubicBezTo>
                      <a:pt x="48" y="32"/>
                      <a:pt x="52" y="26"/>
                      <a:pt x="56" y="20"/>
                    </a:cubicBezTo>
                    <a:cubicBezTo>
                      <a:pt x="59" y="15"/>
                      <a:pt x="56" y="9"/>
                      <a:pt x="49" y="9"/>
                    </a:cubicBezTo>
                    <a:cubicBezTo>
                      <a:pt x="42" y="8"/>
                      <a:pt x="34" y="10"/>
                      <a:pt x="28" y="14"/>
                    </a:cubicBezTo>
                    <a:cubicBezTo>
                      <a:pt x="25" y="16"/>
                      <a:pt x="22" y="15"/>
                      <a:pt x="20" y="13"/>
                    </a:cubicBezTo>
                    <a:cubicBezTo>
                      <a:pt x="17" y="9"/>
                      <a:pt x="17" y="7"/>
                      <a:pt x="22" y="6"/>
                    </a:cubicBezTo>
                    <a:cubicBezTo>
                      <a:pt x="31" y="3"/>
                      <a:pt x="40" y="0"/>
                      <a:pt x="50" y="1"/>
                    </a:cubicBezTo>
                    <a:cubicBezTo>
                      <a:pt x="58" y="1"/>
                      <a:pt x="63" y="7"/>
                      <a:pt x="68" y="12"/>
                    </a:cubicBezTo>
                    <a:cubicBezTo>
                      <a:pt x="72" y="15"/>
                      <a:pt x="70" y="20"/>
                      <a:pt x="67" y="24"/>
                    </a:cubicBezTo>
                    <a:cubicBezTo>
                      <a:pt x="61" y="32"/>
                      <a:pt x="55" y="40"/>
                      <a:pt x="49" y="48"/>
                    </a:cubicBezTo>
                    <a:cubicBezTo>
                      <a:pt x="47" y="51"/>
                      <a:pt x="45" y="52"/>
                      <a:pt x="42" y="49"/>
                    </a:cubicBezTo>
                    <a:cubicBezTo>
                      <a:pt x="41" y="48"/>
                      <a:pt x="38" y="47"/>
                      <a:pt x="37" y="47"/>
                    </a:cubicBezTo>
                    <a:cubicBezTo>
                      <a:pt x="36" y="48"/>
                      <a:pt x="35" y="50"/>
                      <a:pt x="35" y="52"/>
                    </a:cubicBezTo>
                    <a:cubicBezTo>
                      <a:pt x="34" y="59"/>
                      <a:pt x="34" y="59"/>
                      <a:pt x="41" y="58"/>
                    </a:cubicBezTo>
                    <a:cubicBezTo>
                      <a:pt x="43" y="57"/>
                      <a:pt x="46" y="56"/>
                      <a:pt x="48" y="57"/>
                    </a:cubicBezTo>
                    <a:cubicBezTo>
                      <a:pt x="50" y="57"/>
                      <a:pt x="53" y="58"/>
                      <a:pt x="53" y="59"/>
                    </a:cubicBezTo>
                    <a:cubicBezTo>
                      <a:pt x="54" y="61"/>
                      <a:pt x="54" y="64"/>
                      <a:pt x="53" y="66"/>
                    </a:cubicBezTo>
                    <a:cubicBezTo>
                      <a:pt x="52" y="68"/>
                      <a:pt x="50" y="69"/>
                      <a:pt x="48" y="70"/>
                    </a:cubicBezTo>
                    <a:cubicBezTo>
                      <a:pt x="44" y="73"/>
                      <a:pt x="39" y="75"/>
                      <a:pt x="37" y="81"/>
                    </a:cubicBezTo>
                    <a:cubicBezTo>
                      <a:pt x="40" y="81"/>
                      <a:pt x="43" y="81"/>
                      <a:pt x="45" y="81"/>
                    </a:cubicBezTo>
                    <a:cubicBezTo>
                      <a:pt x="51" y="81"/>
                      <a:pt x="56" y="84"/>
                      <a:pt x="57" y="89"/>
                    </a:cubicBezTo>
                    <a:cubicBezTo>
                      <a:pt x="58" y="93"/>
                      <a:pt x="55" y="97"/>
                      <a:pt x="51" y="98"/>
                    </a:cubicBezTo>
                    <a:cubicBezTo>
                      <a:pt x="43" y="99"/>
                      <a:pt x="35" y="100"/>
                      <a:pt x="26" y="101"/>
                    </a:cubicBezTo>
                    <a:cubicBezTo>
                      <a:pt x="22" y="102"/>
                      <a:pt x="19" y="100"/>
                      <a:pt x="17" y="96"/>
                    </a:cubicBezTo>
                    <a:cubicBezTo>
                      <a:pt x="16" y="96"/>
                      <a:pt x="16" y="95"/>
                      <a:pt x="15" y="94"/>
                    </a:cubicBezTo>
                    <a:cubicBezTo>
                      <a:pt x="11" y="84"/>
                      <a:pt x="11" y="84"/>
                      <a:pt x="19" y="77"/>
                    </a:cubicBezTo>
                    <a:cubicBezTo>
                      <a:pt x="22" y="75"/>
                      <a:pt x="24" y="72"/>
                      <a:pt x="27" y="70"/>
                    </a:cubicBezTo>
                    <a:cubicBezTo>
                      <a:pt x="27" y="70"/>
                      <a:pt x="27" y="69"/>
                      <a:pt x="27" y="69"/>
                    </a:cubicBezTo>
                    <a:cubicBezTo>
                      <a:pt x="25" y="69"/>
                      <a:pt x="23" y="70"/>
                      <a:pt x="21" y="71"/>
                    </a:cubicBezTo>
                    <a:cubicBezTo>
                      <a:pt x="17" y="72"/>
                      <a:pt x="13" y="74"/>
                      <a:pt x="9" y="76"/>
                    </a:cubicBezTo>
                    <a:cubicBezTo>
                      <a:pt x="7" y="76"/>
                      <a:pt x="5" y="76"/>
                      <a:pt x="3" y="75"/>
                    </a:cubicBezTo>
                    <a:cubicBezTo>
                      <a:pt x="0" y="72"/>
                      <a:pt x="0" y="71"/>
                      <a:pt x="4" y="69"/>
                    </a:cubicBezTo>
                    <a:cubicBezTo>
                      <a:pt x="12" y="66"/>
                      <a:pt x="19" y="63"/>
                      <a:pt x="26" y="60"/>
                    </a:cubicBezTo>
                    <a:cubicBezTo>
                      <a:pt x="27" y="60"/>
                      <a:pt x="28" y="58"/>
                      <a:pt x="28" y="57"/>
                    </a:cubicBezTo>
                    <a:cubicBezTo>
                      <a:pt x="29" y="55"/>
                      <a:pt x="29" y="52"/>
                      <a:pt x="29" y="49"/>
                    </a:cubicBezTo>
                    <a:close/>
                    <a:moveTo>
                      <a:pt x="34" y="29"/>
                    </a:moveTo>
                    <a:cubicBezTo>
                      <a:pt x="34" y="29"/>
                      <a:pt x="34" y="29"/>
                      <a:pt x="33" y="28"/>
                    </a:cubicBezTo>
                    <a:cubicBezTo>
                      <a:pt x="31" y="29"/>
                      <a:pt x="28" y="30"/>
                      <a:pt x="26" y="32"/>
                    </a:cubicBezTo>
                    <a:cubicBezTo>
                      <a:pt x="24" y="32"/>
                      <a:pt x="22" y="34"/>
                      <a:pt x="23" y="36"/>
                    </a:cubicBezTo>
                    <a:cubicBezTo>
                      <a:pt x="23" y="38"/>
                      <a:pt x="25" y="40"/>
                      <a:pt x="26" y="42"/>
                    </a:cubicBezTo>
                    <a:cubicBezTo>
                      <a:pt x="27" y="42"/>
                      <a:pt x="30" y="41"/>
                      <a:pt x="31" y="40"/>
                    </a:cubicBezTo>
                    <a:cubicBezTo>
                      <a:pt x="32" y="37"/>
                      <a:pt x="33" y="33"/>
                      <a:pt x="34" y="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" name="Freeform 12"/>
              <p:cNvSpPr/>
              <p:nvPr/>
            </p:nvSpPr>
            <p:spPr bwMode="auto">
              <a:xfrm>
                <a:off x="8878184" y="2293480"/>
                <a:ext cx="236904" cy="593388"/>
              </a:xfrm>
              <a:custGeom>
                <a:avLst/>
                <a:gdLst>
                  <a:gd name="T0" fmla="*/ 30 w 39"/>
                  <a:gd name="T1" fmla="*/ 44 h 98"/>
                  <a:gd name="T2" fmla="*/ 36 w 39"/>
                  <a:gd name="T3" fmla="*/ 34 h 98"/>
                  <a:gd name="T4" fmla="*/ 37 w 39"/>
                  <a:gd name="T5" fmla="*/ 51 h 98"/>
                  <a:gd name="T6" fmla="*/ 25 w 39"/>
                  <a:gd name="T7" fmla="*/ 82 h 98"/>
                  <a:gd name="T8" fmla="*/ 21 w 39"/>
                  <a:gd name="T9" fmla="*/ 98 h 98"/>
                  <a:gd name="T10" fmla="*/ 13 w 39"/>
                  <a:gd name="T11" fmla="*/ 96 h 98"/>
                  <a:gd name="T12" fmla="*/ 5 w 39"/>
                  <a:gd name="T13" fmla="*/ 83 h 98"/>
                  <a:gd name="T14" fmla="*/ 11 w 39"/>
                  <a:gd name="T15" fmla="*/ 62 h 98"/>
                  <a:gd name="T16" fmla="*/ 9 w 39"/>
                  <a:gd name="T17" fmla="*/ 43 h 98"/>
                  <a:gd name="T18" fmla="*/ 12 w 39"/>
                  <a:gd name="T19" fmla="*/ 38 h 98"/>
                  <a:gd name="T20" fmla="*/ 18 w 39"/>
                  <a:gd name="T21" fmla="*/ 33 h 98"/>
                  <a:gd name="T22" fmla="*/ 23 w 39"/>
                  <a:gd name="T23" fmla="*/ 12 h 98"/>
                  <a:gd name="T24" fmla="*/ 11 w 39"/>
                  <a:gd name="T25" fmla="*/ 16 h 98"/>
                  <a:gd name="T26" fmla="*/ 2 w 39"/>
                  <a:gd name="T27" fmla="*/ 16 h 98"/>
                  <a:gd name="T28" fmla="*/ 0 w 39"/>
                  <a:gd name="T29" fmla="*/ 12 h 98"/>
                  <a:gd name="T30" fmla="*/ 3 w 39"/>
                  <a:gd name="T31" fmla="*/ 10 h 98"/>
                  <a:gd name="T32" fmla="*/ 16 w 39"/>
                  <a:gd name="T33" fmla="*/ 7 h 98"/>
                  <a:gd name="T34" fmla="*/ 26 w 39"/>
                  <a:gd name="T35" fmla="*/ 2 h 98"/>
                  <a:gd name="T36" fmla="*/ 32 w 39"/>
                  <a:gd name="T37" fmla="*/ 1 h 98"/>
                  <a:gd name="T38" fmla="*/ 35 w 39"/>
                  <a:gd name="T39" fmla="*/ 9 h 98"/>
                  <a:gd name="T40" fmla="*/ 34 w 39"/>
                  <a:gd name="T41" fmla="*/ 11 h 98"/>
                  <a:gd name="T42" fmla="*/ 27 w 39"/>
                  <a:gd name="T43" fmla="*/ 38 h 98"/>
                  <a:gd name="T44" fmla="*/ 28 w 39"/>
                  <a:gd name="T45" fmla="*/ 44 h 98"/>
                  <a:gd name="T46" fmla="*/ 30 w 39"/>
                  <a:gd name="T47" fmla="*/ 44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9" h="98">
                    <a:moveTo>
                      <a:pt x="30" y="44"/>
                    </a:moveTo>
                    <a:cubicBezTo>
                      <a:pt x="32" y="41"/>
                      <a:pt x="34" y="38"/>
                      <a:pt x="36" y="34"/>
                    </a:cubicBezTo>
                    <a:cubicBezTo>
                      <a:pt x="37" y="40"/>
                      <a:pt x="39" y="45"/>
                      <a:pt x="37" y="51"/>
                    </a:cubicBezTo>
                    <a:cubicBezTo>
                      <a:pt x="33" y="61"/>
                      <a:pt x="29" y="72"/>
                      <a:pt x="25" y="82"/>
                    </a:cubicBezTo>
                    <a:cubicBezTo>
                      <a:pt x="23" y="87"/>
                      <a:pt x="23" y="92"/>
                      <a:pt x="21" y="98"/>
                    </a:cubicBezTo>
                    <a:cubicBezTo>
                      <a:pt x="18" y="97"/>
                      <a:pt x="15" y="97"/>
                      <a:pt x="13" y="96"/>
                    </a:cubicBezTo>
                    <a:cubicBezTo>
                      <a:pt x="7" y="94"/>
                      <a:pt x="3" y="89"/>
                      <a:pt x="5" y="83"/>
                    </a:cubicBezTo>
                    <a:cubicBezTo>
                      <a:pt x="7" y="76"/>
                      <a:pt x="9" y="69"/>
                      <a:pt x="11" y="62"/>
                    </a:cubicBezTo>
                    <a:cubicBezTo>
                      <a:pt x="13" y="56"/>
                      <a:pt x="14" y="49"/>
                      <a:pt x="9" y="43"/>
                    </a:cubicBezTo>
                    <a:cubicBezTo>
                      <a:pt x="7" y="39"/>
                      <a:pt x="9" y="38"/>
                      <a:pt x="12" y="38"/>
                    </a:cubicBezTo>
                    <a:cubicBezTo>
                      <a:pt x="17" y="39"/>
                      <a:pt x="17" y="37"/>
                      <a:pt x="18" y="33"/>
                    </a:cubicBezTo>
                    <a:cubicBezTo>
                      <a:pt x="19" y="26"/>
                      <a:pt x="21" y="20"/>
                      <a:pt x="23" y="12"/>
                    </a:cubicBezTo>
                    <a:cubicBezTo>
                      <a:pt x="19" y="13"/>
                      <a:pt x="15" y="15"/>
                      <a:pt x="11" y="16"/>
                    </a:cubicBezTo>
                    <a:cubicBezTo>
                      <a:pt x="8" y="17"/>
                      <a:pt x="5" y="16"/>
                      <a:pt x="2" y="16"/>
                    </a:cubicBezTo>
                    <a:cubicBezTo>
                      <a:pt x="1" y="15"/>
                      <a:pt x="0" y="13"/>
                      <a:pt x="0" y="12"/>
                    </a:cubicBezTo>
                    <a:cubicBezTo>
                      <a:pt x="1" y="11"/>
                      <a:pt x="2" y="10"/>
                      <a:pt x="3" y="10"/>
                    </a:cubicBezTo>
                    <a:cubicBezTo>
                      <a:pt x="7" y="8"/>
                      <a:pt x="12" y="8"/>
                      <a:pt x="16" y="7"/>
                    </a:cubicBezTo>
                    <a:cubicBezTo>
                      <a:pt x="19" y="5"/>
                      <a:pt x="22" y="3"/>
                      <a:pt x="26" y="2"/>
                    </a:cubicBezTo>
                    <a:cubicBezTo>
                      <a:pt x="28" y="1"/>
                      <a:pt x="32" y="0"/>
                      <a:pt x="32" y="1"/>
                    </a:cubicBezTo>
                    <a:cubicBezTo>
                      <a:pt x="34" y="3"/>
                      <a:pt x="35" y="6"/>
                      <a:pt x="35" y="9"/>
                    </a:cubicBezTo>
                    <a:cubicBezTo>
                      <a:pt x="36" y="9"/>
                      <a:pt x="35" y="10"/>
                      <a:pt x="34" y="11"/>
                    </a:cubicBezTo>
                    <a:cubicBezTo>
                      <a:pt x="27" y="19"/>
                      <a:pt x="28" y="29"/>
                      <a:pt x="27" y="38"/>
                    </a:cubicBezTo>
                    <a:cubicBezTo>
                      <a:pt x="27" y="40"/>
                      <a:pt x="28" y="42"/>
                      <a:pt x="28" y="44"/>
                    </a:cubicBezTo>
                    <a:cubicBezTo>
                      <a:pt x="29" y="44"/>
                      <a:pt x="29" y="44"/>
                      <a:pt x="30" y="4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样式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529" y="-2924"/>
            <a:ext cx="12193057" cy="3633531"/>
          </a:xfrm>
          <a:prstGeom prst="rect">
            <a:avLst/>
          </a:prstGeom>
        </p:spPr>
      </p:pic>
      <p:sp>
        <p:nvSpPr>
          <p:cNvPr id="37" name="任意形状 36"/>
          <p:cNvSpPr/>
          <p:nvPr userDrawn="1"/>
        </p:nvSpPr>
        <p:spPr>
          <a:xfrm>
            <a:off x="-134112" y="-106934"/>
            <a:ext cx="12468264" cy="3829332"/>
          </a:xfrm>
          <a:custGeom>
            <a:avLst/>
            <a:gdLst>
              <a:gd name="connsiteX0" fmla="*/ 0 w 12192000"/>
              <a:gd name="connsiteY0" fmla="*/ 0 h 3632200"/>
              <a:gd name="connsiteX1" fmla="*/ 12192000 w 12192000"/>
              <a:gd name="connsiteY1" fmla="*/ 0 h 3632200"/>
              <a:gd name="connsiteX2" fmla="*/ 12192000 w 12192000"/>
              <a:gd name="connsiteY2" fmla="*/ 2602097 h 3632200"/>
              <a:gd name="connsiteX3" fmla="*/ 11858362 w 12192000"/>
              <a:gd name="connsiteY3" fmla="*/ 2747371 h 3632200"/>
              <a:gd name="connsiteX4" fmla="*/ 6859519 w 12192000"/>
              <a:gd name="connsiteY4" fmla="*/ 3619648 h 3632200"/>
              <a:gd name="connsiteX5" fmla="*/ 6096062 w 12192000"/>
              <a:gd name="connsiteY5" fmla="*/ 3632200 h 3632200"/>
              <a:gd name="connsiteX6" fmla="*/ 6095939 w 12192000"/>
              <a:gd name="connsiteY6" fmla="*/ 3632200 h 3632200"/>
              <a:gd name="connsiteX7" fmla="*/ 5332482 w 12192000"/>
              <a:gd name="connsiteY7" fmla="*/ 3619648 h 3632200"/>
              <a:gd name="connsiteX8" fmla="*/ 333638 w 12192000"/>
              <a:gd name="connsiteY8" fmla="*/ 2747371 h 3632200"/>
              <a:gd name="connsiteX9" fmla="*/ 0 w 12192000"/>
              <a:gd name="connsiteY9" fmla="*/ 2602097 h 363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3632200">
                <a:moveTo>
                  <a:pt x="0" y="0"/>
                </a:moveTo>
                <a:lnTo>
                  <a:pt x="12192000" y="0"/>
                </a:lnTo>
                <a:lnTo>
                  <a:pt x="12192000" y="2602097"/>
                </a:lnTo>
                <a:lnTo>
                  <a:pt x="11858362" y="2747371"/>
                </a:lnTo>
                <a:cubicBezTo>
                  <a:pt x="10640880" y="3227716"/>
                  <a:pt x="8867829" y="3553239"/>
                  <a:pt x="6859519" y="3619648"/>
                </a:cubicBezTo>
                <a:lnTo>
                  <a:pt x="6096062" y="3632200"/>
                </a:lnTo>
                <a:lnTo>
                  <a:pt x="6095939" y="3632200"/>
                </a:lnTo>
                <a:lnTo>
                  <a:pt x="5332482" y="3619648"/>
                </a:lnTo>
                <a:cubicBezTo>
                  <a:pt x="3324171" y="3553239"/>
                  <a:pt x="1551120" y="3227716"/>
                  <a:pt x="333638" y="2747371"/>
                </a:cubicBezTo>
                <a:lnTo>
                  <a:pt x="0" y="2602097"/>
                </a:lnTo>
                <a:close/>
              </a:path>
            </a:pathLst>
          </a:cu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<a:noAutofit/>
          </a:bodyPr>
          <a:lstStyle/>
          <a:p>
            <a:pPr algn="l">
              <a:lnSpc>
                <a:spcPct val="130000"/>
              </a:lnSpc>
            </a:pPr>
            <a:endParaRPr kumimoji="1"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矩形 40"/>
          <p:cNvSpPr/>
          <p:nvPr userDrawn="1"/>
        </p:nvSpPr>
        <p:spPr>
          <a:xfrm>
            <a:off x="0" y="0"/>
            <a:ext cx="12192000" cy="16328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<a:normAutofit fontScale="25000" lnSpcReduction="20000"/>
          </a:bodyPr>
          <a:lstStyle/>
          <a:p>
            <a:pPr algn="l">
              <a:lnSpc>
                <a:spcPct val="130000"/>
              </a:lnSpc>
            </a:pPr>
            <a:endParaRPr kumimoji="1"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2" name="图片 41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5502191" y="3048198"/>
            <a:ext cx="1193467" cy="1192626"/>
          </a:xfrm>
          <a:prstGeom prst="rect">
            <a:avLst/>
          </a:prstGeom>
        </p:spPr>
      </p:pic>
      <p:sp>
        <p:nvSpPr>
          <p:cNvPr id="43" name="文本框 42"/>
          <p:cNvSpPr txBox="1"/>
          <p:nvPr userDrawn="1"/>
        </p:nvSpPr>
        <p:spPr>
          <a:xfrm>
            <a:off x="150844" y="6174148"/>
            <a:ext cx="2156520" cy="617431"/>
          </a:xfrm>
          <a:prstGeom prst="rect">
            <a:avLst/>
          </a:prstGeom>
          <a:noFill/>
          <a:ln>
            <a:noFill/>
          </a:ln>
        </p:spPr>
        <p:txBody>
          <a:bodyPr wrap="square" lIns="180000" tIns="180000" rIns="180000" bIns="180000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400" b="1" i="0" spc="100" dirty="0">
                <a:solidFill>
                  <a:schemeClr val="accent3"/>
                </a:solidFill>
                <a:latin typeface="+mn-ea"/>
                <a:ea typeface="+mn-ea"/>
              </a:rPr>
              <a:t>BIT</a:t>
            </a:r>
            <a:r>
              <a:rPr lang="en-US" altLang="zh-CN" sz="1400" b="0" i="0" spc="100" baseline="0" dirty="0">
                <a:solidFill>
                  <a:schemeClr val="accent3"/>
                </a:solidFill>
                <a:latin typeface="+mn-ea"/>
              </a:rPr>
              <a:t> </a:t>
            </a:r>
            <a:r>
              <a:rPr lang="en-US" altLang="zh-CN" sz="1400" b="1" i="0" spc="100" baseline="0" dirty="0">
                <a:solidFill>
                  <a:schemeClr val="accent3"/>
                </a:solidFill>
                <a:latin typeface="+mn-ea"/>
              </a:rPr>
              <a:t>|</a:t>
            </a:r>
            <a:r>
              <a:rPr lang="en-US" altLang="zh-CN" sz="1400" b="0" i="0" spc="100" baseline="0" dirty="0">
                <a:solidFill>
                  <a:schemeClr val="accent3"/>
                </a:solidFill>
                <a:latin typeface="+mn-ea"/>
              </a:rPr>
              <a:t> </a:t>
            </a:r>
            <a:r>
              <a:rPr lang="en-US" altLang="zh-CN" sz="1400" b="1" i="0" spc="100" baseline="0" dirty="0">
                <a:solidFill>
                  <a:schemeClr val="accent3"/>
                </a:solidFill>
                <a:latin typeface="+mn-ea"/>
              </a:rPr>
              <a:t>SINCE 1940</a:t>
            </a:r>
            <a:endParaRPr lang="zh-CN" altLang="en-US" sz="1400" b="1" i="0" spc="100" dirty="0">
              <a:solidFill>
                <a:schemeClr val="accent3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44" name="组合 43"/>
          <p:cNvGrpSpPr/>
          <p:nvPr userDrawn="1"/>
        </p:nvGrpSpPr>
        <p:grpSpPr>
          <a:xfrm>
            <a:off x="10083479" y="6400645"/>
            <a:ext cx="1765866" cy="192031"/>
            <a:chOff x="598941" y="6399999"/>
            <a:chExt cx="2542613" cy="276499"/>
          </a:xfrm>
          <a:solidFill>
            <a:schemeClr val="bg1">
              <a:lumMod val="65000"/>
            </a:schemeClr>
          </a:solidFill>
        </p:grpSpPr>
        <p:grpSp>
          <p:nvGrpSpPr>
            <p:cNvPr id="45" name="组合 44"/>
            <p:cNvGrpSpPr/>
            <p:nvPr/>
          </p:nvGrpSpPr>
          <p:grpSpPr>
            <a:xfrm>
              <a:off x="2055693" y="6402621"/>
              <a:ext cx="1085861" cy="270805"/>
              <a:chOff x="10340336" y="2247899"/>
              <a:chExt cx="2724438" cy="679451"/>
            </a:xfrm>
            <a:grpFill/>
          </p:grpSpPr>
          <p:sp>
            <p:nvSpPr>
              <p:cNvPr id="59" name="Freeform 5"/>
              <p:cNvSpPr/>
              <p:nvPr/>
            </p:nvSpPr>
            <p:spPr bwMode="auto">
              <a:xfrm>
                <a:off x="11868131" y="2285206"/>
                <a:ext cx="534988" cy="603250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" name="Freeform 6"/>
              <p:cNvSpPr/>
              <p:nvPr/>
            </p:nvSpPr>
            <p:spPr bwMode="auto">
              <a:xfrm>
                <a:off x="12756799" y="2388393"/>
                <a:ext cx="307975" cy="463550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grpSp>
            <p:nvGrpSpPr>
              <p:cNvPr id="61" name="组合 60"/>
              <p:cNvGrpSpPr/>
              <p:nvPr/>
            </p:nvGrpSpPr>
            <p:grpSpPr>
              <a:xfrm>
                <a:off x="10340336" y="2247899"/>
                <a:ext cx="547688" cy="679451"/>
                <a:chOff x="5548313" y="2084388"/>
                <a:chExt cx="547688" cy="679451"/>
              </a:xfrm>
              <a:grpFill/>
            </p:grpSpPr>
            <p:sp>
              <p:nvSpPr>
                <p:cNvPr id="66" name="Freeform 7"/>
                <p:cNvSpPr/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7" name="Freeform 8"/>
                <p:cNvSpPr/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2" name="组合 61"/>
              <p:cNvGrpSpPr/>
              <p:nvPr/>
            </p:nvGrpSpPr>
            <p:grpSpPr>
              <a:xfrm>
                <a:off x="11192276" y="2400300"/>
                <a:ext cx="322175" cy="373063"/>
                <a:chOff x="3792874" y="3138488"/>
                <a:chExt cx="322175" cy="373063"/>
              </a:xfrm>
              <a:grpFill/>
            </p:grpSpPr>
            <p:sp>
              <p:nvSpPr>
                <p:cNvPr id="63" name="Freeform 15"/>
                <p:cNvSpPr/>
                <p:nvPr/>
              </p:nvSpPr>
              <p:spPr bwMode="auto">
                <a:xfrm>
                  <a:off x="3792874" y="3235325"/>
                  <a:ext cx="112625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4" name="Freeform 16"/>
                <p:cNvSpPr/>
                <p:nvPr/>
              </p:nvSpPr>
              <p:spPr bwMode="auto">
                <a:xfrm>
                  <a:off x="3980111" y="3138488"/>
                  <a:ext cx="134938" cy="373063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5" name="Freeform 17"/>
                <p:cNvSpPr/>
                <p:nvPr/>
              </p:nvSpPr>
              <p:spPr bwMode="auto">
                <a:xfrm>
                  <a:off x="3872924" y="3138488"/>
                  <a:ext cx="75438" cy="79375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46" name="组合 45"/>
            <p:cNvGrpSpPr/>
            <p:nvPr/>
          </p:nvGrpSpPr>
          <p:grpSpPr>
            <a:xfrm>
              <a:off x="598941" y="6399999"/>
              <a:ext cx="1102619" cy="276499"/>
              <a:chOff x="6738929" y="2270918"/>
              <a:chExt cx="2766486" cy="693738"/>
            </a:xfrm>
            <a:grpFill/>
          </p:grpSpPr>
          <p:grpSp>
            <p:nvGrpSpPr>
              <p:cNvPr id="47" name="组合 46"/>
              <p:cNvGrpSpPr/>
              <p:nvPr/>
            </p:nvGrpSpPr>
            <p:grpSpPr>
              <a:xfrm>
                <a:off x="8180494" y="2355056"/>
                <a:ext cx="484188" cy="509588"/>
                <a:chOff x="6113463" y="3541713"/>
                <a:chExt cx="484188" cy="509588"/>
              </a:xfrm>
              <a:grpFill/>
            </p:grpSpPr>
            <p:sp>
              <p:nvSpPr>
                <p:cNvPr id="57" name="Freeform 9"/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8" name="Freeform 10"/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8" name="组合 47"/>
              <p:cNvGrpSpPr/>
              <p:nvPr/>
            </p:nvGrpSpPr>
            <p:grpSpPr>
              <a:xfrm>
                <a:off x="6738929" y="2270918"/>
                <a:ext cx="549275" cy="693738"/>
                <a:chOff x="6108700" y="2066926"/>
                <a:chExt cx="549275" cy="693738"/>
              </a:xfrm>
              <a:grpFill/>
            </p:grpSpPr>
            <p:sp>
              <p:nvSpPr>
                <p:cNvPr id="55" name="Freeform 13"/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6" name="Freeform 14"/>
                <p:cNvSpPr/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9" name="组合 48"/>
              <p:cNvGrpSpPr/>
              <p:nvPr/>
            </p:nvGrpSpPr>
            <p:grpSpPr>
              <a:xfrm>
                <a:off x="7532962" y="2451100"/>
                <a:ext cx="368300" cy="317500"/>
                <a:chOff x="6186488" y="2930526"/>
                <a:chExt cx="368300" cy="317500"/>
              </a:xfrm>
              <a:grpFill/>
            </p:grpSpPr>
            <p:sp>
              <p:nvSpPr>
                <p:cNvPr id="52" name="Freeform 18"/>
                <p:cNvSpPr/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3" name="Freeform 19"/>
                <p:cNvSpPr/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4" name="Freeform 20"/>
                <p:cNvSpPr/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sp>
            <p:nvSpPr>
              <p:cNvPr id="50" name="Freeform 11"/>
              <p:cNvSpPr>
                <a:spLocks noEditPoints="1"/>
              </p:cNvSpPr>
              <p:nvPr/>
            </p:nvSpPr>
            <p:spPr bwMode="auto">
              <a:xfrm>
                <a:off x="9065451" y="2270918"/>
                <a:ext cx="439964" cy="615950"/>
              </a:xfrm>
              <a:custGeom>
                <a:avLst/>
                <a:gdLst>
                  <a:gd name="T0" fmla="*/ 29 w 72"/>
                  <a:gd name="T1" fmla="*/ 49 h 102"/>
                  <a:gd name="T2" fmla="*/ 15 w 72"/>
                  <a:gd name="T3" fmla="*/ 43 h 102"/>
                  <a:gd name="T4" fmla="*/ 10 w 72"/>
                  <a:gd name="T5" fmla="*/ 21 h 102"/>
                  <a:gd name="T6" fmla="*/ 13 w 72"/>
                  <a:gd name="T7" fmla="*/ 15 h 102"/>
                  <a:gd name="T8" fmla="*/ 19 w 72"/>
                  <a:gd name="T9" fmla="*/ 18 h 102"/>
                  <a:gd name="T10" fmla="*/ 20 w 72"/>
                  <a:gd name="T11" fmla="*/ 26 h 102"/>
                  <a:gd name="T12" fmla="*/ 35 w 72"/>
                  <a:gd name="T13" fmla="*/ 22 h 102"/>
                  <a:gd name="T14" fmla="*/ 40 w 72"/>
                  <a:gd name="T15" fmla="*/ 16 h 102"/>
                  <a:gd name="T16" fmla="*/ 43 w 72"/>
                  <a:gd name="T17" fmla="*/ 14 h 102"/>
                  <a:gd name="T18" fmla="*/ 44 w 72"/>
                  <a:gd name="T19" fmla="*/ 19 h 102"/>
                  <a:gd name="T20" fmla="*/ 43 w 72"/>
                  <a:gd name="T21" fmla="*/ 28 h 102"/>
                  <a:gd name="T22" fmla="*/ 36 w 72"/>
                  <a:gd name="T23" fmla="*/ 40 h 102"/>
                  <a:gd name="T24" fmla="*/ 37 w 72"/>
                  <a:gd name="T25" fmla="*/ 42 h 102"/>
                  <a:gd name="T26" fmla="*/ 44 w 72"/>
                  <a:gd name="T27" fmla="*/ 38 h 102"/>
                  <a:gd name="T28" fmla="*/ 56 w 72"/>
                  <a:gd name="T29" fmla="*/ 20 h 102"/>
                  <a:gd name="T30" fmla="*/ 49 w 72"/>
                  <a:gd name="T31" fmla="*/ 9 h 102"/>
                  <a:gd name="T32" fmla="*/ 28 w 72"/>
                  <a:gd name="T33" fmla="*/ 14 h 102"/>
                  <a:gd name="T34" fmla="*/ 20 w 72"/>
                  <a:gd name="T35" fmla="*/ 13 h 102"/>
                  <a:gd name="T36" fmla="*/ 22 w 72"/>
                  <a:gd name="T37" fmla="*/ 6 h 102"/>
                  <a:gd name="T38" fmla="*/ 50 w 72"/>
                  <a:gd name="T39" fmla="*/ 1 h 102"/>
                  <a:gd name="T40" fmla="*/ 68 w 72"/>
                  <a:gd name="T41" fmla="*/ 12 h 102"/>
                  <a:gd name="T42" fmla="*/ 67 w 72"/>
                  <a:gd name="T43" fmla="*/ 24 h 102"/>
                  <a:gd name="T44" fmla="*/ 49 w 72"/>
                  <a:gd name="T45" fmla="*/ 48 h 102"/>
                  <a:gd name="T46" fmla="*/ 42 w 72"/>
                  <a:gd name="T47" fmla="*/ 49 h 102"/>
                  <a:gd name="T48" fmla="*/ 37 w 72"/>
                  <a:gd name="T49" fmla="*/ 47 h 102"/>
                  <a:gd name="T50" fmla="*/ 35 w 72"/>
                  <a:gd name="T51" fmla="*/ 52 h 102"/>
                  <a:gd name="T52" fmla="*/ 41 w 72"/>
                  <a:gd name="T53" fmla="*/ 58 h 102"/>
                  <a:gd name="T54" fmla="*/ 48 w 72"/>
                  <a:gd name="T55" fmla="*/ 57 h 102"/>
                  <a:gd name="T56" fmla="*/ 53 w 72"/>
                  <a:gd name="T57" fmla="*/ 59 h 102"/>
                  <a:gd name="T58" fmla="*/ 53 w 72"/>
                  <a:gd name="T59" fmla="*/ 66 h 102"/>
                  <a:gd name="T60" fmla="*/ 48 w 72"/>
                  <a:gd name="T61" fmla="*/ 70 h 102"/>
                  <a:gd name="T62" fmla="*/ 37 w 72"/>
                  <a:gd name="T63" fmla="*/ 81 h 102"/>
                  <a:gd name="T64" fmla="*/ 45 w 72"/>
                  <a:gd name="T65" fmla="*/ 81 h 102"/>
                  <a:gd name="T66" fmla="*/ 57 w 72"/>
                  <a:gd name="T67" fmla="*/ 89 h 102"/>
                  <a:gd name="T68" fmla="*/ 51 w 72"/>
                  <a:gd name="T69" fmla="*/ 98 h 102"/>
                  <a:gd name="T70" fmla="*/ 26 w 72"/>
                  <a:gd name="T71" fmla="*/ 101 h 102"/>
                  <a:gd name="T72" fmla="*/ 17 w 72"/>
                  <a:gd name="T73" fmla="*/ 96 h 102"/>
                  <a:gd name="T74" fmla="*/ 15 w 72"/>
                  <a:gd name="T75" fmla="*/ 94 h 102"/>
                  <a:gd name="T76" fmla="*/ 19 w 72"/>
                  <a:gd name="T77" fmla="*/ 77 h 102"/>
                  <a:gd name="T78" fmla="*/ 27 w 72"/>
                  <a:gd name="T79" fmla="*/ 70 h 102"/>
                  <a:gd name="T80" fmla="*/ 27 w 72"/>
                  <a:gd name="T81" fmla="*/ 69 h 102"/>
                  <a:gd name="T82" fmla="*/ 21 w 72"/>
                  <a:gd name="T83" fmla="*/ 71 h 102"/>
                  <a:gd name="T84" fmla="*/ 9 w 72"/>
                  <a:gd name="T85" fmla="*/ 76 h 102"/>
                  <a:gd name="T86" fmla="*/ 3 w 72"/>
                  <a:gd name="T87" fmla="*/ 75 h 102"/>
                  <a:gd name="T88" fmla="*/ 4 w 72"/>
                  <a:gd name="T89" fmla="*/ 69 h 102"/>
                  <a:gd name="T90" fmla="*/ 26 w 72"/>
                  <a:gd name="T91" fmla="*/ 60 h 102"/>
                  <a:gd name="T92" fmla="*/ 28 w 72"/>
                  <a:gd name="T93" fmla="*/ 57 h 102"/>
                  <a:gd name="T94" fmla="*/ 29 w 72"/>
                  <a:gd name="T95" fmla="*/ 49 h 102"/>
                  <a:gd name="T96" fmla="*/ 34 w 72"/>
                  <a:gd name="T97" fmla="*/ 29 h 102"/>
                  <a:gd name="T98" fmla="*/ 33 w 72"/>
                  <a:gd name="T99" fmla="*/ 28 h 102"/>
                  <a:gd name="T100" fmla="*/ 26 w 72"/>
                  <a:gd name="T101" fmla="*/ 32 h 102"/>
                  <a:gd name="T102" fmla="*/ 23 w 72"/>
                  <a:gd name="T103" fmla="*/ 36 h 102"/>
                  <a:gd name="T104" fmla="*/ 26 w 72"/>
                  <a:gd name="T105" fmla="*/ 42 h 102"/>
                  <a:gd name="T106" fmla="*/ 31 w 72"/>
                  <a:gd name="T107" fmla="*/ 40 h 102"/>
                  <a:gd name="T108" fmla="*/ 34 w 72"/>
                  <a:gd name="T109" fmla="*/ 29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72" h="102">
                    <a:moveTo>
                      <a:pt x="29" y="49"/>
                    </a:moveTo>
                    <a:cubicBezTo>
                      <a:pt x="19" y="52"/>
                      <a:pt x="18" y="52"/>
                      <a:pt x="15" y="43"/>
                    </a:cubicBezTo>
                    <a:cubicBezTo>
                      <a:pt x="13" y="36"/>
                      <a:pt x="11" y="28"/>
                      <a:pt x="10" y="21"/>
                    </a:cubicBezTo>
                    <a:cubicBezTo>
                      <a:pt x="9" y="19"/>
                      <a:pt x="11" y="16"/>
                      <a:pt x="13" y="15"/>
                    </a:cubicBezTo>
                    <a:cubicBezTo>
                      <a:pt x="16" y="13"/>
                      <a:pt x="18" y="16"/>
                      <a:pt x="19" y="18"/>
                    </a:cubicBezTo>
                    <a:cubicBezTo>
                      <a:pt x="19" y="21"/>
                      <a:pt x="20" y="23"/>
                      <a:pt x="20" y="26"/>
                    </a:cubicBezTo>
                    <a:cubicBezTo>
                      <a:pt x="26" y="25"/>
                      <a:pt x="31" y="24"/>
                      <a:pt x="35" y="22"/>
                    </a:cubicBezTo>
                    <a:cubicBezTo>
                      <a:pt x="37" y="21"/>
                      <a:pt x="38" y="18"/>
                      <a:pt x="40" y="16"/>
                    </a:cubicBezTo>
                    <a:cubicBezTo>
                      <a:pt x="41" y="15"/>
                      <a:pt x="42" y="14"/>
                      <a:pt x="43" y="14"/>
                    </a:cubicBezTo>
                    <a:cubicBezTo>
                      <a:pt x="44" y="15"/>
                      <a:pt x="44" y="17"/>
                      <a:pt x="44" y="19"/>
                    </a:cubicBezTo>
                    <a:cubicBezTo>
                      <a:pt x="44" y="22"/>
                      <a:pt x="43" y="25"/>
                      <a:pt x="43" y="28"/>
                    </a:cubicBezTo>
                    <a:cubicBezTo>
                      <a:pt x="37" y="29"/>
                      <a:pt x="39" y="36"/>
                      <a:pt x="36" y="40"/>
                    </a:cubicBezTo>
                    <a:cubicBezTo>
                      <a:pt x="36" y="41"/>
                      <a:pt x="37" y="41"/>
                      <a:pt x="37" y="42"/>
                    </a:cubicBezTo>
                    <a:cubicBezTo>
                      <a:pt x="39" y="41"/>
                      <a:pt x="42" y="40"/>
                      <a:pt x="44" y="38"/>
                    </a:cubicBezTo>
                    <a:cubicBezTo>
                      <a:pt x="48" y="32"/>
                      <a:pt x="52" y="26"/>
                      <a:pt x="56" y="20"/>
                    </a:cubicBezTo>
                    <a:cubicBezTo>
                      <a:pt x="59" y="15"/>
                      <a:pt x="56" y="9"/>
                      <a:pt x="49" y="9"/>
                    </a:cubicBezTo>
                    <a:cubicBezTo>
                      <a:pt x="42" y="8"/>
                      <a:pt x="34" y="10"/>
                      <a:pt x="28" y="14"/>
                    </a:cubicBezTo>
                    <a:cubicBezTo>
                      <a:pt x="25" y="16"/>
                      <a:pt x="22" y="15"/>
                      <a:pt x="20" y="13"/>
                    </a:cubicBezTo>
                    <a:cubicBezTo>
                      <a:pt x="17" y="9"/>
                      <a:pt x="17" y="7"/>
                      <a:pt x="22" y="6"/>
                    </a:cubicBezTo>
                    <a:cubicBezTo>
                      <a:pt x="31" y="3"/>
                      <a:pt x="40" y="0"/>
                      <a:pt x="50" y="1"/>
                    </a:cubicBezTo>
                    <a:cubicBezTo>
                      <a:pt x="58" y="1"/>
                      <a:pt x="63" y="7"/>
                      <a:pt x="68" y="12"/>
                    </a:cubicBezTo>
                    <a:cubicBezTo>
                      <a:pt x="72" y="15"/>
                      <a:pt x="70" y="20"/>
                      <a:pt x="67" y="24"/>
                    </a:cubicBezTo>
                    <a:cubicBezTo>
                      <a:pt x="61" y="32"/>
                      <a:pt x="55" y="40"/>
                      <a:pt x="49" y="48"/>
                    </a:cubicBezTo>
                    <a:cubicBezTo>
                      <a:pt x="47" y="51"/>
                      <a:pt x="45" y="52"/>
                      <a:pt x="42" y="49"/>
                    </a:cubicBezTo>
                    <a:cubicBezTo>
                      <a:pt x="41" y="48"/>
                      <a:pt x="38" y="47"/>
                      <a:pt x="37" y="47"/>
                    </a:cubicBezTo>
                    <a:cubicBezTo>
                      <a:pt x="36" y="48"/>
                      <a:pt x="35" y="50"/>
                      <a:pt x="35" y="52"/>
                    </a:cubicBezTo>
                    <a:cubicBezTo>
                      <a:pt x="34" y="59"/>
                      <a:pt x="34" y="59"/>
                      <a:pt x="41" y="58"/>
                    </a:cubicBezTo>
                    <a:cubicBezTo>
                      <a:pt x="43" y="57"/>
                      <a:pt x="46" y="56"/>
                      <a:pt x="48" y="57"/>
                    </a:cubicBezTo>
                    <a:cubicBezTo>
                      <a:pt x="50" y="57"/>
                      <a:pt x="53" y="58"/>
                      <a:pt x="53" y="59"/>
                    </a:cubicBezTo>
                    <a:cubicBezTo>
                      <a:pt x="54" y="61"/>
                      <a:pt x="54" y="64"/>
                      <a:pt x="53" y="66"/>
                    </a:cubicBezTo>
                    <a:cubicBezTo>
                      <a:pt x="52" y="68"/>
                      <a:pt x="50" y="69"/>
                      <a:pt x="48" y="70"/>
                    </a:cubicBezTo>
                    <a:cubicBezTo>
                      <a:pt x="44" y="73"/>
                      <a:pt x="39" y="75"/>
                      <a:pt x="37" y="81"/>
                    </a:cubicBezTo>
                    <a:cubicBezTo>
                      <a:pt x="40" y="81"/>
                      <a:pt x="43" y="81"/>
                      <a:pt x="45" y="81"/>
                    </a:cubicBezTo>
                    <a:cubicBezTo>
                      <a:pt x="51" y="81"/>
                      <a:pt x="56" y="84"/>
                      <a:pt x="57" y="89"/>
                    </a:cubicBezTo>
                    <a:cubicBezTo>
                      <a:pt x="58" y="93"/>
                      <a:pt x="55" y="97"/>
                      <a:pt x="51" y="98"/>
                    </a:cubicBezTo>
                    <a:cubicBezTo>
                      <a:pt x="43" y="99"/>
                      <a:pt x="35" y="100"/>
                      <a:pt x="26" y="101"/>
                    </a:cubicBezTo>
                    <a:cubicBezTo>
                      <a:pt x="22" y="102"/>
                      <a:pt x="19" y="100"/>
                      <a:pt x="17" y="96"/>
                    </a:cubicBezTo>
                    <a:cubicBezTo>
                      <a:pt x="16" y="96"/>
                      <a:pt x="16" y="95"/>
                      <a:pt x="15" y="94"/>
                    </a:cubicBezTo>
                    <a:cubicBezTo>
                      <a:pt x="11" y="84"/>
                      <a:pt x="11" y="84"/>
                      <a:pt x="19" y="77"/>
                    </a:cubicBezTo>
                    <a:cubicBezTo>
                      <a:pt x="22" y="75"/>
                      <a:pt x="24" y="72"/>
                      <a:pt x="27" y="70"/>
                    </a:cubicBezTo>
                    <a:cubicBezTo>
                      <a:pt x="27" y="70"/>
                      <a:pt x="27" y="69"/>
                      <a:pt x="27" y="69"/>
                    </a:cubicBezTo>
                    <a:cubicBezTo>
                      <a:pt x="25" y="69"/>
                      <a:pt x="23" y="70"/>
                      <a:pt x="21" y="71"/>
                    </a:cubicBezTo>
                    <a:cubicBezTo>
                      <a:pt x="17" y="72"/>
                      <a:pt x="13" y="74"/>
                      <a:pt x="9" y="76"/>
                    </a:cubicBezTo>
                    <a:cubicBezTo>
                      <a:pt x="7" y="76"/>
                      <a:pt x="5" y="76"/>
                      <a:pt x="3" y="75"/>
                    </a:cubicBezTo>
                    <a:cubicBezTo>
                      <a:pt x="0" y="72"/>
                      <a:pt x="0" y="71"/>
                      <a:pt x="4" y="69"/>
                    </a:cubicBezTo>
                    <a:cubicBezTo>
                      <a:pt x="12" y="66"/>
                      <a:pt x="19" y="63"/>
                      <a:pt x="26" y="60"/>
                    </a:cubicBezTo>
                    <a:cubicBezTo>
                      <a:pt x="27" y="60"/>
                      <a:pt x="28" y="58"/>
                      <a:pt x="28" y="57"/>
                    </a:cubicBezTo>
                    <a:cubicBezTo>
                      <a:pt x="29" y="55"/>
                      <a:pt x="29" y="52"/>
                      <a:pt x="29" y="49"/>
                    </a:cubicBezTo>
                    <a:close/>
                    <a:moveTo>
                      <a:pt x="34" y="29"/>
                    </a:moveTo>
                    <a:cubicBezTo>
                      <a:pt x="34" y="29"/>
                      <a:pt x="34" y="29"/>
                      <a:pt x="33" y="28"/>
                    </a:cubicBezTo>
                    <a:cubicBezTo>
                      <a:pt x="31" y="29"/>
                      <a:pt x="28" y="30"/>
                      <a:pt x="26" y="32"/>
                    </a:cubicBezTo>
                    <a:cubicBezTo>
                      <a:pt x="24" y="32"/>
                      <a:pt x="22" y="34"/>
                      <a:pt x="23" y="36"/>
                    </a:cubicBezTo>
                    <a:cubicBezTo>
                      <a:pt x="23" y="38"/>
                      <a:pt x="25" y="40"/>
                      <a:pt x="26" y="42"/>
                    </a:cubicBezTo>
                    <a:cubicBezTo>
                      <a:pt x="27" y="42"/>
                      <a:pt x="30" y="41"/>
                      <a:pt x="31" y="40"/>
                    </a:cubicBezTo>
                    <a:cubicBezTo>
                      <a:pt x="32" y="37"/>
                      <a:pt x="33" y="33"/>
                      <a:pt x="34" y="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" name="Freeform 12"/>
              <p:cNvSpPr/>
              <p:nvPr/>
            </p:nvSpPr>
            <p:spPr bwMode="auto">
              <a:xfrm>
                <a:off x="8878184" y="2293480"/>
                <a:ext cx="236904" cy="593388"/>
              </a:xfrm>
              <a:custGeom>
                <a:avLst/>
                <a:gdLst>
                  <a:gd name="T0" fmla="*/ 30 w 39"/>
                  <a:gd name="T1" fmla="*/ 44 h 98"/>
                  <a:gd name="T2" fmla="*/ 36 w 39"/>
                  <a:gd name="T3" fmla="*/ 34 h 98"/>
                  <a:gd name="T4" fmla="*/ 37 w 39"/>
                  <a:gd name="T5" fmla="*/ 51 h 98"/>
                  <a:gd name="T6" fmla="*/ 25 w 39"/>
                  <a:gd name="T7" fmla="*/ 82 h 98"/>
                  <a:gd name="T8" fmla="*/ 21 w 39"/>
                  <a:gd name="T9" fmla="*/ 98 h 98"/>
                  <a:gd name="T10" fmla="*/ 13 w 39"/>
                  <a:gd name="T11" fmla="*/ 96 h 98"/>
                  <a:gd name="T12" fmla="*/ 5 w 39"/>
                  <a:gd name="T13" fmla="*/ 83 h 98"/>
                  <a:gd name="T14" fmla="*/ 11 w 39"/>
                  <a:gd name="T15" fmla="*/ 62 h 98"/>
                  <a:gd name="T16" fmla="*/ 9 w 39"/>
                  <a:gd name="T17" fmla="*/ 43 h 98"/>
                  <a:gd name="T18" fmla="*/ 12 w 39"/>
                  <a:gd name="T19" fmla="*/ 38 h 98"/>
                  <a:gd name="T20" fmla="*/ 18 w 39"/>
                  <a:gd name="T21" fmla="*/ 33 h 98"/>
                  <a:gd name="T22" fmla="*/ 23 w 39"/>
                  <a:gd name="T23" fmla="*/ 12 h 98"/>
                  <a:gd name="T24" fmla="*/ 11 w 39"/>
                  <a:gd name="T25" fmla="*/ 16 h 98"/>
                  <a:gd name="T26" fmla="*/ 2 w 39"/>
                  <a:gd name="T27" fmla="*/ 16 h 98"/>
                  <a:gd name="T28" fmla="*/ 0 w 39"/>
                  <a:gd name="T29" fmla="*/ 12 h 98"/>
                  <a:gd name="T30" fmla="*/ 3 w 39"/>
                  <a:gd name="T31" fmla="*/ 10 h 98"/>
                  <a:gd name="T32" fmla="*/ 16 w 39"/>
                  <a:gd name="T33" fmla="*/ 7 h 98"/>
                  <a:gd name="T34" fmla="*/ 26 w 39"/>
                  <a:gd name="T35" fmla="*/ 2 h 98"/>
                  <a:gd name="T36" fmla="*/ 32 w 39"/>
                  <a:gd name="T37" fmla="*/ 1 h 98"/>
                  <a:gd name="T38" fmla="*/ 35 w 39"/>
                  <a:gd name="T39" fmla="*/ 9 h 98"/>
                  <a:gd name="T40" fmla="*/ 34 w 39"/>
                  <a:gd name="T41" fmla="*/ 11 h 98"/>
                  <a:gd name="T42" fmla="*/ 27 w 39"/>
                  <a:gd name="T43" fmla="*/ 38 h 98"/>
                  <a:gd name="T44" fmla="*/ 28 w 39"/>
                  <a:gd name="T45" fmla="*/ 44 h 98"/>
                  <a:gd name="T46" fmla="*/ 30 w 39"/>
                  <a:gd name="T47" fmla="*/ 44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9" h="98">
                    <a:moveTo>
                      <a:pt x="30" y="44"/>
                    </a:moveTo>
                    <a:cubicBezTo>
                      <a:pt x="32" y="41"/>
                      <a:pt x="34" y="38"/>
                      <a:pt x="36" y="34"/>
                    </a:cubicBezTo>
                    <a:cubicBezTo>
                      <a:pt x="37" y="40"/>
                      <a:pt x="39" y="45"/>
                      <a:pt x="37" y="51"/>
                    </a:cubicBezTo>
                    <a:cubicBezTo>
                      <a:pt x="33" y="61"/>
                      <a:pt x="29" y="72"/>
                      <a:pt x="25" y="82"/>
                    </a:cubicBezTo>
                    <a:cubicBezTo>
                      <a:pt x="23" y="87"/>
                      <a:pt x="23" y="92"/>
                      <a:pt x="21" y="98"/>
                    </a:cubicBezTo>
                    <a:cubicBezTo>
                      <a:pt x="18" y="97"/>
                      <a:pt x="15" y="97"/>
                      <a:pt x="13" y="96"/>
                    </a:cubicBezTo>
                    <a:cubicBezTo>
                      <a:pt x="7" y="94"/>
                      <a:pt x="3" y="89"/>
                      <a:pt x="5" y="83"/>
                    </a:cubicBezTo>
                    <a:cubicBezTo>
                      <a:pt x="7" y="76"/>
                      <a:pt x="9" y="69"/>
                      <a:pt x="11" y="62"/>
                    </a:cubicBezTo>
                    <a:cubicBezTo>
                      <a:pt x="13" y="56"/>
                      <a:pt x="14" y="49"/>
                      <a:pt x="9" y="43"/>
                    </a:cubicBezTo>
                    <a:cubicBezTo>
                      <a:pt x="7" y="39"/>
                      <a:pt x="9" y="38"/>
                      <a:pt x="12" y="38"/>
                    </a:cubicBezTo>
                    <a:cubicBezTo>
                      <a:pt x="17" y="39"/>
                      <a:pt x="17" y="37"/>
                      <a:pt x="18" y="33"/>
                    </a:cubicBezTo>
                    <a:cubicBezTo>
                      <a:pt x="19" y="26"/>
                      <a:pt x="21" y="20"/>
                      <a:pt x="23" y="12"/>
                    </a:cubicBezTo>
                    <a:cubicBezTo>
                      <a:pt x="19" y="13"/>
                      <a:pt x="15" y="15"/>
                      <a:pt x="11" y="16"/>
                    </a:cubicBezTo>
                    <a:cubicBezTo>
                      <a:pt x="8" y="17"/>
                      <a:pt x="5" y="16"/>
                      <a:pt x="2" y="16"/>
                    </a:cubicBezTo>
                    <a:cubicBezTo>
                      <a:pt x="1" y="15"/>
                      <a:pt x="0" y="13"/>
                      <a:pt x="0" y="12"/>
                    </a:cubicBezTo>
                    <a:cubicBezTo>
                      <a:pt x="1" y="11"/>
                      <a:pt x="2" y="10"/>
                      <a:pt x="3" y="10"/>
                    </a:cubicBezTo>
                    <a:cubicBezTo>
                      <a:pt x="7" y="8"/>
                      <a:pt x="12" y="8"/>
                      <a:pt x="16" y="7"/>
                    </a:cubicBezTo>
                    <a:cubicBezTo>
                      <a:pt x="19" y="5"/>
                      <a:pt x="22" y="3"/>
                      <a:pt x="26" y="2"/>
                    </a:cubicBezTo>
                    <a:cubicBezTo>
                      <a:pt x="28" y="1"/>
                      <a:pt x="32" y="0"/>
                      <a:pt x="32" y="1"/>
                    </a:cubicBezTo>
                    <a:cubicBezTo>
                      <a:pt x="34" y="3"/>
                      <a:pt x="35" y="6"/>
                      <a:pt x="35" y="9"/>
                    </a:cubicBezTo>
                    <a:cubicBezTo>
                      <a:pt x="36" y="9"/>
                      <a:pt x="35" y="10"/>
                      <a:pt x="34" y="11"/>
                    </a:cubicBezTo>
                    <a:cubicBezTo>
                      <a:pt x="27" y="19"/>
                      <a:pt x="28" y="29"/>
                      <a:pt x="27" y="38"/>
                    </a:cubicBezTo>
                    <a:cubicBezTo>
                      <a:pt x="27" y="40"/>
                      <a:pt x="28" y="42"/>
                      <a:pt x="28" y="44"/>
                    </a:cubicBezTo>
                    <a:cubicBezTo>
                      <a:pt x="29" y="44"/>
                      <a:pt x="29" y="44"/>
                      <a:pt x="30" y="4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1-常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 userDrawn="1"/>
        </p:nvCxnSpPr>
        <p:spPr>
          <a:xfrm>
            <a:off x="1550089" y="863157"/>
            <a:ext cx="10318623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 userDrawn="1"/>
        </p:nvSpPr>
        <p:spPr>
          <a:xfrm>
            <a:off x="11155416" y="6188075"/>
            <a:ext cx="713296" cy="66992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318632" y="0"/>
            <a:ext cx="1048735" cy="87312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1606550" y="344317"/>
            <a:ext cx="8643848" cy="4801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lang="zh-CN" altLang="en-US" sz="2800" b="1" baseline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 eaLnBrk="1" hangingPunct="1"/>
            <a:r>
              <a:rPr lang="zh-CN" altLang="en-US" dirty="0"/>
              <a:t>单击此处编辑母版标题样式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318631" y="6188075"/>
            <a:ext cx="10844339" cy="6699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文本框 5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rgbClr val="F2F2F2"/>
                </a:solidFill>
                <a:latin typeface="微软雅黑" panose="020B0503020204020204" pitchFamily="34" charset="-122"/>
              </a:rPr>
              <a:t>‹#›</a:t>
            </a:fld>
            <a:endParaRPr lang="zh-CN" altLang="en-US" sz="1600" dirty="0">
              <a:solidFill>
                <a:srgbClr val="F2F2F2"/>
              </a:solidFill>
              <a:latin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 userDrawn="1"/>
        </p:nvSpPr>
        <p:spPr>
          <a:xfrm>
            <a:off x="1378908" y="-1612"/>
            <a:ext cx="167082" cy="874737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grpSp>
        <p:nvGrpSpPr>
          <p:cNvPr id="56" name="组合 55"/>
          <p:cNvGrpSpPr/>
          <p:nvPr userDrawn="1"/>
        </p:nvGrpSpPr>
        <p:grpSpPr>
          <a:xfrm>
            <a:off x="598941" y="6399999"/>
            <a:ext cx="2542613" cy="276499"/>
            <a:chOff x="598941" y="6399999"/>
            <a:chExt cx="2542613" cy="276499"/>
          </a:xfrm>
          <a:solidFill>
            <a:schemeClr val="bg1"/>
          </a:solidFill>
        </p:grpSpPr>
        <p:grpSp>
          <p:nvGrpSpPr>
            <p:cNvPr id="33" name="组合 32"/>
            <p:cNvGrpSpPr/>
            <p:nvPr/>
          </p:nvGrpSpPr>
          <p:grpSpPr>
            <a:xfrm>
              <a:off x="2055693" y="6402621"/>
              <a:ext cx="1085861" cy="270805"/>
              <a:chOff x="10340336" y="2247899"/>
              <a:chExt cx="2724438" cy="679451"/>
            </a:xfrm>
            <a:grpFill/>
          </p:grpSpPr>
          <p:sp>
            <p:nvSpPr>
              <p:cNvPr id="47" name="Freeform 5"/>
              <p:cNvSpPr/>
              <p:nvPr/>
            </p:nvSpPr>
            <p:spPr bwMode="auto">
              <a:xfrm>
                <a:off x="11868131" y="2285206"/>
                <a:ext cx="534988" cy="603250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" name="Freeform 6"/>
              <p:cNvSpPr/>
              <p:nvPr/>
            </p:nvSpPr>
            <p:spPr bwMode="auto">
              <a:xfrm>
                <a:off x="12756799" y="2388393"/>
                <a:ext cx="307975" cy="463550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grpSp>
            <p:nvGrpSpPr>
              <p:cNvPr id="49" name="组合 48"/>
              <p:cNvGrpSpPr/>
              <p:nvPr/>
            </p:nvGrpSpPr>
            <p:grpSpPr>
              <a:xfrm>
                <a:off x="10340336" y="2247899"/>
                <a:ext cx="547688" cy="679451"/>
                <a:chOff x="5548313" y="2084388"/>
                <a:chExt cx="547688" cy="679451"/>
              </a:xfrm>
              <a:grpFill/>
            </p:grpSpPr>
            <p:sp>
              <p:nvSpPr>
                <p:cNvPr id="54" name="Freeform 7"/>
                <p:cNvSpPr/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5" name="Freeform 8"/>
                <p:cNvSpPr/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0" name="组合 49"/>
              <p:cNvGrpSpPr/>
              <p:nvPr/>
            </p:nvGrpSpPr>
            <p:grpSpPr>
              <a:xfrm>
                <a:off x="11192276" y="2400300"/>
                <a:ext cx="322175" cy="373063"/>
                <a:chOff x="3792874" y="3138488"/>
                <a:chExt cx="322175" cy="373063"/>
              </a:xfrm>
              <a:grpFill/>
            </p:grpSpPr>
            <p:sp>
              <p:nvSpPr>
                <p:cNvPr id="51" name="Freeform 15"/>
                <p:cNvSpPr/>
                <p:nvPr/>
              </p:nvSpPr>
              <p:spPr bwMode="auto">
                <a:xfrm>
                  <a:off x="3792874" y="3235325"/>
                  <a:ext cx="112625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2" name="Freeform 16"/>
                <p:cNvSpPr/>
                <p:nvPr/>
              </p:nvSpPr>
              <p:spPr bwMode="auto">
                <a:xfrm>
                  <a:off x="3980111" y="3138488"/>
                  <a:ext cx="134938" cy="373063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3" name="Freeform 17"/>
                <p:cNvSpPr/>
                <p:nvPr/>
              </p:nvSpPr>
              <p:spPr bwMode="auto">
                <a:xfrm>
                  <a:off x="3872924" y="3138488"/>
                  <a:ext cx="75438" cy="79375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34" name="组合 33"/>
            <p:cNvGrpSpPr/>
            <p:nvPr/>
          </p:nvGrpSpPr>
          <p:grpSpPr>
            <a:xfrm>
              <a:off x="598941" y="6399999"/>
              <a:ext cx="1102619" cy="276499"/>
              <a:chOff x="6738929" y="2270918"/>
              <a:chExt cx="2766486" cy="693738"/>
            </a:xfrm>
            <a:grpFill/>
          </p:grpSpPr>
          <p:grpSp>
            <p:nvGrpSpPr>
              <p:cNvPr id="35" name="组合 34"/>
              <p:cNvGrpSpPr/>
              <p:nvPr/>
            </p:nvGrpSpPr>
            <p:grpSpPr>
              <a:xfrm>
                <a:off x="8180494" y="2355056"/>
                <a:ext cx="484188" cy="509588"/>
                <a:chOff x="6113463" y="3541713"/>
                <a:chExt cx="484188" cy="509588"/>
              </a:xfrm>
              <a:grpFill/>
            </p:grpSpPr>
            <p:sp>
              <p:nvSpPr>
                <p:cNvPr id="45" name="Freeform 9"/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" name="Freeform 10"/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6" name="组合 35"/>
              <p:cNvGrpSpPr/>
              <p:nvPr/>
            </p:nvGrpSpPr>
            <p:grpSpPr>
              <a:xfrm>
                <a:off x="6738929" y="2270918"/>
                <a:ext cx="549275" cy="693738"/>
                <a:chOff x="6108700" y="2066926"/>
                <a:chExt cx="549275" cy="693738"/>
              </a:xfrm>
              <a:grpFill/>
            </p:grpSpPr>
            <p:sp>
              <p:nvSpPr>
                <p:cNvPr id="43" name="Freeform 13"/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" name="Freeform 14"/>
                <p:cNvSpPr/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7" name="组合 36"/>
              <p:cNvGrpSpPr/>
              <p:nvPr/>
            </p:nvGrpSpPr>
            <p:grpSpPr>
              <a:xfrm>
                <a:off x="7532962" y="2451100"/>
                <a:ext cx="368300" cy="317500"/>
                <a:chOff x="6186488" y="2930526"/>
                <a:chExt cx="368300" cy="317500"/>
              </a:xfrm>
              <a:grpFill/>
            </p:grpSpPr>
            <p:sp>
              <p:nvSpPr>
                <p:cNvPr id="40" name="Freeform 18"/>
                <p:cNvSpPr/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" name="Freeform 19"/>
                <p:cNvSpPr/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" name="Freeform 20"/>
                <p:cNvSpPr/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sp>
            <p:nvSpPr>
              <p:cNvPr id="38" name="Freeform 11"/>
              <p:cNvSpPr>
                <a:spLocks noEditPoints="1"/>
              </p:cNvSpPr>
              <p:nvPr/>
            </p:nvSpPr>
            <p:spPr bwMode="auto">
              <a:xfrm>
                <a:off x="9065451" y="2270918"/>
                <a:ext cx="439964" cy="615950"/>
              </a:xfrm>
              <a:custGeom>
                <a:avLst/>
                <a:gdLst>
                  <a:gd name="T0" fmla="*/ 29 w 72"/>
                  <a:gd name="T1" fmla="*/ 49 h 102"/>
                  <a:gd name="T2" fmla="*/ 15 w 72"/>
                  <a:gd name="T3" fmla="*/ 43 h 102"/>
                  <a:gd name="T4" fmla="*/ 10 w 72"/>
                  <a:gd name="T5" fmla="*/ 21 h 102"/>
                  <a:gd name="T6" fmla="*/ 13 w 72"/>
                  <a:gd name="T7" fmla="*/ 15 h 102"/>
                  <a:gd name="T8" fmla="*/ 19 w 72"/>
                  <a:gd name="T9" fmla="*/ 18 h 102"/>
                  <a:gd name="T10" fmla="*/ 20 w 72"/>
                  <a:gd name="T11" fmla="*/ 26 h 102"/>
                  <a:gd name="T12" fmla="*/ 35 w 72"/>
                  <a:gd name="T13" fmla="*/ 22 h 102"/>
                  <a:gd name="T14" fmla="*/ 40 w 72"/>
                  <a:gd name="T15" fmla="*/ 16 h 102"/>
                  <a:gd name="T16" fmla="*/ 43 w 72"/>
                  <a:gd name="T17" fmla="*/ 14 h 102"/>
                  <a:gd name="T18" fmla="*/ 44 w 72"/>
                  <a:gd name="T19" fmla="*/ 19 h 102"/>
                  <a:gd name="T20" fmla="*/ 43 w 72"/>
                  <a:gd name="T21" fmla="*/ 28 h 102"/>
                  <a:gd name="T22" fmla="*/ 36 w 72"/>
                  <a:gd name="T23" fmla="*/ 40 h 102"/>
                  <a:gd name="T24" fmla="*/ 37 w 72"/>
                  <a:gd name="T25" fmla="*/ 42 h 102"/>
                  <a:gd name="T26" fmla="*/ 44 w 72"/>
                  <a:gd name="T27" fmla="*/ 38 h 102"/>
                  <a:gd name="T28" fmla="*/ 56 w 72"/>
                  <a:gd name="T29" fmla="*/ 20 h 102"/>
                  <a:gd name="T30" fmla="*/ 49 w 72"/>
                  <a:gd name="T31" fmla="*/ 9 h 102"/>
                  <a:gd name="T32" fmla="*/ 28 w 72"/>
                  <a:gd name="T33" fmla="*/ 14 h 102"/>
                  <a:gd name="T34" fmla="*/ 20 w 72"/>
                  <a:gd name="T35" fmla="*/ 13 h 102"/>
                  <a:gd name="T36" fmla="*/ 22 w 72"/>
                  <a:gd name="T37" fmla="*/ 6 h 102"/>
                  <a:gd name="T38" fmla="*/ 50 w 72"/>
                  <a:gd name="T39" fmla="*/ 1 h 102"/>
                  <a:gd name="T40" fmla="*/ 68 w 72"/>
                  <a:gd name="T41" fmla="*/ 12 h 102"/>
                  <a:gd name="T42" fmla="*/ 67 w 72"/>
                  <a:gd name="T43" fmla="*/ 24 h 102"/>
                  <a:gd name="T44" fmla="*/ 49 w 72"/>
                  <a:gd name="T45" fmla="*/ 48 h 102"/>
                  <a:gd name="T46" fmla="*/ 42 w 72"/>
                  <a:gd name="T47" fmla="*/ 49 h 102"/>
                  <a:gd name="T48" fmla="*/ 37 w 72"/>
                  <a:gd name="T49" fmla="*/ 47 h 102"/>
                  <a:gd name="T50" fmla="*/ 35 w 72"/>
                  <a:gd name="T51" fmla="*/ 52 h 102"/>
                  <a:gd name="T52" fmla="*/ 41 w 72"/>
                  <a:gd name="T53" fmla="*/ 58 h 102"/>
                  <a:gd name="T54" fmla="*/ 48 w 72"/>
                  <a:gd name="T55" fmla="*/ 57 h 102"/>
                  <a:gd name="T56" fmla="*/ 53 w 72"/>
                  <a:gd name="T57" fmla="*/ 59 h 102"/>
                  <a:gd name="T58" fmla="*/ 53 w 72"/>
                  <a:gd name="T59" fmla="*/ 66 h 102"/>
                  <a:gd name="T60" fmla="*/ 48 w 72"/>
                  <a:gd name="T61" fmla="*/ 70 h 102"/>
                  <a:gd name="T62" fmla="*/ 37 w 72"/>
                  <a:gd name="T63" fmla="*/ 81 h 102"/>
                  <a:gd name="T64" fmla="*/ 45 w 72"/>
                  <a:gd name="T65" fmla="*/ 81 h 102"/>
                  <a:gd name="T66" fmla="*/ 57 w 72"/>
                  <a:gd name="T67" fmla="*/ 89 h 102"/>
                  <a:gd name="T68" fmla="*/ 51 w 72"/>
                  <a:gd name="T69" fmla="*/ 98 h 102"/>
                  <a:gd name="T70" fmla="*/ 26 w 72"/>
                  <a:gd name="T71" fmla="*/ 101 h 102"/>
                  <a:gd name="T72" fmla="*/ 17 w 72"/>
                  <a:gd name="T73" fmla="*/ 96 h 102"/>
                  <a:gd name="T74" fmla="*/ 15 w 72"/>
                  <a:gd name="T75" fmla="*/ 94 h 102"/>
                  <a:gd name="T76" fmla="*/ 19 w 72"/>
                  <a:gd name="T77" fmla="*/ 77 h 102"/>
                  <a:gd name="T78" fmla="*/ 27 w 72"/>
                  <a:gd name="T79" fmla="*/ 70 h 102"/>
                  <a:gd name="T80" fmla="*/ 27 w 72"/>
                  <a:gd name="T81" fmla="*/ 69 h 102"/>
                  <a:gd name="T82" fmla="*/ 21 w 72"/>
                  <a:gd name="T83" fmla="*/ 71 h 102"/>
                  <a:gd name="T84" fmla="*/ 9 w 72"/>
                  <a:gd name="T85" fmla="*/ 76 h 102"/>
                  <a:gd name="T86" fmla="*/ 3 w 72"/>
                  <a:gd name="T87" fmla="*/ 75 h 102"/>
                  <a:gd name="T88" fmla="*/ 4 w 72"/>
                  <a:gd name="T89" fmla="*/ 69 h 102"/>
                  <a:gd name="T90" fmla="*/ 26 w 72"/>
                  <a:gd name="T91" fmla="*/ 60 h 102"/>
                  <a:gd name="T92" fmla="*/ 28 w 72"/>
                  <a:gd name="T93" fmla="*/ 57 h 102"/>
                  <a:gd name="T94" fmla="*/ 29 w 72"/>
                  <a:gd name="T95" fmla="*/ 49 h 102"/>
                  <a:gd name="T96" fmla="*/ 34 w 72"/>
                  <a:gd name="T97" fmla="*/ 29 h 102"/>
                  <a:gd name="T98" fmla="*/ 33 w 72"/>
                  <a:gd name="T99" fmla="*/ 28 h 102"/>
                  <a:gd name="T100" fmla="*/ 26 w 72"/>
                  <a:gd name="T101" fmla="*/ 32 h 102"/>
                  <a:gd name="T102" fmla="*/ 23 w 72"/>
                  <a:gd name="T103" fmla="*/ 36 h 102"/>
                  <a:gd name="T104" fmla="*/ 26 w 72"/>
                  <a:gd name="T105" fmla="*/ 42 h 102"/>
                  <a:gd name="T106" fmla="*/ 31 w 72"/>
                  <a:gd name="T107" fmla="*/ 40 h 102"/>
                  <a:gd name="T108" fmla="*/ 34 w 72"/>
                  <a:gd name="T109" fmla="*/ 29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72" h="102">
                    <a:moveTo>
                      <a:pt x="29" y="49"/>
                    </a:moveTo>
                    <a:cubicBezTo>
                      <a:pt x="19" y="52"/>
                      <a:pt x="18" y="52"/>
                      <a:pt x="15" y="43"/>
                    </a:cubicBezTo>
                    <a:cubicBezTo>
                      <a:pt x="13" y="36"/>
                      <a:pt x="11" y="28"/>
                      <a:pt x="10" y="21"/>
                    </a:cubicBezTo>
                    <a:cubicBezTo>
                      <a:pt x="9" y="19"/>
                      <a:pt x="11" y="16"/>
                      <a:pt x="13" y="15"/>
                    </a:cubicBezTo>
                    <a:cubicBezTo>
                      <a:pt x="16" y="13"/>
                      <a:pt x="18" y="16"/>
                      <a:pt x="19" y="18"/>
                    </a:cubicBezTo>
                    <a:cubicBezTo>
                      <a:pt x="19" y="21"/>
                      <a:pt x="20" y="23"/>
                      <a:pt x="20" y="26"/>
                    </a:cubicBezTo>
                    <a:cubicBezTo>
                      <a:pt x="26" y="25"/>
                      <a:pt x="31" y="24"/>
                      <a:pt x="35" y="22"/>
                    </a:cubicBezTo>
                    <a:cubicBezTo>
                      <a:pt x="37" y="21"/>
                      <a:pt x="38" y="18"/>
                      <a:pt x="40" y="16"/>
                    </a:cubicBezTo>
                    <a:cubicBezTo>
                      <a:pt x="41" y="15"/>
                      <a:pt x="42" y="14"/>
                      <a:pt x="43" y="14"/>
                    </a:cubicBezTo>
                    <a:cubicBezTo>
                      <a:pt x="44" y="15"/>
                      <a:pt x="44" y="17"/>
                      <a:pt x="44" y="19"/>
                    </a:cubicBezTo>
                    <a:cubicBezTo>
                      <a:pt x="44" y="22"/>
                      <a:pt x="43" y="25"/>
                      <a:pt x="43" y="28"/>
                    </a:cubicBezTo>
                    <a:cubicBezTo>
                      <a:pt x="37" y="29"/>
                      <a:pt x="39" y="36"/>
                      <a:pt x="36" y="40"/>
                    </a:cubicBezTo>
                    <a:cubicBezTo>
                      <a:pt x="36" y="41"/>
                      <a:pt x="37" y="41"/>
                      <a:pt x="37" y="42"/>
                    </a:cubicBezTo>
                    <a:cubicBezTo>
                      <a:pt x="39" y="41"/>
                      <a:pt x="42" y="40"/>
                      <a:pt x="44" y="38"/>
                    </a:cubicBezTo>
                    <a:cubicBezTo>
                      <a:pt x="48" y="32"/>
                      <a:pt x="52" y="26"/>
                      <a:pt x="56" y="20"/>
                    </a:cubicBezTo>
                    <a:cubicBezTo>
                      <a:pt x="59" y="15"/>
                      <a:pt x="56" y="9"/>
                      <a:pt x="49" y="9"/>
                    </a:cubicBezTo>
                    <a:cubicBezTo>
                      <a:pt x="42" y="8"/>
                      <a:pt x="34" y="10"/>
                      <a:pt x="28" y="14"/>
                    </a:cubicBezTo>
                    <a:cubicBezTo>
                      <a:pt x="25" y="16"/>
                      <a:pt x="22" y="15"/>
                      <a:pt x="20" y="13"/>
                    </a:cubicBezTo>
                    <a:cubicBezTo>
                      <a:pt x="17" y="9"/>
                      <a:pt x="17" y="7"/>
                      <a:pt x="22" y="6"/>
                    </a:cubicBezTo>
                    <a:cubicBezTo>
                      <a:pt x="31" y="3"/>
                      <a:pt x="40" y="0"/>
                      <a:pt x="50" y="1"/>
                    </a:cubicBezTo>
                    <a:cubicBezTo>
                      <a:pt x="58" y="1"/>
                      <a:pt x="63" y="7"/>
                      <a:pt x="68" y="12"/>
                    </a:cubicBezTo>
                    <a:cubicBezTo>
                      <a:pt x="72" y="15"/>
                      <a:pt x="70" y="20"/>
                      <a:pt x="67" y="24"/>
                    </a:cubicBezTo>
                    <a:cubicBezTo>
                      <a:pt x="61" y="32"/>
                      <a:pt x="55" y="40"/>
                      <a:pt x="49" y="48"/>
                    </a:cubicBezTo>
                    <a:cubicBezTo>
                      <a:pt x="47" y="51"/>
                      <a:pt x="45" y="52"/>
                      <a:pt x="42" y="49"/>
                    </a:cubicBezTo>
                    <a:cubicBezTo>
                      <a:pt x="41" y="48"/>
                      <a:pt x="38" y="47"/>
                      <a:pt x="37" y="47"/>
                    </a:cubicBezTo>
                    <a:cubicBezTo>
                      <a:pt x="36" y="48"/>
                      <a:pt x="35" y="50"/>
                      <a:pt x="35" y="52"/>
                    </a:cubicBezTo>
                    <a:cubicBezTo>
                      <a:pt x="34" y="59"/>
                      <a:pt x="34" y="59"/>
                      <a:pt x="41" y="58"/>
                    </a:cubicBezTo>
                    <a:cubicBezTo>
                      <a:pt x="43" y="57"/>
                      <a:pt x="46" y="56"/>
                      <a:pt x="48" y="57"/>
                    </a:cubicBezTo>
                    <a:cubicBezTo>
                      <a:pt x="50" y="57"/>
                      <a:pt x="53" y="58"/>
                      <a:pt x="53" y="59"/>
                    </a:cubicBezTo>
                    <a:cubicBezTo>
                      <a:pt x="54" y="61"/>
                      <a:pt x="54" y="64"/>
                      <a:pt x="53" y="66"/>
                    </a:cubicBezTo>
                    <a:cubicBezTo>
                      <a:pt x="52" y="68"/>
                      <a:pt x="50" y="69"/>
                      <a:pt x="48" y="70"/>
                    </a:cubicBezTo>
                    <a:cubicBezTo>
                      <a:pt x="44" y="73"/>
                      <a:pt x="39" y="75"/>
                      <a:pt x="37" y="81"/>
                    </a:cubicBezTo>
                    <a:cubicBezTo>
                      <a:pt x="40" y="81"/>
                      <a:pt x="43" y="81"/>
                      <a:pt x="45" y="81"/>
                    </a:cubicBezTo>
                    <a:cubicBezTo>
                      <a:pt x="51" y="81"/>
                      <a:pt x="56" y="84"/>
                      <a:pt x="57" y="89"/>
                    </a:cubicBezTo>
                    <a:cubicBezTo>
                      <a:pt x="58" y="93"/>
                      <a:pt x="55" y="97"/>
                      <a:pt x="51" y="98"/>
                    </a:cubicBezTo>
                    <a:cubicBezTo>
                      <a:pt x="43" y="99"/>
                      <a:pt x="35" y="100"/>
                      <a:pt x="26" y="101"/>
                    </a:cubicBezTo>
                    <a:cubicBezTo>
                      <a:pt x="22" y="102"/>
                      <a:pt x="19" y="100"/>
                      <a:pt x="17" y="96"/>
                    </a:cubicBezTo>
                    <a:cubicBezTo>
                      <a:pt x="16" y="96"/>
                      <a:pt x="16" y="95"/>
                      <a:pt x="15" y="94"/>
                    </a:cubicBezTo>
                    <a:cubicBezTo>
                      <a:pt x="11" y="84"/>
                      <a:pt x="11" y="84"/>
                      <a:pt x="19" y="77"/>
                    </a:cubicBezTo>
                    <a:cubicBezTo>
                      <a:pt x="22" y="75"/>
                      <a:pt x="24" y="72"/>
                      <a:pt x="27" y="70"/>
                    </a:cubicBezTo>
                    <a:cubicBezTo>
                      <a:pt x="27" y="70"/>
                      <a:pt x="27" y="69"/>
                      <a:pt x="27" y="69"/>
                    </a:cubicBezTo>
                    <a:cubicBezTo>
                      <a:pt x="25" y="69"/>
                      <a:pt x="23" y="70"/>
                      <a:pt x="21" y="71"/>
                    </a:cubicBezTo>
                    <a:cubicBezTo>
                      <a:pt x="17" y="72"/>
                      <a:pt x="13" y="74"/>
                      <a:pt x="9" y="76"/>
                    </a:cubicBezTo>
                    <a:cubicBezTo>
                      <a:pt x="7" y="76"/>
                      <a:pt x="5" y="76"/>
                      <a:pt x="3" y="75"/>
                    </a:cubicBezTo>
                    <a:cubicBezTo>
                      <a:pt x="0" y="72"/>
                      <a:pt x="0" y="71"/>
                      <a:pt x="4" y="69"/>
                    </a:cubicBezTo>
                    <a:cubicBezTo>
                      <a:pt x="12" y="66"/>
                      <a:pt x="19" y="63"/>
                      <a:pt x="26" y="60"/>
                    </a:cubicBezTo>
                    <a:cubicBezTo>
                      <a:pt x="27" y="60"/>
                      <a:pt x="28" y="58"/>
                      <a:pt x="28" y="57"/>
                    </a:cubicBezTo>
                    <a:cubicBezTo>
                      <a:pt x="29" y="55"/>
                      <a:pt x="29" y="52"/>
                      <a:pt x="29" y="49"/>
                    </a:cubicBezTo>
                    <a:close/>
                    <a:moveTo>
                      <a:pt x="34" y="29"/>
                    </a:moveTo>
                    <a:cubicBezTo>
                      <a:pt x="34" y="29"/>
                      <a:pt x="34" y="29"/>
                      <a:pt x="33" y="28"/>
                    </a:cubicBezTo>
                    <a:cubicBezTo>
                      <a:pt x="31" y="29"/>
                      <a:pt x="28" y="30"/>
                      <a:pt x="26" y="32"/>
                    </a:cubicBezTo>
                    <a:cubicBezTo>
                      <a:pt x="24" y="32"/>
                      <a:pt x="22" y="34"/>
                      <a:pt x="23" y="36"/>
                    </a:cubicBezTo>
                    <a:cubicBezTo>
                      <a:pt x="23" y="38"/>
                      <a:pt x="25" y="40"/>
                      <a:pt x="26" y="42"/>
                    </a:cubicBezTo>
                    <a:cubicBezTo>
                      <a:pt x="27" y="42"/>
                      <a:pt x="30" y="41"/>
                      <a:pt x="31" y="40"/>
                    </a:cubicBezTo>
                    <a:cubicBezTo>
                      <a:pt x="32" y="37"/>
                      <a:pt x="33" y="33"/>
                      <a:pt x="34" y="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" name="Freeform 12"/>
              <p:cNvSpPr/>
              <p:nvPr/>
            </p:nvSpPr>
            <p:spPr bwMode="auto">
              <a:xfrm>
                <a:off x="8878184" y="2293480"/>
                <a:ext cx="236904" cy="593388"/>
              </a:xfrm>
              <a:custGeom>
                <a:avLst/>
                <a:gdLst>
                  <a:gd name="T0" fmla="*/ 30 w 39"/>
                  <a:gd name="T1" fmla="*/ 44 h 98"/>
                  <a:gd name="T2" fmla="*/ 36 w 39"/>
                  <a:gd name="T3" fmla="*/ 34 h 98"/>
                  <a:gd name="T4" fmla="*/ 37 w 39"/>
                  <a:gd name="T5" fmla="*/ 51 h 98"/>
                  <a:gd name="T6" fmla="*/ 25 w 39"/>
                  <a:gd name="T7" fmla="*/ 82 h 98"/>
                  <a:gd name="T8" fmla="*/ 21 w 39"/>
                  <a:gd name="T9" fmla="*/ 98 h 98"/>
                  <a:gd name="T10" fmla="*/ 13 w 39"/>
                  <a:gd name="T11" fmla="*/ 96 h 98"/>
                  <a:gd name="T12" fmla="*/ 5 w 39"/>
                  <a:gd name="T13" fmla="*/ 83 h 98"/>
                  <a:gd name="T14" fmla="*/ 11 w 39"/>
                  <a:gd name="T15" fmla="*/ 62 h 98"/>
                  <a:gd name="T16" fmla="*/ 9 w 39"/>
                  <a:gd name="T17" fmla="*/ 43 h 98"/>
                  <a:gd name="T18" fmla="*/ 12 w 39"/>
                  <a:gd name="T19" fmla="*/ 38 h 98"/>
                  <a:gd name="T20" fmla="*/ 18 w 39"/>
                  <a:gd name="T21" fmla="*/ 33 h 98"/>
                  <a:gd name="T22" fmla="*/ 23 w 39"/>
                  <a:gd name="T23" fmla="*/ 12 h 98"/>
                  <a:gd name="T24" fmla="*/ 11 w 39"/>
                  <a:gd name="T25" fmla="*/ 16 h 98"/>
                  <a:gd name="T26" fmla="*/ 2 w 39"/>
                  <a:gd name="T27" fmla="*/ 16 h 98"/>
                  <a:gd name="T28" fmla="*/ 0 w 39"/>
                  <a:gd name="T29" fmla="*/ 12 h 98"/>
                  <a:gd name="T30" fmla="*/ 3 w 39"/>
                  <a:gd name="T31" fmla="*/ 10 h 98"/>
                  <a:gd name="T32" fmla="*/ 16 w 39"/>
                  <a:gd name="T33" fmla="*/ 7 h 98"/>
                  <a:gd name="T34" fmla="*/ 26 w 39"/>
                  <a:gd name="T35" fmla="*/ 2 h 98"/>
                  <a:gd name="T36" fmla="*/ 32 w 39"/>
                  <a:gd name="T37" fmla="*/ 1 h 98"/>
                  <a:gd name="T38" fmla="*/ 35 w 39"/>
                  <a:gd name="T39" fmla="*/ 9 h 98"/>
                  <a:gd name="T40" fmla="*/ 34 w 39"/>
                  <a:gd name="T41" fmla="*/ 11 h 98"/>
                  <a:gd name="T42" fmla="*/ 27 w 39"/>
                  <a:gd name="T43" fmla="*/ 38 h 98"/>
                  <a:gd name="T44" fmla="*/ 28 w 39"/>
                  <a:gd name="T45" fmla="*/ 44 h 98"/>
                  <a:gd name="T46" fmla="*/ 30 w 39"/>
                  <a:gd name="T47" fmla="*/ 44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9" h="98">
                    <a:moveTo>
                      <a:pt x="30" y="44"/>
                    </a:moveTo>
                    <a:cubicBezTo>
                      <a:pt x="32" y="41"/>
                      <a:pt x="34" y="38"/>
                      <a:pt x="36" y="34"/>
                    </a:cubicBezTo>
                    <a:cubicBezTo>
                      <a:pt x="37" y="40"/>
                      <a:pt x="39" y="45"/>
                      <a:pt x="37" y="51"/>
                    </a:cubicBezTo>
                    <a:cubicBezTo>
                      <a:pt x="33" y="61"/>
                      <a:pt x="29" y="72"/>
                      <a:pt x="25" y="82"/>
                    </a:cubicBezTo>
                    <a:cubicBezTo>
                      <a:pt x="23" y="87"/>
                      <a:pt x="23" y="92"/>
                      <a:pt x="21" y="98"/>
                    </a:cubicBezTo>
                    <a:cubicBezTo>
                      <a:pt x="18" y="97"/>
                      <a:pt x="15" y="97"/>
                      <a:pt x="13" y="96"/>
                    </a:cubicBezTo>
                    <a:cubicBezTo>
                      <a:pt x="7" y="94"/>
                      <a:pt x="3" y="89"/>
                      <a:pt x="5" y="83"/>
                    </a:cubicBezTo>
                    <a:cubicBezTo>
                      <a:pt x="7" y="76"/>
                      <a:pt x="9" y="69"/>
                      <a:pt x="11" y="62"/>
                    </a:cubicBezTo>
                    <a:cubicBezTo>
                      <a:pt x="13" y="56"/>
                      <a:pt x="14" y="49"/>
                      <a:pt x="9" y="43"/>
                    </a:cubicBezTo>
                    <a:cubicBezTo>
                      <a:pt x="7" y="39"/>
                      <a:pt x="9" y="38"/>
                      <a:pt x="12" y="38"/>
                    </a:cubicBezTo>
                    <a:cubicBezTo>
                      <a:pt x="17" y="39"/>
                      <a:pt x="17" y="37"/>
                      <a:pt x="18" y="33"/>
                    </a:cubicBezTo>
                    <a:cubicBezTo>
                      <a:pt x="19" y="26"/>
                      <a:pt x="21" y="20"/>
                      <a:pt x="23" y="12"/>
                    </a:cubicBezTo>
                    <a:cubicBezTo>
                      <a:pt x="19" y="13"/>
                      <a:pt x="15" y="15"/>
                      <a:pt x="11" y="16"/>
                    </a:cubicBezTo>
                    <a:cubicBezTo>
                      <a:pt x="8" y="17"/>
                      <a:pt x="5" y="16"/>
                      <a:pt x="2" y="16"/>
                    </a:cubicBezTo>
                    <a:cubicBezTo>
                      <a:pt x="1" y="15"/>
                      <a:pt x="0" y="13"/>
                      <a:pt x="0" y="12"/>
                    </a:cubicBezTo>
                    <a:cubicBezTo>
                      <a:pt x="1" y="11"/>
                      <a:pt x="2" y="10"/>
                      <a:pt x="3" y="10"/>
                    </a:cubicBezTo>
                    <a:cubicBezTo>
                      <a:pt x="7" y="8"/>
                      <a:pt x="12" y="8"/>
                      <a:pt x="16" y="7"/>
                    </a:cubicBezTo>
                    <a:cubicBezTo>
                      <a:pt x="19" y="5"/>
                      <a:pt x="22" y="3"/>
                      <a:pt x="26" y="2"/>
                    </a:cubicBezTo>
                    <a:cubicBezTo>
                      <a:pt x="28" y="1"/>
                      <a:pt x="32" y="0"/>
                      <a:pt x="32" y="1"/>
                    </a:cubicBezTo>
                    <a:cubicBezTo>
                      <a:pt x="34" y="3"/>
                      <a:pt x="35" y="6"/>
                      <a:pt x="35" y="9"/>
                    </a:cubicBezTo>
                    <a:cubicBezTo>
                      <a:pt x="36" y="9"/>
                      <a:pt x="35" y="10"/>
                      <a:pt x="34" y="11"/>
                    </a:cubicBezTo>
                    <a:cubicBezTo>
                      <a:pt x="27" y="19"/>
                      <a:pt x="28" y="29"/>
                      <a:pt x="27" y="38"/>
                    </a:cubicBezTo>
                    <a:cubicBezTo>
                      <a:pt x="27" y="40"/>
                      <a:pt x="28" y="42"/>
                      <a:pt x="28" y="44"/>
                    </a:cubicBezTo>
                    <a:cubicBezTo>
                      <a:pt x="29" y="44"/>
                      <a:pt x="29" y="44"/>
                      <a:pt x="30" y="4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pic>
        <p:nvPicPr>
          <p:cNvPr id="57" name="图片 5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837818" y="347339"/>
            <a:ext cx="1969223" cy="432990"/>
          </a:xfrm>
          <a:prstGeom prst="rect">
            <a:avLst/>
          </a:prstGeom>
        </p:spPr>
      </p:pic>
      <p:cxnSp>
        <p:nvCxnSpPr>
          <p:cNvPr id="7" name="直接连接符 6"/>
          <p:cNvCxnSpPr/>
          <p:nvPr userDrawn="1"/>
        </p:nvCxnSpPr>
        <p:spPr>
          <a:xfrm>
            <a:off x="1366474" y="-17822"/>
            <a:ext cx="0" cy="107941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 userDrawn="1"/>
        </p:nvCxnSpPr>
        <p:spPr>
          <a:xfrm>
            <a:off x="11155416" y="6119786"/>
            <a:ext cx="0" cy="760632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1-一段一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 userDrawn="1"/>
        </p:nvSpPr>
        <p:spPr>
          <a:xfrm>
            <a:off x="11155416" y="6188075"/>
            <a:ext cx="713296" cy="66992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文本框 5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rgbClr val="F2F2F2"/>
                </a:solidFill>
                <a:latin typeface="微软雅黑" panose="020B0503020204020204" pitchFamily="34" charset="-122"/>
              </a:rPr>
              <a:t>‹#›</a:t>
            </a:fld>
            <a:endParaRPr lang="zh-CN" altLang="en-US" sz="1600" dirty="0">
              <a:solidFill>
                <a:srgbClr val="F2F2F2"/>
              </a:solidFill>
              <a:latin typeface="微软雅黑" panose="020B0503020204020204" pitchFamily="34" charset="-122"/>
            </a:endParaRPr>
          </a:p>
        </p:txBody>
      </p:sp>
      <p:pic>
        <p:nvPicPr>
          <p:cNvPr id="57" name="图片 5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837818" y="347339"/>
            <a:ext cx="1969223" cy="432990"/>
          </a:xfrm>
          <a:prstGeom prst="rect">
            <a:avLst/>
          </a:prstGeom>
        </p:spPr>
      </p:pic>
      <p:cxnSp>
        <p:nvCxnSpPr>
          <p:cNvPr id="5" name="直接连接符 4"/>
          <p:cNvCxnSpPr/>
          <p:nvPr userDrawn="1"/>
        </p:nvCxnSpPr>
        <p:spPr>
          <a:xfrm>
            <a:off x="11155416" y="6133167"/>
            <a:ext cx="0" cy="75617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样式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椭圆 88"/>
          <p:cNvSpPr/>
          <p:nvPr userDrawn="1"/>
        </p:nvSpPr>
        <p:spPr>
          <a:xfrm>
            <a:off x="-3816599" y="-1541834"/>
            <a:ext cx="8697505" cy="9941668"/>
          </a:xfrm>
          <a:prstGeom prst="ellipse">
            <a:avLst/>
          </a:prstGeom>
          <a:solidFill>
            <a:schemeClr val="accent4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88" name="椭圆 87"/>
          <p:cNvSpPr/>
          <p:nvPr userDrawn="1"/>
        </p:nvSpPr>
        <p:spPr>
          <a:xfrm>
            <a:off x="-3999568" y="-1541834"/>
            <a:ext cx="8697505" cy="9941668"/>
          </a:xfrm>
          <a:prstGeom prst="ellipse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/>
          </a:p>
        </p:txBody>
      </p:sp>
      <p:pic>
        <p:nvPicPr>
          <p:cNvPr id="87" name="图片 86"/>
          <p:cNvPicPr>
            <a:picLocks noChangeAspect="1"/>
          </p:cNvPicPr>
          <p:nvPr userDrawn="1"/>
        </p:nvPicPr>
        <p:blipFill rotWithShape="1">
          <a:blip r:embed="rId2" cstate="hqprint"/>
          <a:srcRect l="18116" t="7030" r="31559" b="11337"/>
          <a:stretch>
            <a:fillRect/>
          </a:stretch>
        </p:blipFill>
        <p:spPr>
          <a:xfrm>
            <a:off x="-1260196" y="1"/>
            <a:ext cx="5919101" cy="6857999"/>
          </a:xfrm>
          <a:custGeom>
            <a:avLst/>
            <a:gdLst>
              <a:gd name="connsiteX0" fmla="*/ 0 w 5919101"/>
              <a:gd name="connsiteY0" fmla="*/ 0 h 6858000"/>
              <a:gd name="connsiteX1" fmla="*/ 4714485 w 5919101"/>
              <a:gd name="connsiteY1" fmla="*/ 0 h 6858000"/>
              <a:gd name="connsiteX2" fmla="*/ 4786974 w 5919101"/>
              <a:gd name="connsiteY2" fmla="*/ 86723 h 6858000"/>
              <a:gd name="connsiteX3" fmla="*/ 5919101 w 5919101"/>
              <a:gd name="connsiteY3" fmla="*/ 3429000 h 6858000"/>
              <a:gd name="connsiteX4" fmla="*/ 4786974 w 5919101"/>
              <a:gd name="connsiteY4" fmla="*/ 6771277 h 6858000"/>
              <a:gd name="connsiteX5" fmla="*/ 4714485 w 5919101"/>
              <a:gd name="connsiteY5" fmla="*/ 6858000 h 6858000"/>
              <a:gd name="connsiteX6" fmla="*/ 0 w 591910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19101" h="6858000">
                <a:moveTo>
                  <a:pt x="0" y="0"/>
                </a:moveTo>
                <a:lnTo>
                  <a:pt x="4714485" y="0"/>
                </a:lnTo>
                <a:lnTo>
                  <a:pt x="4786974" y="86723"/>
                </a:lnTo>
                <a:cubicBezTo>
                  <a:pt x="5490384" y="969480"/>
                  <a:pt x="5919101" y="2142133"/>
                  <a:pt x="5919101" y="3429000"/>
                </a:cubicBezTo>
                <a:cubicBezTo>
                  <a:pt x="5919101" y="4715867"/>
                  <a:pt x="5490384" y="5888521"/>
                  <a:pt x="4786974" y="6771277"/>
                </a:cubicBezTo>
                <a:lnTo>
                  <a:pt x="471448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86" name="椭圆 85"/>
          <p:cNvSpPr/>
          <p:nvPr userDrawn="1"/>
        </p:nvSpPr>
        <p:spPr>
          <a:xfrm>
            <a:off x="-4038600" y="-1541834"/>
            <a:ext cx="8697505" cy="9941668"/>
          </a:xfrm>
          <a:prstGeom prst="ellipse">
            <a:avLst/>
          </a:prstGeom>
          <a:solidFill>
            <a:schemeClr val="accent1">
              <a:alpha val="88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/>
          </a:p>
        </p:txBody>
      </p:sp>
      <p:pic>
        <p:nvPicPr>
          <p:cNvPr id="90" name="图片 89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9837818" y="252089"/>
            <a:ext cx="1969223" cy="432990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样式2-首页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A-矩形 7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9" name="任意多边形: 形状 118"/>
          <p:cNvSpPr/>
          <p:nvPr userDrawn="1"/>
        </p:nvSpPr>
        <p:spPr>
          <a:xfrm rot="1916941">
            <a:off x="-628945" y="-604401"/>
            <a:ext cx="12918999" cy="10347422"/>
          </a:xfrm>
          <a:custGeom>
            <a:avLst/>
            <a:gdLst>
              <a:gd name="connsiteX0" fmla="*/ 3910821 w 12918999"/>
              <a:gd name="connsiteY0" fmla="*/ 3392979 h 10347422"/>
              <a:gd name="connsiteX1" fmla="*/ 10262073 w 12918999"/>
              <a:gd name="connsiteY1" fmla="*/ 135295 h 10347422"/>
              <a:gd name="connsiteX2" fmla="*/ 10593809 w 12918999"/>
              <a:gd name="connsiteY2" fmla="*/ 0 h 10347422"/>
              <a:gd name="connsiteX3" fmla="*/ 12918999 w 12918999"/>
              <a:gd name="connsiteY3" fmla="*/ 3728462 h 10347422"/>
              <a:gd name="connsiteX4" fmla="*/ 11966464 w 12918999"/>
              <a:gd name="connsiteY4" fmla="*/ 4224159 h 10347422"/>
              <a:gd name="connsiteX5" fmla="*/ 3050273 w 12918999"/>
              <a:gd name="connsiteY5" fmla="*/ 10050202 h 10347422"/>
              <a:gd name="connsiteX6" fmla="*/ 2678241 w 12918999"/>
              <a:gd name="connsiteY6" fmla="*/ 10347422 h 10347422"/>
              <a:gd name="connsiteX7" fmla="*/ 0 w 12918999"/>
              <a:gd name="connsiteY7" fmla="*/ 6052840 h 10347422"/>
              <a:gd name="connsiteX8" fmla="*/ 4301 w 12918999"/>
              <a:gd name="connsiteY8" fmla="*/ 6049545 h 10347422"/>
              <a:gd name="connsiteX9" fmla="*/ 3049697 w 12918999"/>
              <a:gd name="connsiteY9" fmla="*/ 3931365 h 10347422"/>
              <a:gd name="connsiteX10" fmla="*/ 3910821 w 12918999"/>
              <a:gd name="connsiteY10" fmla="*/ 3392979 h 10347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918999" h="10347422">
                <a:moveTo>
                  <a:pt x="3910821" y="3392979"/>
                </a:moveTo>
                <a:cubicBezTo>
                  <a:pt x="5934272" y="2157348"/>
                  <a:pt x="8056184" y="1066634"/>
                  <a:pt x="10262073" y="135295"/>
                </a:cubicBezTo>
                <a:lnTo>
                  <a:pt x="10593809" y="0"/>
                </a:lnTo>
                <a:lnTo>
                  <a:pt x="12918999" y="3728462"/>
                </a:lnTo>
                <a:lnTo>
                  <a:pt x="11966464" y="4224159"/>
                </a:lnTo>
                <a:cubicBezTo>
                  <a:pt x="8816355" y="5904658"/>
                  <a:pt x="5833798" y="7857148"/>
                  <a:pt x="3050273" y="10050202"/>
                </a:cubicBezTo>
                <a:lnTo>
                  <a:pt x="2678241" y="10347422"/>
                </a:lnTo>
                <a:lnTo>
                  <a:pt x="0" y="6052840"/>
                </a:lnTo>
                <a:lnTo>
                  <a:pt x="4301" y="6049545"/>
                </a:lnTo>
                <a:cubicBezTo>
                  <a:pt x="990558" y="5305797"/>
                  <a:pt x="2006380" y="4599047"/>
                  <a:pt x="3049697" y="3931365"/>
                </a:cubicBezTo>
                <a:cubicBezTo>
                  <a:pt x="3334701" y="3748973"/>
                  <a:pt x="3621756" y="3569497"/>
                  <a:pt x="3910821" y="3392979"/>
                </a:cubicBezTo>
                <a:close/>
              </a:path>
            </a:pathLst>
          </a:cu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accent2">
                  <a:alpha val="1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6" name="任意多边形: 形状 105"/>
          <p:cNvSpPr/>
          <p:nvPr userDrawn="1"/>
        </p:nvSpPr>
        <p:spPr>
          <a:xfrm rot="2885786">
            <a:off x="1087929" y="-2969595"/>
            <a:ext cx="10843749" cy="12155155"/>
          </a:xfrm>
          <a:custGeom>
            <a:avLst/>
            <a:gdLst>
              <a:gd name="connsiteX0" fmla="*/ 6051751 w 10843749"/>
              <a:gd name="connsiteY0" fmla="*/ 1433305 h 12155155"/>
              <a:gd name="connsiteX1" fmla="*/ 6837805 w 10843749"/>
              <a:gd name="connsiteY1" fmla="*/ 587393 h 12155155"/>
              <a:gd name="connsiteX2" fmla="*/ 7410328 w 10843749"/>
              <a:gd name="connsiteY2" fmla="*/ 0 h 12155155"/>
              <a:gd name="connsiteX3" fmla="*/ 10843749 w 10843749"/>
              <a:gd name="connsiteY3" fmla="*/ 3081016 h 12155155"/>
              <a:gd name="connsiteX4" fmla="*/ 2700969 w 10843749"/>
              <a:gd name="connsiteY4" fmla="*/ 12155155 h 12155155"/>
              <a:gd name="connsiteX5" fmla="*/ 0 w 10843749"/>
              <a:gd name="connsiteY5" fmla="*/ 9731411 h 12155155"/>
              <a:gd name="connsiteX6" fmla="*/ 261077 w 10843749"/>
              <a:gd name="connsiteY6" fmla="*/ 9278934 h 12155155"/>
              <a:gd name="connsiteX7" fmla="*/ 6051751 w 10843749"/>
              <a:gd name="connsiteY7" fmla="*/ 1433305 h 12155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43749" h="12155155">
                <a:moveTo>
                  <a:pt x="6051751" y="1433305"/>
                </a:moveTo>
                <a:cubicBezTo>
                  <a:pt x="6310424" y="1148193"/>
                  <a:pt x="6572461" y="866201"/>
                  <a:pt x="6837805" y="587393"/>
                </a:cubicBezTo>
                <a:lnTo>
                  <a:pt x="7410328" y="0"/>
                </a:lnTo>
                <a:lnTo>
                  <a:pt x="10843749" y="3081016"/>
                </a:lnTo>
                <a:lnTo>
                  <a:pt x="2700969" y="12155155"/>
                </a:lnTo>
                <a:lnTo>
                  <a:pt x="0" y="9731411"/>
                </a:lnTo>
                <a:lnTo>
                  <a:pt x="261077" y="9278934"/>
                </a:lnTo>
                <a:cubicBezTo>
                  <a:pt x="1926385" y="6466781"/>
                  <a:pt x="3869211" y="3838947"/>
                  <a:pt x="6051751" y="1433305"/>
                </a:cubicBezTo>
                <a:close/>
              </a:path>
            </a:pathLst>
          </a:cu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accent2">
                  <a:alpha val="11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8" name="任意多边形: 形状 117"/>
          <p:cNvSpPr/>
          <p:nvPr userDrawn="1"/>
        </p:nvSpPr>
        <p:spPr>
          <a:xfrm rot="1846855">
            <a:off x="-307281" y="-539696"/>
            <a:ext cx="12650822" cy="11532482"/>
          </a:xfrm>
          <a:custGeom>
            <a:avLst/>
            <a:gdLst>
              <a:gd name="connsiteX0" fmla="*/ 7956679 w 12650822"/>
              <a:gd name="connsiteY0" fmla="*/ 1195248 h 11532482"/>
              <a:gd name="connsiteX1" fmla="*/ 9978822 w 12650822"/>
              <a:gd name="connsiteY1" fmla="*/ 62012 h 11532482"/>
              <a:gd name="connsiteX2" fmla="*/ 10098991 w 12650822"/>
              <a:gd name="connsiteY2" fmla="*/ 0 h 11532482"/>
              <a:gd name="connsiteX3" fmla="*/ 12650822 w 12650822"/>
              <a:gd name="connsiteY3" fmla="*/ 4283979 h 11532482"/>
              <a:gd name="connsiteX4" fmla="*/ 12245569 w 12650822"/>
              <a:gd name="connsiteY4" fmla="*/ 4531370 h 11532482"/>
              <a:gd name="connsiteX5" fmla="*/ 3166697 w 12650822"/>
              <a:gd name="connsiteY5" fmla="*/ 11321300 h 11532482"/>
              <a:gd name="connsiteX6" fmla="*/ 2933905 w 12650822"/>
              <a:gd name="connsiteY6" fmla="*/ 11532482 h 11532482"/>
              <a:gd name="connsiteX7" fmla="*/ 1718627 w 12650822"/>
              <a:gd name="connsiteY7" fmla="*/ 9865697 h 11532482"/>
              <a:gd name="connsiteX8" fmla="*/ 0 w 12650822"/>
              <a:gd name="connsiteY8" fmla="*/ 6980488 h 11532482"/>
              <a:gd name="connsiteX9" fmla="*/ 22022 w 12650822"/>
              <a:gd name="connsiteY9" fmla="*/ 6960742 h 11532482"/>
              <a:gd name="connsiteX10" fmla="*/ 4718407 w 12650822"/>
              <a:gd name="connsiteY10" fmla="*/ 3273000 h 11532482"/>
              <a:gd name="connsiteX11" fmla="*/ 7956679 w 12650822"/>
              <a:gd name="connsiteY11" fmla="*/ 1195248 h 11532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650822" h="11532482">
                <a:moveTo>
                  <a:pt x="7956679" y="1195248"/>
                </a:moveTo>
                <a:cubicBezTo>
                  <a:pt x="8621077" y="803084"/>
                  <a:pt x="9295272" y="425195"/>
                  <a:pt x="9978822" y="62012"/>
                </a:cubicBezTo>
                <a:lnTo>
                  <a:pt x="10098991" y="0"/>
                </a:lnTo>
                <a:lnTo>
                  <a:pt x="12650822" y="4283979"/>
                </a:lnTo>
                <a:lnTo>
                  <a:pt x="12245569" y="4531370"/>
                </a:lnTo>
                <a:cubicBezTo>
                  <a:pt x="9012618" y="6531229"/>
                  <a:pt x="5974903" y="8805712"/>
                  <a:pt x="3166697" y="11321300"/>
                </a:cubicBezTo>
                <a:lnTo>
                  <a:pt x="2933905" y="11532482"/>
                </a:lnTo>
                <a:lnTo>
                  <a:pt x="1718627" y="9865697"/>
                </a:lnTo>
                <a:lnTo>
                  <a:pt x="0" y="6980488"/>
                </a:lnTo>
                <a:lnTo>
                  <a:pt x="22022" y="6960742"/>
                </a:lnTo>
                <a:cubicBezTo>
                  <a:pt x="1511041" y="5644986"/>
                  <a:pt x="3079104" y="4413194"/>
                  <a:pt x="4718407" y="3273000"/>
                </a:cubicBezTo>
                <a:cubicBezTo>
                  <a:pt x="5769244" y="2542106"/>
                  <a:pt x="6849352" y="1848853"/>
                  <a:pt x="7956679" y="1195248"/>
                </a:cubicBezTo>
                <a:close/>
              </a:path>
            </a:pathLst>
          </a:custGeom>
          <a:gradFill>
            <a:gsLst>
              <a:gs pos="0">
                <a:schemeClr val="bg1">
                  <a:alpha val="3000"/>
                </a:schemeClr>
              </a:gs>
              <a:gs pos="100000">
                <a:schemeClr val="accent2">
                  <a:alpha val="18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9" name="任意多边形: 形状 83"/>
          <p:cNvSpPr/>
          <p:nvPr userDrawn="1"/>
        </p:nvSpPr>
        <p:spPr>
          <a:xfrm>
            <a:off x="-1" y="2998308"/>
            <a:ext cx="12191999" cy="3656014"/>
          </a:xfrm>
          <a:custGeom>
            <a:avLst/>
            <a:gdLst>
              <a:gd name="connsiteX0" fmla="*/ 6096002 w 12191999"/>
              <a:gd name="connsiteY0" fmla="*/ 0 h 3656014"/>
              <a:gd name="connsiteX1" fmla="*/ 11517301 w 12191999"/>
              <a:gd name="connsiteY1" fmla="*/ 568339 h 3656014"/>
              <a:gd name="connsiteX2" fmla="*/ 12191999 w 12191999"/>
              <a:gd name="connsiteY2" fmla="*/ 741496 h 3656014"/>
              <a:gd name="connsiteX3" fmla="*/ 12191999 w 12191999"/>
              <a:gd name="connsiteY3" fmla="*/ 3656014 h 3656014"/>
              <a:gd name="connsiteX4" fmla="*/ 0 w 12191999"/>
              <a:gd name="connsiteY4" fmla="*/ 3656014 h 3656014"/>
              <a:gd name="connsiteX5" fmla="*/ 0 w 12191999"/>
              <a:gd name="connsiteY5" fmla="*/ 741497 h 3656014"/>
              <a:gd name="connsiteX6" fmla="*/ 674702 w 12191999"/>
              <a:gd name="connsiteY6" fmla="*/ 568339 h 3656014"/>
              <a:gd name="connsiteX7" fmla="*/ 6096002 w 12191999"/>
              <a:gd name="connsiteY7" fmla="*/ 0 h 3656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3656014">
                <a:moveTo>
                  <a:pt x="6096002" y="0"/>
                </a:moveTo>
                <a:cubicBezTo>
                  <a:pt x="8104174" y="0"/>
                  <a:pt x="9969760" y="209519"/>
                  <a:pt x="11517301" y="568339"/>
                </a:cubicBezTo>
                <a:lnTo>
                  <a:pt x="12191999" y="741496"/>
                </a:lnTo>
                <a:lnTo>
                  <a:pt x="12191999" y="3656014"/>
                </a:lnTo>
                <a:lnTo>
                  <a:pt x="0" y="3656014"/>
                </a:lnTo>
                <a:lnTo>
                  <a:pt x="0" y="741497"/>
                </a:lnTo>
                <a:lnTo>
                  <a:pt x="674702" y="568339"/>
                </a:lnTo>
                <a:cubicBezTo>
                  <a:pt x="2222243" y="209519"/>
                  <a:pt x="4087830" y="0"/>
                  <a:pt x="609600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810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50" name="任意多边形: 形状 83"/>
          <p:cNvSpPr/>
          <p:nvPr userDrawn="1"/>
        </p:nvSpPr>
        <p:spPr>
          <a:xfrm>
            <a:off x="-2" y="3019587"/>
            <a:ext cx="12191999" cy="3656014"/>
          </a:xfrm>
          <a:custGeom>
            <a:avLst/>
            <a:gdLst>
              <a:gd name="connsiteX0" fmla="*/ 6096002 w 12191999"/>
              <a:gd name="connsiteY0" fmla="*/ 0 h 3656014"/>
              <a:gd name="connsiteX1" fmla="*/ 11517301 w 12191999"/>
              <a:gd name="connsiteY1" fmla="*/ 568339 h 3656014"/>
              <a:gd name="connsiteX2" fmla="*/ 12191999 w 12191999"/>
              <a:gd name="connsiteY2" fmla="*/ 741496 h 3656014"/>
              <a:gd name="connsiteX3" fmla="*/ 12191999 w 12191999"/>
              <a:gd name="connsiteY3" fmla="*/ 3656014 h 3656014"/>
              <a:gd name="connsiteX4" fmla="*/ 0 w 12191999"/>
              <a:gd name="connsiteY4" fmla="*/ 3656014 h 3656014"/>
              <a:gd name="connsiteX5" fmla="*/ 0 w 12191999"/>
              <a:gd name="connsiteY5" fmla="*/ 741497 h 3656014"/>
              <a:gd name="connsiteX6" fmla="*/ 674702 w 12191999"/>
              <a:gd name="connsiteY6" fmla="*/ 568339 h 3656014"/>
              <a:gd name="connsiteX7" fmla="*/ 6096002 w 12191999"/>
              <a:gd name="connsiteY7" fmla="*/ 0 h 3656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3656014">
                <a:moveTo>
                  <a:pt x="6096002" y="0"/>
                </a:moveTo>
                <a:cubicBezTo>
                  <a:pt x="8104174" y="0"/>
                  <a:pt x="9969760" y="209519"/>
                  <a:pt x="11517301" y="568339"/>
                </a:cubicBezTo>
                <a:lnTo>
                  <a:pt x="12191999" y="741496"/>
                </a:lnTo>
                <a:lnTo>
                  <a:pt x="12191999" y="3656014"/>
                </a:lnTo>
                <a:lnTo>
                  <a:pt x="0" y="3656014"/>
                </a:lnTo>
                <a:lnTo>
                  <a:pt x="0" y="741497"/>
                </a:lnTo>
                <a:lnTo>
                  <a:pt x="674702" y="568339"/>
                </a:lnTo>
                <a:cubicBezTo>
                  <a:pt x="2222243" y="209519"/>
                  <a:pt x="4087830" y="0"/>
                  <a:pt x="609600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02" name="任意多边形: 形状 101"/>
          <p:cNvSpPr/>
          <p:nvPr userDrawn="1"/>
        </p:nvSpPr>
        <p:spPr>
          <a:xfrm rot="2676034">
            <a:off x="-1681418" y="5021332"/>
            <a:ext cx="3362838" cy="3410056"/>
          </a:xfrm>
          <a:custGeom>
            <a:avLst/>
            <a:gdLst>
              <a:gd name="connsiteX0" fmla="*/ 0 w 3362838"/>
              <a:gd name="connsiteY0" fmla="*/ 0 h 3410056"/>
              <a:gd name="connsiteX1" fmla="*/ 3362838 w 3362838"/>
              <a:gd name="connsiteY1" fmla="*/ 3410056 h 3410056"/>
              <a:gd name="connsiteX2" fmla="*/ 3362837 w 3362838"/>
              <a:gd name="connsiteY2" fmla="*/ 3410056 h 3410056"/>
              <a:gd name="connsiteX3" fmla="*/ 0 w 3362838"/>
              <a:gd name="connsiteY3" fmla="*/ 1 h 3410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62838" h="3410056">
                <a:moveTo>
                  <a:pt x="0" y="0"/>
                </a:moveTo>
                <a:lnTo>
                  <a:pt x="3362838" y="3410056"/>
                </a:lnTo>
                <a:lnTo>
                  <a:pt x="3362837" y="3410056"/>
                </a:lnTo>
                <a:lnTo>
                  <a:pt x="0" y="1"/>
                </a:lnTo>
                <a:close/>
              </a:path>
            </a:pathLst>
          </a:cu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4" name="任意多边形: 形状 83"/>
          <p:cNvSpPr/>
          <p:nvPr userDrawn="1"/>
        </p:nvSpPr>
        <p:spPr>
          <a:xfrm>
            <a:off x="1" y="3201986"/>
            <a:ext cx="12191999" cy="3656014"/>
          </a:xfrm>
          <a:custGeom>
            <a:avLst/>
            <a:gdLst>
              <a:gd name="connsiteX0" fmla="*/ 6096002 w 12191999"/>
              <a:gd name="connsiteY0" fmla="*/ 0 h 3656014"/>
              <a:gd name="connsiteX1" fmla="*/ 11517301 w 12191999"/>
              <a:gd name="connsiteY1" fmla="*/ 568339 h 3656014"/>
              <a:gd name="connsiteX2" fmla="*/ 12191999 w 12191999"/>
              <a:gd name="connsiteY2" fmla="*/ 741496 h 3656014"/>
              <a:gd name="connsiteX3" fmla="*/ 12191999 w 12191999"/>
              <a:gd name="connsiteY3" fmla="*/ 3656014 h 3656014"/>
              <a:gd name="connsiteX4" fmla="*/ 0 w 12191999"/>
              <a:gd name="connsiteY4" fmla="*/ 3656014 h 3656014"/>
              <a:gd name="connsiteX5" fmla="*/ 0 w 12191999"/>
              <a:gd name="connsiteY5" fmla="*/ 741497 h 3656014"/>
              <a:gd name="connsiteX6" fmla="*/ 674702 w 12191999"/>
              <a:gd name="connsiteY6" fmla="*/ 568339 h 3656014"/>
              <a:gd name="connsiteX7" fmla="*/ 6096002 w 12191999"/>
              <a:gd name="connsiteY7" fmla="*/ 0 h 3656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3656014">
                <a:moveTo>
                  <a:pt x="6096002" y="0"/>
                </a:moveTo>
                <a:cubicBezTo>
                  <a:pt x="8104174" y="0"/>
                  <a:pt x="9969760" y="209519"/>
                  <a:pt x="11517301" y="568339"/>
                </a:cubicBezTo>
                <a:lnTo>
                  <a:pt x="12191999" y="741496"/>
                </a:lnTo>
                <a:lnTo>
                  <a:pt x="12191999" y="3656014"/>
                </a:lnTo>
                <a:lnTo>
                  <a:pt x="0" y="3656014"/>
                </a:lnTo>
                <a:lnTo>
                  <a:pt x="0" y="741497"/>
                </a:lnTo>
                <a:lnTo>
                  <a:pt x="674702" y="568339"/>
                </a:lnTo>
                <a:cubicBezTo>
                  <a:pt x="2222243" y="209519"/>
                  <a:pt x="4087830" y="0"/>
                  <a:pt x="609600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810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48" name="标题 47"/>
          <p:cNvSpPr>
            <a:spLocks noGrp="1"/>
          </p:cNvSpPr>
          <p:nvPr userDrawn="1">
            <p:ph type="title" hasCustomPrompt="1"/>
          </p:nvPr>
        </p:nvSpPr>
        <p:spPr>
          <a:xfrm>
            <a:off x="515938" y="3758091"/>
            <a:ext cx="11160124" cy="132343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lvl1pPr algn="ctr">
              <a:lnSpc>
                <a:spcPct val="100000"/>
              </a:lnSpc>
              <a:defRPr lang="zh-CN" altLang="en-US" sz="4000" b="1" spc="100" dirty="0">
                <a:solidFill>
                  <a:schemeClr val="tx1"/>
                </a:solidFill>
                <a:latin typeface="+mn-ea"/>
                <a:ea typeface="+mn-ea"/>
                <a:cs typeface="+mn-ea"/>
              </a:defRPr>
            </a:lvl1pPr>
          </a:lstStyle>
          <a:p>
            <a:pPr marL="0" lvl="0"/>
            <a:r>
              <a:rPr lang="zh-CN" altLang="en-US" dirty="0"/>
              <a:t>北京理工大学</a:t>
            </a:r>
            <a:br>
              <a:rPr lang="zh-CN" altLang="en-US" dirty="0"/>
            </a:br>
            <a:r>
              <a:rPr lang="zh-CN" altLang="en-US" dirty="0"/>
              <a:t>毕业设计论文答辩模板</a:t>
            </a:r>
          </a:p>
        </p:txBody>
      </p:sp>
      <p:sp>
        <p:nvSpPr>
          <p:cNvPr id="38" name="文本占位符 53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2141362" y="5528219"/>
            <a:ext cx="7909277" cy="372410"/>
          </a:xfrm>
          <a:prstGeom prst="rect">
            <a:avLst/>
          </a:prstGeom>
          <a:noFill/>
        </p:spPr>
        <p:txBody>
          <a:bodyPr wrap="square" lIns="0" rtlCol="0" anchor="ctr" anchorCtr="0">
            <a:spAutoFit/>
          </a:bodyPr>
          <a:lstStyle>
            <a:lvl1pPr marL="0" indent="0" algn="ctr">
              <a:lnSpc>
                <a:spcPct val="130000"/>
              </a:lnSpc>
              <a:buNone/>
              <a:defRPr lang="zh-CN" altLang="en-US" sz="1400" spc="10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>
              <a:lnSpc>
                <a:spcPct val="130000"/>
              </a:lnSpc>
            </a:pPr>
            <a:r>
              <a:rPr lang="zh-CN" altLang="en-US" dirty="0"/>
              <a:t>答辩人：北小理　　　导　师： 京小工　　　时　间：</a:t>
            </a:r>
            <a:r>
              <a:rPr lang="en-US" altLang="zh-CN" dirty="0"/>
              <a:t>XXX</a:t>
            </a:r>
            <a:endParaRPr lang="zh-CN" altLang="en-US" dirty="0"/>
          </a:p>
        </p:txBody>
      </p:sp>
      <p:cxnSp>
        <p:nvCxnSpPr>
          <p:cNvPr id="18" name="直接连接符 17"/>
          <p:cNvCxnSpPr/>
          <p:nvPr userDrawn="1"/>
        </p:nvCxnSpPr>
        <p:spPr>
          <a:xfrm>
            <a:off x="2108522" y="5295418"/>
            <a:ext cx="7974957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866200" y="944838"/>
            <a:ext cx="4510874" cy="1262604"/>
          </a:xfrm>
          <a:prstGeom prst="rect">
            <a:avLst/>
          </a:prstGeom>
        </p:spPr>
      </p:pic>
      <p:sp>
        <p:nvSpPr>
          <p:cNvPr id="51" name="文本框 50"/>
          <p:cNvSpPr txBox="1"/>
          <p:nvPr userDrawn="1"/>
        </p:nvSpPr>
        <p:spPr>
          <a:xfrm>
            <a:off x="150844" y="6088688"/>
            <a:ext cx="2156520" cy="617431"/>
          </a:xfrm>
          <a:prstGeom prst="rect">
            <a:avLst/>
          </a:prstGeom>
          <a:noFill/>
          <a:ln>
            <a:noFill/>
          </a:ln>
        </p:spPr>
        <p:txBody>
          <a:bodyPr wrap="square" lIns="180000" tIns="180000" rIns="180000" bIns="180000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10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BIT</a:t>
            </a:r>
            <a:r>
              <a:rPr kumimoji="0" lang="en-US" altLang="zh-CN" sz="1400" b="0" i="0" u="none" strike="noStrike" kern="1200" cap="none" spc="10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1400" b="1" i="0" u="none" strike="noStrike" kern="1200" cap="none" spc="10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|</a:t>
            </a:r>
            <a:r>
              <a:rPr kumimoji="0" lang="en-US" altLang="zh-CN" sz="1400" b="0" i="0" u="none" strike="noStrike" kern="1200" cap="none" spc="10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1400" b="1" i="0" u="none" strike="noStrike" kern="1200" cap="none" spc="10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SINCE 1940</a:t>
            </a:r>
            <a:endParaRPr kumimoji="0" lang="zh-CN" altLang="en-US" sz="1400" b="1" i="0" u="none" strike="noStrike" kern="1200" cap="none" spc="100" normalizeH="0" baseline="0" noProof="0" dirty="0">
              <a:ln>
                <a:noFill/>
              </a:ln>
              <a:solidFill>
                <a:srgbClr val="A2A2A2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10272478" y="6308389"/>
            <a:ext cx="1629576" cy="198576"/>
            <a:chOff x="10272478" y="6308389"/>
            <a:chExt cx="1629576" cy="198576"/>
          </a:xfrm>
        </p:grpSpPr>
        <p:grpSp>
          <p:nvGrpSpPr>
            <p:cNvPr id="40" name="组合 39"/>
            <p:cNvGrpSpPr/>
            <p:nvPr userDrawn="1"/>
          </p:nvGrpSpPr>
          <p:grpSpPr>
            <a:xfrm>
              <a:off x="11216726" y="6310650"/>
              <a:ext cx="685328" cy="194486"/>
              <a:chOff x="2373567" y="1096524"/>
              <a:chExt cx="2578404" cy="731714"/>
            </a:xfrm>
          </p:grpSpPr>
          <p:sp>
            <p:nvSpPr>
              <p:cNvPr id="70" name="Freeform 5"/>
              <p:cNvSpPr/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71" name="Freeform 6"/>
              <p:cNvSpPr/>
              <p:nvPr/>
            </p:nvSpPr>
            <p:spPr bwMode="auto">
              <a:xfrm>
                <a:off x="4620306" y="1237050"/>
                <a:ext cx="331665" cy="499208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pitchFamily="34" charset="-122"/>
                  <a:cs typeface="+mn-cs"/>
                </a:endParaRPr>
              </a:p>
            </p:txBody>
          </p:sp>
          <p:grpSp>
            <p:nvGrpSpPr>
              <p:cNvPr id="72" name="组合 71"/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solidFill>
                <a:schemeClr val="accent3"/>
              </a:solidFill>
            </p:grpSpPr>
            <p:sp>
              <p:nvSpPr>
                <p:cNvPr id="77" name="Freeform 7"/>
                <p:cNvSpPr/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78" name="Freeform 8"/>
                <p:cNvSpPr/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  <p:grpSp>
            <p:nvGrpSpPr>
              <p:cNvPr id="73" name="组合 72"/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solidFill>
                <a:schemeClr val="accent3"/>
              </a:solidFill>
            </p:grpSpPr>
            <p:sp>
              <p:nvSpPr>
                <p:cNvPr id="74" name="Freeform 15"/>
                <p:cNvSpPr/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75" name="Freeform 16"/>
                <p:cNvSpPr/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76" name="Freeform 17"/>
                <p:cNvSpPr/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</p:grpSp>
        <p:grpSp>
          <p:nvGrpSpPr>
            <p:cNvPr id="41" name="组合 40"/>
            <p:cNvGrpSpPr/>
            <p:nvPr userDrawn="1"/>
          </p:nvGrpSpPr>
          <p:grpSpPr>
            <a:xfrm>
              <a:off x="10272478" y="6308389"/>
              <a:ext cx="721622" cy="198576"/>
              <a:chOff x="2372715" y="161759"/>
              <a:chExt cx="2714952" cy="747103"/>
            </a:xfrm>
          </p:grpSpPr>
          <p:grpSp>
            <p:nvGrpSpPr>
              <p:cNvPr id="42" name="组合 41"/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solidFill>
                <a:schemeClr val="accent3"/>
              </a:solidFill>
            </p:grpSpPr>
            <p:sp>
              <p:nvSpPr>
                <p:cNvPr id="68" name="Freeform 9"/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69" name="Freeform 10"/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  <p:grpSp>
            <p:nvGrpSpPr>
              <p:cNvPr id="43" name="组合 42"/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solidFill>
                <a:schemeClr val="accent3"/>
              </a:solidFill>
            </p:grpSpPr>
            <p:sp>
              <p:nvSpPr>
                <p:cNvPr id="66" name="Freeform 13"/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67" name="Freeform 14"/>
                <p:cNvSpPr/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  <p:grpSp>
            <p:nvGrpSpPr>
              <p:cNvPr id="44" name="组合 43"/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solidFill>
                <a:schemeClr val="accent3"/>
              </a:solidFill>
            </p:grpSpPr>
            <p:sp>
              <p:nvSpPr>
                <p:cNvPr id="63" name="Freeform 18"/>
                <p:cNvSpPr/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64" name="Freeform 19"/>
                <p:cNvSpPr/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65" name="Freeform 20"/>
                <p:cNvSpPr/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  <p:grpSp>
            <p:nvGrpSpPr>
              <p:cNvPr id="45" name="组合 44"/>
              <p:cNvGrpSpPr/>
              <p:nvPr/>
            </p:nvGrpSpPr>
            <p:grpSpPr>
              <a:xfrm>
                <a:off x="4613354" y="313344"/>
                <a:ext cx="474313" cy="479486"/>
                <a:chOff x="11893474" y="1994534"/>
                <a:chExt cx="286683" cy="289808"/>
              </a:xfrm>
              <a:solidFill>
                <a:schemeClr val="accent3"/>
              </a:solidFill>
            </p:grpSpPr>
            <p:sp>
              <p:nvSpPr>
                <p:cNvPr id="46" name="Freeform 11"/>
                <p:cNvSpPr>
                  <a:spLocks noEditPoints="1"/>
                </p:cNvSpPr>
                <p:nvPr/>
              </p:nvSpPr>
              <p:spPr bwMode="auto">
                <a:xfrm>
                  <a:off x="11976099" y="1994534"/>
                  <a:ext cx="204058" cy="285679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47" name="Freeform 12"/>
                <p:cNvSpPr/>
                <p:nvPr/>
              </p:nvSpPr>
              <p:spPr bwMode="auto">
                <a:xfrm>
                  <a:off x="11893474" y="2009126"/>
                  <a:ext cx="109877" cy="275216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</p:grpSp>
      </p:grpSp>
    </p:spTree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样式2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2289050"/>
            <a:ext cx="12192001" cy="19685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 cstate="print"/>
          <a:srcRect t="15558" b="38705"/>
          <a:stretch>
            <a:fillRect/>
          </a:stretch>
        </p:blipFill>
        <p:spPr>
          <a:xfrm>
            <a:off x="1" y="0"/>
            <a:ext cx="12192000" cy="2290219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-1" y="-7884"/>
            <a:ext cx="12192001" cy="2298103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5024353" y="841210"/>
            <a:ext cx="2143294" cy="599913"/>
          </a:xfrm>
          <a:prstGeom prst="rect">
            <a:avLst/>
          </a:prstGeom>
        </p:spPr>
      </p:pic>
      <p:cxnSp>
        <p:nvCxnSpPr>
          <p:cNvPr id="4" name="直接连接符 3"/>
          <p:cNvCxnSpPr/>
          <p:nvPr userDrawn="1"/>
        </p:nvCxnSpPr>
        <p:spPr>
          <a:xfrm>
            <a:off x="-81481" y="2289050"/>
            <a:ext cx="1233987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样式4-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图片 38"/>
          <p:cNvPicPr>
            <a:picLocks noChangeAspect="1"/>
          </p:cNvPicPr>
          <p:nvPr userDrawn="1"/>
        </p:nvPicPr>
        <p:blipFill rotWithShape="1">
          <a:blip r:embed="rId2" cstate="hqprint"/>
          <a:srcRect/>
          <a:stretch>
            <a:fillRect/>
          </a:stretch>
        </p:blipFill>
        <p:spPr>
          <a:xfrm>
            <a:off x="-10414" y="0"/>
            <a:ext cx="8336943" cy="6860043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-10414" y="0"/>
            <a:ext cx="12202413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100000"/>
                  <a:alpha val="0"/>
                </a:schemeClr>
              </a:gs>
              <a:gs pos="50000">
                <a:schemeClr val="accent1">
                  <a:lumMod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40" name="图片 39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9403566" y="501046"/>
            <a:ext cx="2203058" cy="616640"/>
          </a:xfrm>
          <a:prstGeom prst="rect">
            <a:avLst/>
          </a:prstGeom>
        </p:spPr>
      </p:pic>
      <p:grpSp>
        <p:nvGrpSpPr>
          <p:cNvPr id="41" name="组合 40"/>
          <p:cNvGrpSpPr/>
          <p:nvPr userDrawn="1"/>
        </p:nvGrpSpPr>
        <p:grpSpPr>
          <a:xfrm>
            <a:off x="7388034" y="5891503"/>
            <a:ext cx="4041392" cy="497055"/>
            <a:chOff x="671368" y="6061309"/>
            <a:chExt cx="2479573" cy="304965"/>
          </a:xfrm>
          <a:gradFill>
            <a:gsLst>
              <a:gs pos="0">
                <a:schemeClr val="accent1">
                  <a:lumMod val="5000"/>
                  <a:lumOff val="95000"/>
                  <a:alpha val="4000"/>
                </a:schemeClr>
              </a:gs>
              <a:gs pos="100000">
                <a:schemeClr val="bg1">
                  <a:alpha val="12000"/>
                </a:schemeClr>
              </a:gs>
            </a:gsLst>
            <a:lin ang="16200000" scaled="0"/>
          </a:gradFill>
        </p:grpSpPr>
        <p:grpSp>
          <p:nvGrpSpPr>
            <p:cNvPr id="42" name="组合 41"/>
            <p:cNvGrpSpPr/>
            <p:nvPr userDrawn="1"/>
          </p:nvGrpSpPr>
          <p:grpSpPr>
            <a:xfrm>
              <a:off x="2098445" y="6064781"/>
              <a:ext cx="1052496" cy="298683"/>
              <a:chOff x="2373567" y="1096524"/>
              <a:chExt cx="2578404" cy="731714"/>
            </a:xfrm>
            <a:grpFill/>
          </p:grpSpPr>
          <p:sp>
            <p:nvSpPr>
              <p:cNvPr id="57" name="Freeform 5"/>
              <p:cNvSpPr/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58" name="Freeform 6"/>
              <p:cNvSpPr/>
              <p:nvPr/>
            </p:nvSpPr>
            <p:spPr bwMode="auto">
              <a:xfrm>
                <a:off x="4620306" y="1225926"/>
                <a:ext cx="331665" cy="499206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pitchFamily="34" charset="-122"/>
                  <a:cs typeface="+mn-cs"/>
                </a:endParaRPr>
              </a:p>
            </p:txBody>
          </p:sp>
          <p:grpSp>
            <p:nvGrpSpPr>
              <p:cNvPr id="59" name="组合 58"/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grpFill/>
            </p:grpSpPr>
            <p:sp>
              <p:nvSpPr>
                <p:cNvPr id="64" name="Freeform 7"/>
                <p:cNvSpPr/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65" name="Freeform 8"/>
                <p:cNvSpPr/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  <p:grpSp>
            <p:nvGrpSpPr>
              <p:cNvPr id="60" name="组合 59"/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grpFill/>
            </p:grpSpPr>
            <p:sp>
              <p:nvSpPr>
                <p:cNvPr id="61" name="Freeform 15"/>
                <p:cNvSpPr/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62" name="Freeform 16"/>
                <p:cNvSpPr/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63" name="Freeform 17"/>
                <p:cNvSpPr/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</p:grpSp>
        <p:grpSp>
          <p:nvGrpSpPr>
            <p:cNvPr id="43" name="组合 42"/>
            <p:cNvGrpSpPr/>
            <p:nvPr userDrawn="1"/>
          </p:nvGrpSpPr>
          <p:grpSpPr>
            <a:xfrm>
              <a:off x="671368" y="6061309"/>
              <a:ext cx="1100339" cy="304965"/>
              <a:chOff x="2372715" y="161759"/>
              <a:chExt cx="2695608" cy="747103"/>
            </a:xfrm>
            <a:grpFill/>
          </p:grpSpPr>
          <p:grpSp>
            <p:nvGrpSpPr>
              <p:cNvPr id="44" name="组合 43"/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grpFill/>
            </p:grpSpPr>
            <p:sp>
              <p:nvSpPr>
                <p:cNvPr id="55" name="Freeform 9"/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56" name="Freeform 10"/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  <p:grpSp>
            <p:nvGrpSpPr>
              <p:cNvPr id="45" name="组合 44"/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grpFill/>
            </p:grpSpPr>
            <p:sp>
              <p:nvSpPr>
                <p:cNvPr id="53" name="Freeform 13"/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54" name="Freeform 14"/>
                <p:cNvSpPr/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  <p:grpSp>
            <p:nvGrpSpPr>
              <p:cNvPr id="46" name="组合 45"/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grpFill/>
            </p:grpSpPr>
            <p:sp>
              <p:nvSpPr>
                <p:cNvPr id="50" name="Freeform 18"/>
                <p:cNvSpPr/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51" name="Freeform 19"/>
                <p:cNvSpPr/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52" name="Freeform 20"/>
                <p:cNvSpPr/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  <p:grpSp>
            <p:nvGrpSpPr>
              <p:cNvPr id="47" name="组合 46"/>
              <p:cNvGrpSpPr/>
              <p:nvPr/>
            </p:nvGrpSpPr>
            <p:grpSpPr>
              <a:xfrm>
                <a:off x="4613362" y="313351"/>
                <a:ext cx="454961" cy="453362"/>
                <a:chOff x="11893465" y="1994536"/>
                <a:chExt cx="274986" cy="274018"/>
              </a:xfrm>
              <a:grpFill/>
            </p:grpSpPr>
            <p:sp>
              <p:nvSpPr>
                <p:cNvPr id="48" name="Freeform 11"/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192351" cy="269291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49" name="Freeform 12"/>
                <p:cNvSpPr/>
                <p:nvPr/>
              </p:nvSpPr>
              <p:spPr bwMode="auto">
                <a:xfrm>
                  <a:off x="11893465" y="2009127"/>
                  <a:ext cx="103574" cy="259427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</p:grpSp>
      </p:grpSp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07D9317-7C4B-477D-9FCD-CD5482370328}" type="datetimeFigureOut">
              <a:rPr lang="zh-CN" altLang="en-US"/>
              <a:t>2023/7/5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C0B3BC9-7090-482A-AB63-1945A9C9F1E4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>
    <p:fade/>
  </p:transition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5" Type="http://schemas.openxmlformats.org/officeDocument/2006/relationships/image" Target="../media/image14.png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6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slideLayout" Target="../slideLayouts/slideLayout3.xml"/><Relationship Id="rId7" Type="http://schemas.openxmlformats.org/officeDocument/2006/relationships/oleObject" Target="../embeddings/oleObject2.bin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.bin"/><Relationship Id="rId4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26.xml"/><Relationship Id="rId13" Type="http://schemas.openxmlformats.org/officeDocument/2006/relationships/oleObject" Target="../embeddings/oleObject3.bin"/><Relationship Id="rId18" Type="http://schemas.openxmlformats.org/officeDocument/2006/relationships/image" Target="../media/image19.wmf"/><Relationship Id="rId3" Type="http://schemas.openxmlformats.org/officeDocument/2006/relationships/tags" Target="../tags/tag21.xml"/><Relationship Id="rId7" Type="http://schemas.openxmlformats.org/officeDocument/2006/relationships/tags" Target="../tags/tag25.xml"/><Relationship Id="rId12" Type="http://schemas.openxmlformats.org/officeDocument/2006/relationships/notesSlide" Target="../notesSlides/notesSlide16.xml"/><Relationship Id="rId17" Type="http://schemas.openxmlformats.org/officeDocument/2006/relationships/oleObject" Target="../embeddings/oleObject5.bin"/><Relationship Id="rId2" Type="http://schemas.openxmlformats.org/officeDocument/2006/relationships/tags" Target="../tags/tag20.xml"/><Relationship Id="rId16" Type="http://schemas.openxmlformats.org/officeDocument/2006/relationships/image" Target="../media/image18.wmf"/><Relationship Id="rId1" Type="http://schemas.openxmlformats.org/officeDocument/2006/relationships/tags" Target="../tags/tag19.xml"/><Relationship Id="rId6" Type="http://schemas.openxmlformats.org/officeDocument/2006/relationships/tags" Target="../tags/tag24.xml"/><Relationship Id="rId11" Type="http://schemas.openxmlformats.org/officeDocument/2006/relationships/slideLayout" Target="../slideLayouts/slideLayout3.xml"/><Relationship Id="rId5" Type="http://schemas.openxmlformats.org/officeDocument/2006/relationships/tags" Target="../tags/tag23.xml"/><Relationship Id="rId15" Type="http://schemas.openxmlformats.org/officeDocument/2006/relationships/oleObject" Target="../embeddings/oleObject4.bin"/><Relationship Id="rId10" Type="http://schemas.openxmlformats.org/officeDocument/2006/relationships/tags" Target="../tags/tag28.xml"/><Relationship Id="rId4" Type="http://schemas.openxmlformats.org/officeDocument/2006/relationships/tags" Target="../tags/tag22.xml"/><Relationship Id="rId9" Type="http://schemas.openxmlformats.org/officeDocument/2006/relationships/tags" Target="../tags/tag27.xml"/><Relationship Id="rId14" Type="http://schemas.openxmlformats.org/officeDocument/2006/relationships/image" Target="../media/image17.w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4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4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tags" Target="../tags/tag9.xml"/><Relationship Id="rId7" Type="http://schemas.openxmlformats.org/officeDocument/2006/relationships/image" Target="../media/image12.png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52787" y="4308115"/>
            <a:ext cx="11160124" cy="521970"/>
          </a:xfrm>
        </p:spPr>
        <p:txBody>
          <a:bodyPr/>
          <a:lstStyle/>
          <a:p>
            <a:r>
              <a:rPr lang="en-US" altLang="zh-CN" sz="2800" dirty="0"/>
              <a:t>学习带权有向图的</a:t>
            </a:r>
            <a:r>
              <a:rPr sz="2800" dirty="0"/>
              <a:t>属性</a:t>
            </a:r>
            <a:r>
              <a:rPr lang="en-US" altLang="zh-CN" sz="2800" dirty="0"/>
              <a:t>词与情感</a:t>
            </a:r>
            <a:r>
              <a:rPr sz="2800" dirty="0"/>
              <a:t>极性</a:t>
            </a:r>
            <a:r>
              <a:rPr lang="en-US" altLang="zh-CN" sz="2800" dirty="0"/>
              <a:t>的二元抽取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6"/>
          </p:nvPr>
        </p:nvSpPr>
        <p:spPr>
          <a:xfrm>
            <a:off x="2141362" y="5529004"/>
            <a:ext cx="7909277" cy="370840"/>
          </a:xfrm>
        </p:spPr>
        <p:txBody>
          <a:bodyPr/>
          <a:lstStyle/>
          <a:p>
            <a:r>
              <a:rPr lang="zh-CN" altLang="en-US" dirty="0"/>
              <a:t>报告人：穆育松　　　指导老师：史树敏　　　时间：</a:t>
            </a:r>
            <a:r>
              <a:rPr lang="en-US" altLang="zh-CN" dirty="0"/>
              <a:t>2023/07/01</a:t>
            </a:r>
          </a:p>
        </p:txBody>
      </p:sp>
    </p:spTree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1606550" y="345305"/>
            <a:ext cx="8643848" cy="478155"/>
          </a:xfrm>
        </p:spPr>
        <p:txBody>
          <a:bodyPr/>
          <a:lstStyle/>
          <a:p>
            <a:r>
              <a:rPr lang="zh-CN" altLang="en-US" dirty="0"/>
              <a:t>技术背景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660400" y="1210945"/>
            <a:ext cx="4485005" cy="619760"/>
          </a:xfrm>
          <a:prstGeom prst="roundRect">
            <a:avLst/>
          </a:prstGeom>
          <a:solidFill>
            <a:schemeClr val="accent1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二元组</a:t>
            </a:r>
            <a:r>
              <a:rPr kumimoji="0" lang="en-US" altLang="zh-CN" sz="2800" b="1" i="0" u="none" strike="noStrike" kern="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-&gt;</a:t>
            </a:r>
            <a:r>
              <a:rPr kumimoji="0" lang="zh-CN" altLang="en-US" sz="2800" b="1" i="0" u="none" strike="noStrike" kern="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序列标注</a:t>
            </a:r>
          </a:p>
        </p:txBody>
      </p:sp>
      <p:sp>
        <p:nvSpPr>
          <p:cNvPr id="22" name="文本框 21"/>
          <p:cNvSpPr txBox="1">
            <a:spLocks noChangeArrowheads="1"/>
          </p:cNvSpPr>
          <p:nvPr/>
        </p:nvSpPr>
        <p:spPr bwMode="auto">
          <a:xfrm>
            <a:off x="357352" y="235111"/>
            <a:ext cx="969798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marL="228600" marR="0" lvl="0" indent="-2286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3600" b="1" dirty="0">
                <a:solidFill>
                  <a:prstClr val="white"/>
                </a:solidFill>
              </a:rPr>
              <a:t>2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6279515" y="1195070"/>
            <a:ext cx="4672965" cy="4467225"/>
          </a:xfrm>
          <a:prstGeom prst="rect">
            <a:avLst/>
          </a:prstGeom>
        </p:spPr>
      </p:pic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660400" y="1983105"/>
            <a:ext cx="5618480" cy="34607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在实体跨度中，对实体的情感可以通过图模型进行学习，类似于命名实体识别（NER）沿着实体名称中每个单词的跨度学习标签，情感也可以沿着实体表达，由此将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aspect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情感分析转为序列标注问题，采用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CRF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进行学习。</a:t>
            </a:r>
            <a:r>
              <a:rPr lang="en-US" altLang="zh-CN" spc="300" baseline="3000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pitchFamily="34" charset="-122"/>
                <a:sym typeface="Wingdings 2" panose="05020102010507070707" pitchFamily="18" charset="2"/>
              </a:rPr>
              <a:t>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pc="300" baseline="3000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pitchFamily="34" charset="-122"/>
                <a:sym typeface="Wingdings 2" panose="05020102010507070707" pitchFamily="18" charset="2"/>
              </a:rPr>
              <a:t>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提出了三种不同的模型策略：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pipeline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先进行命名实体识别，后学习对实体的情感；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joint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同时进行命名实体识别和情感分析；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collapsed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将命名实体和情感标签合成一个标签序列，并预测组合类别。</a:t>
            </a:r>
          </a:p>
        </p:txBody>
      </p:sp>
    </p:spTree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1606550" y="345305"/>
            <a:ext cx="8643848" cy="478155"/>
          </a:xfrm>
        </p:spPr>
        <p:txBody>
          <a:bodyPr/>
          <a:lstStyle/>
          <a:p>
            <a:r>
              <a:rPr lang="zh-CN" altLang="en-US" dirty="0"/>
              <a:t>技术背景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660400" y="1210945"/>
            <a:ext cx="4485005" cy="619760"/>
          </a:xfrm>
          <a:prstGeom prst="roundRect">
            <a:avLst/>
          </a:prstGeom>
          <a:solidFill>
            <a:schemeClr val="accent1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依存树信息的应用</a:t>
            </a:r>
          </a:p>
        </p:txBody>
      </p:sp>
      <p:sp>
        <p:nvSpPr>
          <p:cNvPr id="22" name="文本框 21"/>
          <p:cNvSpPr txBox="1">
            <a:spLocks noChangeArrowheads="1"/>
          </p:cNvSpPr>
          <p:nvPr/>
        </p:nvSpPr>
        <p:spPr bwMode="auto">
          <a:xfrm>
            <a:off x="357352" y="235111"/>
            <a:ext cx="969798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marL="228600" marR="0" lvl="0" indent="-2286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3600" b="1" dirty="0">
                <a:solidFill>
                  <a:prstClr val="white"/>
                </a:solidFill>
              </a:rPr>
              <a:t>2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327148" y="2019696"/>
            <a:ext cx="9987773" cy="24003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30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t>注意力机制：</a:t>
            </a:r>
            <a:endParaRPr kumimoji="0" lang="en-US" altLang="zh-CN" sz="2000" b="1" i="0" u="none" strike="noStrike" kern="1200" cap="none" spc="30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000" spc="300" dirty="0">
                <a:solidFill>
                  <a:srgbClr val="000000">
                    <a:lumMod val="85000"/>
                    <a:lumOff val="15000"/>
                  </a:srgb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	</a:t>
            </a:r>
            <a:r>
              <a:rPr lang="en-US" sz="2000" spc="300" dirty="0">
                <a:solidFill>
                  <a:srgbClr val="000000">
                    <a:lumMod val="85000"/>
                    <a:lumOff val="15000"/>
                  </a:srgb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SynATT</a:t>
            </a:r>
            <a:r>
              <a:rPr lang="en-US" altLang="zh-CN" sz="2000" spc="300" baseline="3000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pitchFamily="34" charset="-122"/>
                <a:sym typeface="Wingdings 2" panose="05020102010507070707" pitchFamily="18" charset="2"/>
              </a:rPr>
              <a:t>②</a:t>
            </a:r>
            <a:r>
              <a:rPr lang="zh-CN" altLang="en-US" sz="2000" spc="300" dirty="0">
                <a:solidFill>
                  <a:srgbClr val="000000">
                    <a:lumMod val="85000"/>
                    <a:lumOff val="15000"/>
                  </a:srgb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等。</a:t>
            </a:r>
          </a:p>
          <a:p>
            <a:pPr marL="0"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b="1" spc="30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键值记忆网络：</a:t>
            </a:r>
            <a:endParaRPr kumimoji="0" lang="en-US" altLang="zh-CN" sz="2000" b="1" i="0" u="none" strike="noStrike" kern="1200" cap="none" spc="30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000" spc="300" dirty="0">
                <a:solidFill>
                  <a:srgbClr val="000000">
                    <a:lumMod val="85000"/>
                    <a:lumOff val="15000"/>
                  </a:srgbClr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	</a:t>
            </a:r>
            <a:r>
              <a:rPr lang="en-US" sz="2000" spc="300" dirty="0">
                <a:solidFill>
                  <a:srgbClr val="000000">
                    <a:lumMod val="85000"/>
                    <a:lumOff val="15000"/>
                  </a:srgbClr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KVMN</a:t>
            </a:r>
            <a:r>
              <a:rPr lang="en-US" altLang="zh-CN" sz="2000" spc="300" baseline="3000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pitchFamily="34" charset="-122"/>
                <a:sym typeface="Wingdings 2" panose="05020102010507070707" pitchFamily="18" charset="2"/>
              </a:rPr>
              <a:t>③</a:t>
            </a:r>
            <a:r>
              <a:rPr lang="zh-CN" altLang="en-US" sz="2000" spc="300" dirty="0">
                <a:solidFill>
                  <a:srgbClr val="000000">
                    <a:lumMod val="85000"/>
                    <a:lumOff val="15000"/>
                  </a:srgbClr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等。</a:t>
            </a:r>
            <a:endParaRPr kumimoji="0" lang="zh-CN" altLang="en-US" sz="2000" b="0" i="0" u="none" strike="noStrike" kern="1200" cap="none" spc="30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b="1" spc="30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图神经网络：</a:t>
            </a:r>
            <a:endParaRPr kumimoji="0" lang="en-US" altLang="zh-CN" sz="2000" b="1" i="0" u="none" strike="noStrike" kern="1200" cap="none" spc="30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000" spc="300" dirty="0">
                <a:solidFill>
                  <a:srgbClr val="000000">
                    <a:lumMod val="85000"/>
                    <a:lumOff val="15000"/>
                  </a:srgbClr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	T-GCN</a:t>
            </a:r>
            <a:r>
              <a:rPr lang="en-US" altLang="zh-CN" sz="2000" spc="300" baseline="3000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Wingdings 2" panose="05020102010507070707" pitchFamily="18" charset="2"/>
              </a:rPr>
              <a:t>④</a:t>
            </a:r>
            <a:r>
              <a:rPr lang="zh-CN" altLang="en-US" sz="2000" spc="30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Wingdings 2" panose="05020102010507070707" pitchFamily="18" charset="2"/>
              </a:rPr>
              <a:t>等</a:t>
            </a:r>
            <a:r>
              <a:rPr lang="zh-CN" altLang="en-US" sz="2000" spc="300" dirty="0">
                <a:solidFill>
                  <a:srgbClr val="000000">
                    <a:lumMod val="85000"/>
                    <a:lumOff val="15000"/>
                  </a:srgbClr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。</a:t>
            </a:r>
            <a:endParaRPr kumimoji="0" lang="zh-CN" altLang="en-US" sz="2000" b="0" i="0" u="none" strike="noStrike" kern="1200" cap="none" spc="30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3662994" y="4283909"/>
            <a:ext cx="4892610" cy="782043"/>
            <a:chOff x="5181690" y="2820871"/>
            <a:chExt cx="3446492" cy="550893"/>
          </a:xfrm>
        </p:grpSpPr>
        <p:sp>
          <p:nvSpPr>
            <p:cNvPr id="4" name="椭圆 3"/>
            <p:cNvSpPr/>
            <p:nvPr/>
          </p:nvSpPr>
          <p:spPr>
            <a:xfrm>
              <a:off x="5181690" y="2820871"/>
              <a:ext cx="550893" cy="55089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4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pitchFamily="34" charset="-122"/>
                  <a:cs typeface="+mn-cs"/>
                </a:rPr>
                <a:t>3</a:t>
              </a:r>
              <a:endPara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5988603" y="2888229"/>
              <a:ext cx="2639579" cy="39005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6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数据预处理</a:t>
              </a:r>
              <a:endParaRPr kumimoji="0" lang="zh-CN" altLang="en-US" sz="3600" b="1" i="0" u="none" strike="noStrike" kern="1200" cap="none" spc="30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pitchFamily="34" charset="-122"/>
                <a:cs typeface="+mn-cs"/>
              </a:endParaRPr>
            </a:p>
          </p:txBody>
        </p:sp>
      </p:grpSp>
    </p:spTree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1606550" y="345305"/>
            <a:ext cx="8643848" cy="478155"/>
          </a:xfrm>
        </p:spPr>
        <p:txBody>
          <a:bodyPr/>
          <a:lstStyle/>
          <a:p>
            <a:r>
              <a:rPr lang="zh-CN" altLang="en-US" dirty="0"/>
              <a:t>多句合并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660400" y="1210945"/>
            <a:ext cx="4485005" cy="619760"/>
          </a:xfrm>
          <a:prstGeom prst="roundRect">
            <a:avLst/>
          </a:prstGeom>
          <a:solidFill>
            <a:schemeClr val="accent1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多句合并</a:t>
            </a:r>
          </a:p>
        </p:txBody>
      </p:sp>
      <p:sp>
        <p:nvSpPr>
          <p:cNvPr id="22" name="文本框 21"/>
          <p:cNvSpPr txBox="1">
            <a:spLocks noChangeArrowheads="1"/>
          </p:cNvSpPr>
          <p:nvPr/>
        </p:nvSpPr>
        <p:spPr bwMode="auto">
          <a:xfrm>
            <a:off x="357352" y="235111"/>
            <a:ext cx="969798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marL="228600" marR="0" lvl="0" indent="-2286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3600" b="1" dirty="0">
                <a:solidFill>
                  <a:prstClr val="white"/>
                </a:solidFill>
              </a:rPr>
              <a:t>1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327148" y="2019696"/>
            <a:ext cx="9987773" cy="8001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sz="2000" b="1" i="0" u="none" strike="noStrike" kern="1200" cap="none" spc="30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t>原因</a:t>
            </a:r>
            <a:r>
              <a:rPr lang="en-US" altLang="zh-CN" sz="2000" spc="300" dirty="0">
                <a:solidFill>
                  <a:srgbClr val="000000">
                    <a:lumMod val="85000"/>
                    <a:lumOff val="15000"/>
                  </a:srgb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	</a:t>
            </a:r>
            <a:r>
              <a:rPr lang="zh-CN" altLang="en-US" sz="2000" spc="300" dirty="0">
                <a:solidFill>
                  <a:srgbClr val="000000">
                    <a:lumMod val="85000"/>
                    <a:lumOff val="15000"/>
                  </a:srgb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由多个句子组成的样例，对于其中的任意一句，其上下文的信息都可能对句子的信息有增益。</a:t>
            </a:r>
          </a:p>
        </p:txBody>
      </p:sp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1327148" y="3948191"/>
            <a:ext cx="9987773" cy="8001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2000" b="1" spc="300" dirty="0">
                <a:solidFill>
                  <a:srgbClr val="000000">
                    <a:lumMod val="85000"/>
                    <a:lumOff val="15000"/>
                  </a:srgb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具体实现</a:t>
            </a:r>
            <a:r>
              <a:rPr lang="zh-CN" sz="2000" spc="300" dirty="0">
                <a:solidFill>
                  <a:srgbClr val="000000">
                    <a:lumMod val="85000"/>
                    <a:lumOff val="15000"/>
                  </a:srgb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：对所有句子分词，并统计所有数据集中，所有存在非数字非字母的字符的词，并将它们替换。</a:t>
            </a:r>
            <a:r>
              <a:rPr lang="en-US" altLang="zh-CN" sz="2000" spc="300" dirty="0">
                <a:solidFill>
                  <a:srgbClr val="000000">
                    <a:lumMod val="85000"/>
                    <a:lumOff val="15000"/>
                  </a:srgb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	</a:t>
            </a:r>
            <a:endParaRPr kumimoji="0" lang="zh-CN" altLang="en-US" sz="2000" b="0" i="0" u="none" strike="noStrike" kern="1200" cap="none" spc="30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1606550" y="345305"/>
            <a:ext cx="8643848" cy="478155"/>
          </a:xfrm>
        </p:spPr>
        <p:txBody>
          <a:bodyPr/>
          <a:lstStyle/>
          <a:p>
            <a:r>
              <a:rPr lang="zh-CN" altLang="en-US" dirty="0"/>
              <a:t>依存句法分析与编码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660400" y="1210945"/>
            <a:ext cx="4485005" cy="619760"/>
          </a:xfrm>
          <a:prstGeom prst="roundRect">
            <a:avLst/>
          </a:prstGeom>
          <a:solidFill>
            <a:schemeClr val="accent1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marR="0" indent="0" algn="ctr" defTabSz="91440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dirty="0">
                <a:solidFill>
                  <a:schemeClr val="bg1"/>
                </a:solidFill>
                <a:sym typeface="+mn-ea"/>
              </a:rPr>
              <a:t>句法依存树编码</a:t>
            </a:r>
            <a:endParaRPr kumimoji="0" lang="zh-CN" altLang="en-US" sz="2800" b="1" i="0" kern="0" cap="none" spc="300" normalizeH="0" baseline="0" noProof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22" name="文本框 21"/>
          <p:cNvSpPr txBox="1">
            <a:spLocks noChangeArrowheads="1"/>
          </p:cNvSpPr>
          <p:nvPr/>
        </p:nvSpPr>
        <p:spPr bwMode="auto">
          <a:xfrm>
            <a:off x="357352" y="235111"/>
            <a:ext cx="969798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marL="228600" marR="0" lvl="0" indent="-2286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3600" b="1" dirty="0">
                <a:solidFill>
                  <a:prstClr val="white"/>
                </a:solidFill>
              </a:rPr>
              <a:t>1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327148" y="2019696"/>
            <a:ext cx="9987773" cy="4000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marR="0" indent="-342900" algn="just" defTabSz="91440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2000" spc="300" dirty="0">
                <a:solidFill>
                  <a:srgbClr val="000000">
                    <a:lumMod val="85000"/>
                    <a:lumOff val="15000"/>
                  </a:srgb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对</a:t>
            </a:r>
            <a:r>
              <a:rPr lang="zh-CN" altLang="en-US" sz="2000" spc="300" dirty="0">
                <a:solidFill>
                  <a:srgbClr val="000000">
                    <a:lumMod val="85000"/>
                    <a:lumOff val="15000"/>
                  </a:srgbClr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句法依存</a:t>
            </a:r>
            <a:r>
              <a:rPr lang="zh-CN" altLang="en-US" sz="2000" spc="300" dirty="0">
                <a:solidFill>
                  <a:srgbClr val="000000">
                    <a:lumMod val="85000"/>
                    <a:lumOff val="15000"/>
                  </a:srgb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树进行编码，得到带权的邻接矩阵</a:t>
            </a:r>
            <a:r>
              <a:rPr lang="en-US" altLang="zh-CN" sz="2000" spc="300" dirty="0">
                <a:solidFill>
                  <a:srgbClr val="000000">
                    <a:lumMod val="85000"/>
                    <a:lumOff val="15000"/>
                  </a:srgb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R</a:t>
            </a:r>
            <a:r>
              <a:rPr lang="zh-CN" altLang="en-US" sz="2000" spc="300" dirty="0">
                <a:solidFill>
                  <a:srgbClr val="000000">
                    <a:lumMod val="85000"/>
                    <a:lumOff val="15000"/>
                  </a:srgb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，其中。</a:t>
            </a:r>
          </a:p>
        </p:txBody>
      </p:sp>
      <p:graphicFrame>
        <p:nvGraphicFramePr>
          <p:cNvPr id="2" name="Object 24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762760" y="4290695"/>
          <a:ext cx="8782050" cy="13963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3035300" imgH="482600" progId="Equation.KSEE3">
                  <p:embed/>
                </p:oleObj>
              </mc:Choice>
              <mc:Fallback>
                <p:oleObj r:id="rId5" imgW="3035300" imgH="482600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62760" y="4290695"/>
                        <a:ext cx="8782050" cy="139636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3133725" y="3216275"/>
          <a:ext cx="2105025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723900" imgH="241300" progId="Equation.KSEE3">
                  <p:embed/>
                </p:oleObj>
              </mc:Choice>
              <mc:Fallback>
                <p:oleObj r:id="rId7" imgW="723900" imgH="241300" progId="Equation.KSEE3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133725" y="3216275"/>
                        <a:ext cx="2105025" cy="701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3684425" y="4178161"/>
            <a:ext cx="4823150" cy="782043"/>
            <a:chOff x="5358250" y="2803343"/>
            <a:chExt cx="2401758" cy="550893"/>
          </a:xfrm>
        </p:grpSpPr>
        <p:sp>
          <p:nvSpPr>
            <p:cNvPr id="4" name="椭圆 3"/>
            <p:cNvSpPr/>
            <p:nvPr/>
          </p:nvSpPr>
          <p:spPr>
            <a:xfrm>
              <a:off x="5358250" y="2803343"/>
              <a:ext cx="415652" cy="55089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4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pitchFamily="34" charset="-122"/>
                  <a:cs typeface="+mn-cs"/>
                </a:rPr>
                <a:t>4</a:t>
              </a:r>
              <a:endPara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5988604" y="2888229"/>
              <a:ext cx="1771404" cy="39005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3600" b="1" spc="3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模型介绍</a:t>
              </a:r>
              <a:endParaRPr kumimoji="0" lang="zh-CN" altLang="en-US" sz="3600" b="1" i="0" u="none" strike="noStrike" kern="1200" cap="none" spc="30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pitchFamily="34" charset="-122"/>
                <a:cs typeface="+mn-cs"/>
              </a:endParaRPr>
            </a:p>
          </p:txBody>
        </p:sp>
      </p:grpSp>
    </p:spTree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1606550" y="345305"/>
            <a:ext cx="8643848" cy="478155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357352" y="235111"/>
            <a:ext cx="96979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3600" b="1" dirty="0">
                <a:solidFill>
                  <a:schemeClr val="bg1"/>
                </a:solidFill>
              </a:rPr>
              <a:t>1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12" name="半闭框 11"/>
          <p:cNvSpPr/>
          <p:nvPr/>
        </p:nvSpPr>
        <p:spPr>
          <a:xfrm>
            <a:off x="1058985" y="1459875"/>
            <a:ext cx="480646" cy="480646"/>
          </a:xfrm>
          <a:prstGeom prst="halfFrame">
            <a:avLst>
              <a:gd name="adj1" fmla="val 17948"/>
              <a:gd name="adj2" fmla="val 17949"/>
            </a:avLst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" name="半闭框 12"/>
          <p:cNvSpPr/>
          <p:nvPr/>
        </p:nvSpPr>
        <p:spPr>
          <a:xfrm flipH="1" flipV="1">
            <a:off x="10639669" y="5185859"/>
            <a:ext cx="480646" cy="480646"/>
          </a:xfrm>
          <a:prstGeom prst="halfFrame">
            <a:avLst>
              <a:gd name="adj1" fmla="val 17948"/>
              <a:gd name="adj2" fmla="val 17949"/>
            </a:avLst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1854200" y="1676400"/>
            <a:ext cx="2750820" cy="7092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/>
              <a:t>BERT</a:t>
            </a:r>
          </a:p>
        </p:txBody>
      </p:sp>
      <p:sp>
        <p:nvSpPr>
          <p:cNvPr id="4" name="矩形 3"/>
          <p:cNvSpPr/>
          <p:nvPr/>
        </p:nvSpPr>
        <p:spPr>
          <a:xfrm>
            <a:off x="574040" y="3556000"/>
            <a:ext cx="1198880" cy="842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长度为</a:t>
            </a:r>
            <a:r>
              <a:rPr lang="en-US" altLang="zh-CN"/>
              <a:t>n</a:t>
            </a:r>
            <a:r>
              <a:rPr lang="zh-CN" altLang="en-US"/>
              <a:t>的句子</a:t>
            </a:r>
            <a:r>
              <a:rPr lang="en-US" altLang="zh-CN"/>
              <a:t>s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1854200" y="5118100"/>
            <a:ext cx="2463165" cy="6997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依存句法解析</a:t>
            </a:r>
          </a:p>
        </p:txBody>
      </p:sp>
      <p:sp>
        <p:nvSpPr>
          <p:cNvPr id="11" name="矩形 10"/>
          <p:cNvSpPr/>
          <p:nvPr/>
        </p:nvSpPr>
        <p:spPr>
          <a:xfrm>
            <a:off x="5010150" y="4060825"/>
            <a:ext cx="2635885" cy="19932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5" name="对象 1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358130" y="4398645"/>
          <a:ext cx="2116455" cy="15824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3" imgW="1257300" imgH="939800" progId="Equation.KSEE3">
                  <p:embed/>
                </p:oleObj>
              </mc:Choice>
              <mc:Fallback>
                <p:oleObj r:id="rId13" imgW="1257300" imgH="9398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358130" y="4398645"/>
                        <a:ext cx="2116455" cy="15824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文本框 15"/>
          <p:cNvSpPr txBox="1"/>
          <p:nvPr/>
        </p:nvSpPr>
        <p:spPr>
          <a:xfrm>
            <a:off x="5147310" y="4102100"/>
            <a:ext cx="1561465" cy="2965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/>
              <a:t>带权邻接矩阵</a:t>
            </a:r>
          </a:p>
        </p:txBody>
      </p:sp>
      <p:sp>
        <p:nvSpPr>
          <p:cNvPr id="17" name="圆角矩形 16"/>
          <p:cNvSpPr/>
          <p:nvPr/>
        </p:nvSpPr>
        <p:spPr>
          <a:xfrm>
            <a:off x="5010150" y="1699895"/>
            <a:ext cx="2818130" cy="6902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图神经网络</a:t>
            </a:r>
          </a:p>
        </p:txBody>
      </p:sp>
      <p:grpSp>
        <p:nvGrpSpPr>
          <p:cNvPr id="86" name="组合 85"/>
          <p:cNvGrpSpPr/>
          <p:nvPr/>
        </p:nvGrpSpPr>
        <p:grpSpPr>
          <a:xfrm>
            <a:off x="8015605" y="2782570"/>
            <a:ext cx="262890" cy="2171700"/>
            <a:chOff x="14222" y="3260"/>
            <a:chExt cx="414" cy="3420"/>
          </a:xfrm>
        </p:grpSpPr>
        <p:grpSp>
          <p:nvGrpSpPr>
            <p:cNvPr id="43" name="组合 42"/>
            <p:cNvGrpSpPr/>
            <p:nvPr/>
          </p:nvGrpSpPr>
          <p:grpSpPr>
            <a:xfrm>
              <a:off x="14222" y="3260"/>
              <a:ext cx="414" cy="3420"/>
              <a:chOff x="7327311" y="2621768"/>
              <a:chExt cx="262574" cy="2171743"/>
            </a:xfrm>
          </p:grpSpPr>
          <p:sp>
            <p:nvSpPr>
              <p:cNvPr id="44" name="矩形 43"/>
              <p:cNvSpPr/>
              <p:nvPr>
                <p:custDataLst>
                  <p:tags r:id="rId4"/>
                </p:custDataLst>
              </p:nvPr>
            </p:nvSpPr>
            <p:spPr>
              <a:xfrm>
                <a:off x="7327311" y="2621768"/>
                <a:ext cx="262574" cy="217174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椭圆 49"/>
              <p:cNvSpPr/>
              <p:nvPr>
                <p:custDataLst>
                  <p:tags r:id="rId5"/>
                </p:custDataLst>
              </p:nvPr>
            </p:nvSpPr>
            <p:spPr>
              <a:xfrm>
                <a:off x="7348628" y="2700242"/>
                <a:ext cx="219940" cy="207965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椭圆 51"/>
              <p:cNvSpPr/>
              <p:nvPr>
                <p:custDataLst>
                  <p:tags r:id="rId6"/>
                </p:custDataLst>
              </p:nvPr>
            </p:nvSpPr>
            <p:spPr>
              <a:xfrm>
                <a:off x="7348628" y="3199510"/>
                <a:ext cx="219940" cy="207965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椭圆 54"/>
              <p:cNvSpPr/>
              <p:nvPr>
                <p:custDataLst>
                  <p:tags r:id="rId7"/>
                </p:custDataLst>
              </p:nvPr>
            </p:nvSpPr>
            <p:spPr>
              <a:xfrm>
                <a:off x="7330870" y="2942037"/>
                <a:ext cx="219940" cy="207965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矩形 58"/>
              <p:cNvSpPr/>
              <p:nvPr>
                <p:custDataLst>
                  <p:tags r:id="rId8"/>
                </p:custDataLst>
              </p:nvPr>
            </p:nvSpPr>
            <p:spPr>
              <a:xfrm>
                <a:off x="7338212" y="3280851"/>
                <a:ext cx="24077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</a:rPr>
                  <a:t>.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0" name="矩形 59"/>
              <p:cNvSpPr/>
              <p:nvPr>
                <p:custDataLst>
                  <p:tags r:id="rId9"/>
                </p:custDataLst>
              </p:nvPr>
            </p:nvSpPr>
            <p:spPr>
              <a:xfrm>
                <a:off x="7338212" y="3457139"/>
                <a:ext cx="24077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</a:rPr>
                  <a:t>.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8" name="矩形 77"/>
              <p:cNvSpPr/>
              <p:nvPr>
                <p:custDataLst>
                  <p:tags r:id="rId10"/>
                </p:custDataLst>
              </p:nvPr>
            </p:nvSpPr>
            <p:spPr>
              <a:xfrm>
                <a:off x="7330980" y="3656406"/>
                <a:ext cx="24077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</a:rPr>
                  <a:t>.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82" name="组合 81"/>
            <p:cNvGrpSpPr/>
            <p:nvPr/>
          </p:nvGrpSpPr>
          <p:grpSpPr>
            <a:xfrm>
              <a:off x="14286" y="5400"/>
              <a:ext cx="347" cy="1184"/>
              <a:chOff x="10746" y="3606"/>
              <a:chExt cx="347" cy="1184"/>
            </a:xfrm>
          </p:grpSpPr>
          <p:sp>
            <p:nvSpPr>
              <p:cNvPr id="79" name="椭圆 78"/>
              <p:cNvSpPr/>
              <p:nvPr>
                <p:custDataLst>
                  <p:tags r:id="rId1"/>
                </p:custDataLst>
              </p:nvPr>
            </p:nvSpPr>
            <p:spPr>
              <a:xfrm>
                <a:off x="10747" y="3606"/>
                <a:ext cx="347" cy="327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椭圆 79"/>
              <p:cNvSpPr/>
              <p:nvPr>
                <p:custDataLst>
                  <p:tags r:id="rId2"/>
                </p:custDataLst>
              </p:nvPr>
            </p:nvSpPr>
            <p:spPr>
              <a:xfrm>
                <a:off x="10746" y="4042"/>
                <a:ext cx="347" cy="327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椭圆 80"/>
              <p:cNvSpPr/>
              <p:nvPr>
                <p:custDataLst>
                  <p:tags r:id="rId3"/>
                </p:custDataLst>
              </p:nvPr>
            </p:nvSpPr>
            <p:spPr>
              <a:xfrm>
                <a:off x="10746" y="4464"/>
                <a:ext cx="347" cy="327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85" name="圆角矩形 84"/>
          <p:cNvSpPr/>
          <p:nvPr/>
        </p:nvSpPr>
        <p:spPr>
          <a:xfrm>
            <a:off x="8819515" y="2861310"/>
            <a:ext cx="497840" cy="19659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s</a:t>
            </a:r>
          </a:p>
          <a:p>
            <a:pPr algn="ctr"/>
            <a:r>
              <a:rPr lang="en-US" altLang="zh-CN"/>
              <a:t>o</a:t>
            </a:r>
          </a:p>
          <a:p>
            <a:pPr algn="ctr"/>
            <a:r>
              <a:rPr lang="en-US" altLang="zh-CN"/>
              <a:t>f</a:t>
            </a:r>
          </a:p>
          <a:p>
            <a:pPr algn="ctr"/>
            <a:r>
              <a:rPr lang="en-US" altLang="zh-CN"/>
              <a:t>tma</a:t>
            </a:r>
          </a:p>
          <a:p>
            <a:pPr algn="ctr"/>
            <a:r>
              <a:rPr lang="en-US" altLang="zh-CN"/>
              <a:t>x</a:t>
            </a:r>
          </a:p>
        </p:txBody>
      </p:sp>
      <p:cxnSp>
        <p:nvCxnSpPr>
          <p:cNvPr id="87" name="肘形连接符 86"/>
          <p:cNvCxnSpPr>
            <a:stCxn id="4" idx="0"/>
            <a:endCxn id="2" idx="1"/>
          </p:cNvCxnSpPr>
          <p:nvPr/>
        </p:nvCxnSpPr>
        <p:spPr>
          <a:xfrm rot="16200000">
            <a:off x="751205" y="2453005"/>
            <a:ext cx="1524635" cy="68072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肘形连接符 87"/>
          <p:cNvCxnSpPr>
            <a:stCxn id="4" idx="2"/>
            <a:endCxn id="7" idx="1"/>
          </p:cNvCxnSpPr>
          <p:nvPr/>
        </p:nvCxnSpPr>
        <p:spPr>
          <a:xfrm rot="5400000" flipV="1">
            <a:off x="979170" y="4592955"/>
            <a:ext cx="1069340" cy="68072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>
            <a:stCxn id="2" idx="3"/>
            <a:endCxn id="17" idx="1"/>
          </p:cNvCxnSpPr>
          <p:nvPr/>
        </p:nvCxnSpPr>
        <p:spPr>
          <a:xfrm>
            <a:off x="4605020" y="2031365"/>
            <a:ext cx="405130" cy="139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>
            <a:stCxn id="7" idx="3"/>
            <a:endCxn id="11" idx="1"/>
          </p:cNvCxnSpPr>
          <p:nvPr/>
        </p:nvCxnSpPr>
        <p:spPr>
          <a:xfrm flipV="1">
            <a:off x="4317365" y="5057775"/>
            <a:ext cx="692785" cy="4102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/>
          <p:nvPr/>
        </p:nvCxnSpPr>
        <p:spPr>
          <a:xfrm flipV="1">
            <a:off x="6217920" y="2352040"/>
            <a:ext cx="490855" cy="17119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肘形连接符 96"/>
          <p:cNvCxnSpPr>
            <a:stCxn id="17" idx="3"/>
            <a:endCxn id="44" idx="0"/>
          </p:cNvCxnSpPr>
          <p:nvPr/>
        </p:nvCxnSpPr>
        <p:spPr>
          <a:xfrm>
            <a:off x="7828280" y="2045335"/>
            <a:ext cx="318770" cy="73723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/>
          <p:cNvCxnSpPr>
            <a:stCxn id="44" idx="3"/>
            <a:endCxn id="85" idx="1"/>
          </p:cNvCxnSpPr>
          <p:nvPr/>
        </p:nvCxnSpPr>
        <p:spPr>
          <a:xfrm flipV="1">
            <a:off x="8278495" y="3844290"/>
            <a:ext cx="541020" cy="241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矩形 98"/>
          <p:cNvSpPr/>
          <p:nvPr/>
        </p:nvSpPr>
        <p:spPr>
          <a:xfrm>
            <a:off x="10083165" y="2615565"/>
            <a:ext cx="843280" cy="23387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00" name="对象 99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038850" y="3340100"/>
          <a:ext cx="114300" cy="177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5" imgW="114300" imgH="177165" progId="Equation.KSEE3">
                  <p:embed/>
                </p:oleObj>
              </mc:Choice>
              <mc:Fallback>
                <p:oleObj r:id="rId15" imgW="1143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038850" y="3340100"/>
                        <a:ext cx="114300" cy="1771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" name="对象 100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0250170" y="3000058"/>
          <a:ext cx="609600" cy="162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7" imgW="609600" imgH="1625600" progId="Equation.KSEE3">
                  <p:embed/>
                </p:oleObj>
              </mc:Choice>
              <mc:Fallback>
                <p:oleObj r:id="rId17" imgW="609600" imgH="16256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0250170" y="3000058"/>
                        <a:ext cx="609600" cy="162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2" name="直接箭头连接符 101"/>
          <p:cNvCxnSpPr>
            <a:stCxn id="85" idx="3"/>
            <a:endCxn id="99" idx="1"/>
          </p:cNvCxnSpPr>
          <p:nvPr/>
        </p:nvCxnSpPr>
        <p:spPr>
          <a:xfrm flipV="1">
            <a:off x="9317355" y="3785235"/>
            <a:ext cx="765810" cy="590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3684425" y="4178161"/>
            <a:ext cx="4823150" cy="1228499"/>
            <a:chOff x="5358250" y="2803343"/>
            <a:chExt cx="2401758" cy="865389"/>
          </a:xfrm>
        </p:grpSpPr>
        <p:sp>
          <p:nvSpPr>
            <p:cNvPr id="4" name="椭圆 3"/>
            <p:cNvSpPr/>
            <p:nvPr/>
          </p:nvSpPr>
          <p:spPr>
            <a:xfrm>
              <a:off x="5358250" y="2803343"/>
              <a:ext cx="415652" cy="55089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4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pitchFamily="34" charset="-122"/>
                  <a:cs typeface="+mn-cs"/>
                </a:rPr>
                <a:t>5</a:t>
              </a:r>
              <a:endPara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5988604" y="2888229"/>
              <a:ext cx="1771404" cy="78050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3600" b="1" spc="3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实验步骤与结果</a:t>
              </a:r>
              <a:endParaRPr kumimoji="0" lang="zh-CN" altLang="en-US" sz="3600" b="1" i="0" u="none" strike="noStrike" kern="1200" cap="none" spc="30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pitchFamily="34" charset="-122"/>
                <a:cs typeface="+mn-cs"/>
              </a:endParaRPr>
            </a:p>
          </p:txBody>
        </p:sp>
      </p:grpSp>
    </p:spTree>
  </p:cSld>
  <p:clrMapOvr>
    <a:masterClrMapping/>
  </p:clrMapOvr>
  <p:transition spd="med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357352" y="235111"/>
            <a:ext cx="96979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marL="228600" marR="0" lvl="0" indent="-2286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pitchFamily="34" charset="-122"/>
                <a:cs typeface="+mn-cs"/>
              </a:rPr>
              <a:t>1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35962" y="1137312"/>
            <a:ext cx="3765359" cy="489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indent="-342900" algn="just" defTabSz="914400" fontAlgn="base" hangingPunct="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006C39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lang="zh-CN" altLang="en-US" sz="2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部分参数设置</a:t>
            </a:r>
            <a:endParaRPr kumimoji="0" lang="en-US" altLang="zh-CN" sz="2200" b="0" i="0" kern="1200" cap="none" spc="0" normalizeH="0" baseline="0" noProof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748784" y="1685772"/>
            <a:ext cx="7308129" cy="5067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+mn-ea"/>
              </a:rPr>
              <a:t>batch_size</a:t>
            </a:r>
            <a:r>
              <a:rPr lang="en-US" altLang="zh-CN" dirty="0">
                <a:latin typeface="+mn-ea"/>
              </a:rPr>
              <a:t> = 32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1035962" y="4609868"/>
            <a:ext cx="3765359" cy="489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indent="-342900" algn="just" defTabSz="914400" fontAlgn="base" hangingPunct="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006C39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lang="zh-CN" altLang="en-US" sz="2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训练</a:t>
            </a:r>
            <a:endParaRPr kumimoji="0" lang="en-US" altLang="zh-CN" sz="2200" b="0" i="0" kern="1200" cap="none" spc="0" normalizeH="0" baseline="0" noProof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748784" y="5074349"/>
            <a:ext cx="7308129" cy="5067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+mn-ea"/>
              </a:rPr>
              <a:t>30</a:t>
            </a:r>
            <a:r>
              <a:rPr lang="zh-CN" altLang="en-US" dirty="0">
                <a:latin typeface="+mn-ea"/>
              </a:rPr>
              <a:t>轮迭代</a:t>
            </a:r>
            <a:endParaRPr lang="en-US" altLang="zh-CN" dirty="0">
              <a:latin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748784" y="5586359"/>
            <a:ext cx="7308129" cy="458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</a:rPr>
              <a:t>动态更改学习率</a:t>
            </a:r>
            <a:endParaRPr lang="en-US" altLang="zh-CN" dirty="0">
              <a:latin typeface="+mn-ea"/>
            </a:endParaRPr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2184400" y="2510790"/>
          <a:ext cx="7400925" cy="1828800"/>
        </p:xfrm>
        <a:graphic>
          <a:graphicData uri="http://schemas.openxmlformats.org/drawingml/2006/table">
            <a:tbl>
              <a:tblPr/>
              <a:tblGrid>
                <a:gridCol w="2465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95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657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591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数据集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D-GCN层数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最大序列长度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91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Books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256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591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Clothing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128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91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Hotel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128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591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Laptop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128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591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Restaurant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256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1748784" y="2003907"/>
            <a:ext cx="7308129" cy="5067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err="1">
                <a:latin typeface="+mn-ea"/>
              </a:rPr>
              <a:t>对不同的数据集，模型采用层数与最大序列长度也随之改变</a:t>
            </a:r>
            <a:endParaRPr lang="zh-CN" altLang="en-US" dirty="0">
              <a:latin typeface="+mn-ea"/>
            </a:endParaRPr>
          </a:p>
        </p:txBody>
      </p:sp>
    </p:spTree>
  </p:cSld>
  <p:clrMapOvr>
    <a:masterClrMapping/>
  </p:clrMapOvr>
  <p:transition spd="med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实验结果</a:t>
            </a:r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357352" y="235111"/>
            <a:ext cx="96979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marL="228600" marR="0" lvl="0" indent="-2286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pitchFamily="34" charset="-122"/>
                <a:cs typeface="+mn-cs"/>
              </a:rPr>
              <a:t>2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23521" y="1320398"/>
            <a:ext cx="3765359" cy="530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indent="-342900" algn="just" defTabSz="914400" fontAlgn="base" hangingPunct="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006C39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lang="zh-CN" altLang="en-US" sz="2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开发集上的实验结果</a:t>
            </a:r>
            <a:endParaRPr kumimoji="0" lang="en-US" altLang="zh-CN" sz="2200" b="0" i="0" kern="1200" cap="none" spc="0" normalizeH="0" baseline="0" noProof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1828800" y="2286000"/>
          <a:ext cx="853313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65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65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数据集</a:t>
                      </a:r>
                      <a:endParaRPr lang="en-US" altLang="en-US" sz="2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F1</a:t>
                      </a:r>
                      <a:endParaRPr lang="en-US" altLang="en-US" sz="2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Books</a:t>
                      </a:r>
                      <a:endParaRPr lang="en-US" altLang="en-US" sz="2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0.6595</a:t>
                      </a:r>
                      <a:endParaRPr lang="en-US" altLang="en-US" sz="2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Clothing</a:t>
                      </a:r>
                      <a:endParaRPr lang="en-US" altLang="en-US" sz="2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0.7631</a:t>
                      </a:r>
                      <a:endParaRPr lang="en-US" altLang="en-US" sz="2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Hotel</a:t>
                      </a:r>
                      <a:endParaRPr lang="en-US" altLang="en-US" sz="2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0.8653</a:t>
                      </a:r>
                      <a:endParaRPr lang="en-US" altLang="en-US" sz="2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Laptop</a:t>
                      </a:r>
                      <a:endParaRPr lang="en-US" altLang="en-US" sz="2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0.7538</a:t>
                      </a:r>
                      <a:endParaRPr lang="en-US" altLang="en-US" sz="2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Restaurant</a:t>
                      </a:r>
                      <a:endParaRPr lang="en-US" altLang="en-US" sz="2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0.7705</a:t>
                      </a:r>
                      <a:endParaRPr lang="en-US" altLang="en-US" sz="2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6145372" y="2646107"/>
            <a:ext cx="5844097" cy="511814"/>
            <a:chOff x="5181690" y="2820871"/>
            <a:chExt cx="6290318" cy="550893"/>
          </a:xfrm>
        </p:grpSpPr>
        <p:sp>
          <p:nvSpPr>
            <p:cNvPr id="4" name="椭圆 3"/>
            <p:cNvSpPr/>
            <p:nvPr/>
          </p:nvSpPr>
          <p:spPr>
            <a:xfrm>
              <a:off x="5181690" y="2820871"/>
              <a:ext cx="550893" cy="55089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pitchFamily="34" charset="-122"/>
                  <a:cs typeface="+mn-cs"/>
                </a:rPr>
                <a:t>1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6025662" y="2880873"/>
              <a:ext cx="5446346" cy="4130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任务简介与数据集</a:t>
              </a:r>
              <a:endParaRPr kumimoji="0" lang="zh-CN" altLang="en-US" sz="2400" b="1" i="0" u="none" strike="noStrike" kern="1200" cap="none" spc="30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6135858" y="3263799"/>
            <a:ext cx="5844097" cy="511814"/>
            <a:chOff x="5181690" y="3693789"/>
            <a:chExt cx="6290318" cy="550893"/>
          </a:xfrm>
        </p:grpSpPr>
        <p:sp>
          <p:nvSpPr>
            <p:cNvPr id="5" name="椭圆 4"/>
            <p:cNvSpPr/>
            <p:nvPr/>
          </p:nvSpPr>
          <p:spPr>
            <a:xfrm>
              <a:off x="5181690" y="3693789"/>
              <a:ext cx="550893" cy="55089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pitchFamily="34" charset="-122"/>
                  <a:cs typeface="+mn-cs"/>
                </a:rPr>
                <a:t>2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6025662" y="3748369"/>
              <a:ext cx="5446346" cy="4130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相关技术分析</a:t>
              </a: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6145372" y="4419765"/>
            <a:ext cx="5834525" cy="511814"/>
            <a:chOff x="5194442" y="4611623"/>
            <a:chExt cx="6280014" cy="550893"/>
          </a:xfrm>
        </p:grpSpPr>
        <p:sp>
          <p:nvSpPr>
            <p:cNvPr id="6" name="椭圆 5"/>
            <p:cNvSpPr/>
            <p:nvPr/>
          </p:nvSpPr>
          <p:spPr>
            <a:xfrm>
              <a:off x="5194442" y="4611623"/>
              <a:ext cx="550893" cy="55089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pitchFamily="34" charset="-122"/>
                  <a:cs typeface="+mn-cs"/>
                </a:rPr>
                <a:t>4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6015410" y="4693496"/>
              <a:ext cx="5459046" cy="39710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2400" b="1" spc="3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模型介绍</a:t>
              </a:r>
              <a:endParaRPr kumimoji="0" lang="zh-CN" altLang="en-US" sz="2400" b="1" i="0" u="none" strike="noStrike" kern="1200" cap="none" spc="30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6135847" y="5037762"/>
            <a:ext cx="5844097" cy="511814"/>
            <a:chOff x="5181690" y="5404127"/>
            <a:chExt cx="6290318" cy="550893"/>
          </a:xfrm>
        </p:grpSpPr>
        <p:sp>
          <p:nvSpPr>
            <p:cNvPr id="7" name="椭圆 6"/>
            <p:cNvSpPr/>
            <p:nvPr/>
          </p:nvSpPr>
          <p:spPr>
            <a:xfrm>
              <a:off x="5181690" y="5404127"/>
              <a:ext cx="550893" cy="55089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pitchFamily="34" charset="-122"/>
                  <a:cs typeface="+mn-cs"/>
                </a:rPr>
                <a:t>5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6025662" y="5469119"/>
              <a:ext cx="5446346" cy="4130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实验步骤与结果</a:t>
              </a:r>
              <a:endParaRPr kumimoji="0" lang="zh-CN" altLang="en-US" sz="2400" b="1" i="0" u="none" strike="noStrike" kern="1200" cap="none" spc="30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6145372" y="5575114"/>
            <a:ext cx="5844097" cy="511814"/>
            <a:chOff x="5181690" y="5404127"/>
            <a:chExt cx="6290318" cy="550893"/>
          </a:xfrm>
        </p:grpSpPr>
        <p:sp>
          <p:nvSpPr>
            <p:cNvPr id="21" name="椭圆 20"/>
            <p:cNvSpPr/>
            <p:nvPr/>
          </p:nvSpPr>
          <p:spPr>
            <a:xfrm>
              <a:off x="5181690" y="5404127"/>
              <a:ext cx="550893" cy="55089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pitchFamily="34" charset="-122"/>
                  <a:cs typeface="+mn-cs"/>
                </a:rPr>
                <a:t>6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6025662" y="5469119"/>
              <a:ext cx="5446346" cy="39710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总结与展望</a:t>
              </a:r>
              <a:endParaRPr kumimoji="0" lang="zh-CN" altLang="en-US" sz="2400" b="1" i="0" u="none" strike="noStrike" kern="1200" cap="none" spc="30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23" name="文本占位符 5"/>
          <p:cNvSpPr txBox="1"/>
          <p:nvPr/>
        </p:nvSpPr>
        <p:spPr>
          <a:xfrm>
            <a:off x="1678166" y="3775845"/>
            <a:ext cx="2762739" cy="91439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6000" b="1" kern="12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006C3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目录</a:t>
            </a:r>
          </a:p>
        </p:txBody>
      </p:sp>
      <p:sp>
        <p:nvSpPr>
          <p:cNvPr id="24" name="文本占位符 8"/>
          <p:cNvSpPr txBox="1"/>
          <p:nvPr/>
        </p:nvSpPr>
        <p:spPr>
          <a:xfrm>
            <a:off x="2063073" y="4793977"/>
            <a:ext cx="1992924" cy="36085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Tx/>
              <a:buNone/>
              <a:defRPr sz="2000" b="0" kern="1200" baseline="0">
                <a:solidFill>
                  <a:schemeClr val="accent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CONTENTS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767873" y="5369423"/>
            <a:ext cx="583324" cy="617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6145383" y="3841649"/>
            <a:ext cx="5844097" cy="511814"/>
            <a:chOff x="5181690" y="3693789"/>
            <a:chExt cx="6290318" cy="550893"/>
          </a:xfrm>
        </p:grpSpPr>
        <p:sp>
          <p:nvSpPr>
            <p:cNvPr id="3" name="椭圆 2"/>
            <p:cNvSpPr/>
            <p:nvPr>
              <p:custDataLst>
                <p:tags r:id="rId1"/>
              </p:custDataLst>
            </p:nvPr>
          </p:nvSpPr>
          <p:spPr>
            <a:xfrm>
              <a:off x="5181690" y="3693789"/>
              <a:ext cx="550893" cy="55089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pitchFamily="34" charset="-122"/>
                  <a:cs typeface="+mn-cs"/>
                </a:rPr>
                <a:t>3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9" name="文本框 8"/>
            <p:cNvSpPr txBox="1"/>
            <p:nvPr>
              <p:custDataLst>
                <p:tags r:id="rId2"/>
              </p:custDataLst>
            </p:nvPr>
          </p:nvSpPr>
          <p:spPr>
            <a:xfrm>
              <a:off x="6025662" y="3748369"/>
              <a:ext cx="5446346" cy="39710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数据预处理</a:t>
              </a:r>
            </a:p>
          </p:txBody>
        </p:sp>
      </p:grpSp>
    </p:spTree>
  </p:cSld>
  <p:clrMapOvr>
    <a:masterClrMapping/>
  </p:clrMapOvr>
  <p:transition spd="med"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4227544" y="4283909"/>
            <a:ext cx="3660158" cy="782043"/>
            <a:chOff x="5181690" y="2820871"/>
            <a:chExt cx="2578318" cy="550893"/>
          </a:xfrm>
        </p:grpSpPr>
        <p:sp>
          <p:nvSpPr>
            <p:cNvPr id="4" name="椭圆 3"/>
            <p:cNvSpPr/>
            <p:nvPr/>
          </p:nvSpPr>
          <p:spPr>
            <a:xfrm>
              <a:off x="5181690" y="2820871"/>
              <a:ext cx="550893" cy="55089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4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pitchFamily="34" charset="-122"/>
                  <a:cs typeface="+mn-cs"/>
                </a:rPr>
                <a:t>6</a:t>
              </a:r>
              <a:endPara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5988604" y="2888229"/>
              <a:ext cx="1771404" cy="39005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6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总结与展望</a:t>
              </a:r>
              <a:endParaRPr kumimoji="0" lang="zh-CN" altLang="en-US" sz="3600" b="1" i="0" u="none" strike="noStrike" kern="1200" cap="none" spc="30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pitchFamily="34" charset="-122"/>
                <a:cs typeface="+mn-cs"/>
              </a:endParaRPr>
            </a:p>
          </p:txBody>
        </p:sp>
      </p:grpSp>
    </p:spTree>
  </p:cSld>
  <p:clrMapOvr>
    <a:masterClrMapping/>
  </p:clrMapOvr>
  <p:transition spd="med">
    <p:pull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72811" y="1199962"/>
            <a:ext cx="3765359" cy="489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just" defTabSz="914400" rtl="0" eaLnBrk="1" fontAlgn="base" latinLnBrk="0" hangingPunct="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006C39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总结</a:t>
            </a:r>
            <a:endParaRPr kumimoji="0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展望与挑战</a:t>
            </a:r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357352" y="235111"/>
            <a:ext cx="96979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marL="228600" marR="0" lvl="0" indent="-2286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3600" b="1" dirty="0">
                <a:solidFill>
                  <a:prstClr val="white"/>
                </a:solidFill>
              </a:rPr>
              <a:t>1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72811" y="3077345"/>
            <a:ext cx="3765359" cy="489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just" defTabSz="914400" rtl="0" eaLnBrk="1" fontAlgn="base" latinLnBrk="0" hangingPunct="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006C39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lang="zh-CN" altLang="en-US" sz="2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挑战</a:t>
            </a:r>
            <a:endParaRPr kumimoji="0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885633" y="1689520"/>
            <a:ext cx="8172767" cy="13379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</a:rPr>
              <a:t>之前的研究将问题转化为序列标注问题，目前依旧能取得不错的效果。</a:t>
            </a:r>
            <a:endParaRPr lang="en-US" altLang="zh-CN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</a:rPr>
              <a:t>将句法依存树转为带权邻接矩阵，并通过</a:t>
            </a:r>
            <a:r>
              <a:rPr lang="en-US" altLang="zh-CN" dirty="0">
                <a:latin typeface="+mn-ea"/>
              </a:rPr>
              <a:t>GCN</a:t>
            </a:r>
            <a:r>
              <a:rPr lang="zh-CN" altLang="en-US" dirty="0">
                <a:latin typeface="+mn-ea"/>
              </a:rPr>
              <a:t>进行学习，可以很好的利用句法依存信息。</a:t>
            </a:r>
            <a:endParaRPr lang="en-US" altLang="zh-CN" dirty="0">
              <a:latin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87688" y="3760389"/>
            <a:ext cx="11598566" cy="1753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</a:rPr>
              <a:t>标注方法：当一个方面词受到多个意见词的影响，一个方面词可能体现多种情感极性。目前采用的标注方法无法解决这一点。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</a:rPr>
              <a:t>辅助任务：引入辅助任务，或许能够提高模型的性能。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</a:rPr>
              <a:t>是否存在更高效的利用句法依存信息的方法？</a:t>
            </a:r>
            <a:endParaRPr lang="en-US" altLang="zh-CN" dirty="0">
              <a:latin typeface="+mn-ea"/>
            </a:endParaRPr>
          </a:p>
        </p:txBody>
      </p:sp>
    </p:spTree>
  </p:cSld>
  <p:clrMapOvr>
    <a:masterClrMapping/>
  </p:clrMapOvr>
  <p:transition spd="med">
    <p:pull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/>
          <p:cNvCxnSpPr/>
          <p:nvPr/>
        </p:nvCxnSpPr>
        <p:spPr>
          <a:xfrm>
            <a:off x="4230912" y="4042946"/>
            <a:ext cx="7287114" cy="0"/>
          </a:xfrm>
          <a:prstGeom prst="line">
            <a:avLst/>
          </a:prstGeom>
          <a:ln w="9525" cmpd="sng">
            <a:gradFill>
              <a:gsLst>
                <a:gs pos="1100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bg1">
                    <a:alpha val="81000"/>
                  </a:schemeClr>
                </a:gs>
              </a:gsLst>
              <a:lin ang="0" scaled="0"/>
            </a:gra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businessman_126354"/>
          <p:cNvSpPr>
            <a:spLocks noChangeAspect="1"/>
          </p:cNvSpPr>
          <p:nvPr/>
        </p:nvSpPr>
        <p:spPr bwMode="auto">
          <a:xfrm>
            <a:off x="7119259" y="5102730"/>
            <a:ext cx="324490" cy="323999"/>
          </a:xfrm>
          <a:custGeom>
            <a:avLst/>
            <a:gdLst>
              <a:gd name="connsiteX0" fmla="*/ 296829 w 606086"/>
              <a:gd name="connsiteY0" fmla="*/ 111836 h 605169"/>
              <a:gd name="connsiteX1" fmla="*/ 345700 w 606086"/>
              <a:gd name="connsiteY1" fmla="*/ 122069 h 605169"/>
              <a:gd name="connsiteX2" fmla="*/ 369424 w 606086"/>
              <a:gd name="connsiteY2" fmla="*/ 144052 h 605169"/>
              <a:gd name="connsiteX3" fmla="*/ 395520 w 606086"/>
              <a:gd name="connsiteY3" fmla="*/ 226770 h 605169"/>
              <a:gd name="connsiteX4" fmla="*/ 392104 w 606086"/>
              <a:gd name="connsiteY4" fmla="*/ 239561 h 605169"/>
              <a:gd name="connsiteX5" fmla="*/ 400360 w 606086"/>
              <a:gd name="connsiteY5" fmla="*/ 274430 h 605169"/>
              <a:gd name="connsiteX6" fmla="*/ 383469 w 606086"/>
              <a:gd name="connsiteY6" fmla="*/ 303708 h 605169"/>
              <a:gd name="connsiteX7" fmla="*/ 324444 w 606086"/>
              <a:gd name="connsiteY7" fmla="*/ 376666 h 605169"/>
              <a:gd name="connsiteX8" fmla="*/ 281172 w 606086"/>
              <a:gd name="connsiteY8" fmla="*/ 376761 h 605169"/>
              <a:gd name="connsiteX9" fmla="*/ 222147 w 606086"/>
              <a:gd name="connsiteY9" fmla="*/ 303708 h 605169"/>
              <a:gd name="connsiteX10" fmla="*/ 205350 w 606086"/>
              <a:gd name="connsiteY10" fmla="*/ 274430 h 605169"/>
              <a:gd name="connsiteX11" fmla="*/ 213701 w 606086"/>
              <a:gd name="connsiteY11" fmla="*/ 239656 h 605169"/>
              <a:gd name="connsiteX12" fmla="*/ 210285 w 606086"/>
              <a:gd name="connsiteY12" fmla="*/ 226959 h 605169"/>
              <a:gd name="connsiteX13" fmla="*/ 210190 w 606086"/>
              <a:gd name="connsiteY13" fmla="*/ 186216 h 605169"/>
              <a:gd name="connsiteX14" fmla="*/ 233914 w 606086"/>
              <a:gd name="connsiteY14" fmla="*/ 144715 h 605169"/>
              <a:gd name="connsiteX15" fmla="*/ 255929 w 606086"/>
              <a:gd name="connsiteY15" fmla="*/ 126523 h 605169"/>
              <a:gd name="connsiteX16" fmla="*/ 277376 w 606086"/>
              <a:gd name="connsiteY16" fmla="*/ 115531 h 605169"/>
              <a:gd name="connsiteX17" fmla="*/ 296829 w 606086"/>
              <a:gd name="connsiteY17" fmla="*/ 111836 h 605169"/>
              <a:gd name="connsiteX18" fmla="*/ 304039 w 606086"/>
              <a:gd name="connsiteY18" fmla="*/ 58271 h 605169"/>
              <a:gd name="connsiteX19" fmla="*/ 59309 w 606086"/>
              <a:gd name="connsiteY19" fmla="*/ 302537 h 605169"/>
              <a:gd name="connsiteX20" fmla="*/ 113398 w 606086"/>
              <a:gd name="connsiteY20" fmla="*/ 455559 h 605169"/>
              <a:gd name="connsiteX21" fmla="*/ 149078 w 606086"/>
              <a:gd name="connsiteY21" fmla="*/ 407331 h 605169"/>
              <a:gd name="connsiteX22" fmla="*/ 236001 w 606086"/>
              <a:gd name="connsiteY22" fmla="*/ 367725 h 605169"/>
              <a:gd name="connsiteX23" fmla="*/ 272155 w 606086"/>
              <a:gd name="connsiteY23" fmla="*/ 481804 h 605169"/>
              <a:gd name="connsiteX24" fmla="*/ 277090 w 606086"/>
              <a:gd name="connsiteY24" fmla="*/ 497249 h 605169"/>
              <a:gd name="connsiteX25" fmla="*/ 293316 w 606086"/>
              <a:gd name="connsiteY25" fmla="*/ 451484 h 605169"/>
              <a:gd name="connsiteX26" fmla="*/ 304039 w 606086"/>
              <a:gd name="connsiteY26" fmla="*/ 397193 h 605169"/>
              <a:gd name="connsiteX27" fmla="*/ 314762 w 606086"/>
              <a:gd name="connsiteY27" fmla="*/ 451484 h 605169"/>
              <a:gd name="connsiteX28" fmla="*/ 330894 w 606086"/>
              <a:gd name="connsiteY28" fmla="*/ 496965 h 605169"/>
              <a:gd name="connsiteX29" fmla="*/ 335829 w 606086"/>
              <a:gd name="connsiteY29" fmla="*/ 481710 h 605169"/>
              <a:gd name="connsiteX30" fmla="*/ 335924 w 606086"/>
              <a:gd name="connsiteY30" fmla="*/ 481994 h 605169"/>
              <a:gd name="connsiteX31" fmla="*/ 341617 w 606086"/>
              <a:gd name="connsiteY31" fmla="*/ 463897 h 605169"/>
              <a:gd name="connsiteX32" fmla="*/ 371983 w 606086"/>
              <a:gd name="connsiteY32" fmla="*/ 367915 h 605169"/>
              <a:gd name="connsiteX33" fmla="*/ 458906 w 606086"/>
              <a:gd name="connsiteY33" fmla="*/ 407426 h 605169"/>
              <a:gd name="connsiteX34" fmla="*/ 494586 w 606086"/>
              <a:gd name="connsiteY34" fmla="*/ 455653 h 605169"/>
              <a:gd name="connsiteX35" fmla="*/ 548770 w 606086"/>
              <a:gd name="connsiteY35" fmla="*/ 302537 h 605169"/>
              <a:gd name="connsiteX36" fmla="*/ 304039 w 606086"/>
              <a:gd name="connsiteY36" fmla="*/ 58271 h 605169"/>
              <a:gd name="connsiteX37" fmla="*/ 302996 w 606086"/>
              <a:gd name="connsiteY37" fmla="*/ 0 h 605169"/>
              <a:gd name="connsiteX38" fmla="*/ 606086 w 606086"/>
              <a:gd name="connsiteY38" fmla="*/ 302537 h 605169"/>
              <a:gd name="connsiteX39" fmla="*/ 302996 w 606086"/>
              <a:gd name="connsiteY39" fmla="*/ 605169 h 605169"/>
              <a:gd name="connsiteX40" fmla="*/ 0 w 606086"/>
              <a:gd name="connsiteY40" fmla="*/ 302537 h 605169"/>
              <a:gd name="connsiteX41" fmla="*/ 302996 w 606086"/>
              <a:gd name="connsiteY41" fmla="*/ 0 h 605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606086" h="605169">
                <a:moveTo>
                  <a:pt x="296829" y="111836"/>
                </a:moveTo>
                <a:cubicBezTo>
                  <a:pt x="318086" y="109941"/>
                  <a:pt x="334123" y="115247"/>
                  <a:pt x="345700" y="122069"/>
                </a:cubicBezTo>
                <a:cubicBezTo>
                  <a:pt x="362876" y="131544"/>
                  <a:pt x="369424" y="144052"/>
                  <a:pt x="369424" y="144052"/>
                </a:cubicBezTo>
                <a:cubicBezTo>
                  <a:pt x="369424" y="144052"/>
                  <a:pt x="408806" y="146799"/>
                  <a:pt x="395520" y="226770"/>
                </a:cubicBezTo>
                <a:cubicBezTo>
                  <a:pt x="394761" y="231128"/>
                  <a:pt x="393622" y="235297"/>
                  <a:pt x="392104" y="239561"/>
                </a:cubicBezTo>
                <a:cubicBezTo>
                  <a:pt x="400075" y="238803"/>
                  <a:pt x="409280" y="243351"/>
                  <a:pt x="400360" y="274430"/>
                </a:cubicBezTo>
                <a:cubicBezTo>
                  <a:pt x="394002" y="297075"/>
                  <a:pt x="388023" y="303329"/>
                  <a:pt x="383469" y="303708"/>
                </a:cubicBezTo>
                <a:cubicBezTo>
                  <a:pt x="379293" y="330522"/>
                  <a:pt x="357942" y="364538"/>
                  <a:pt x="324444" y="376666"/>
                </a:cubicBezTo>
                <a:cubicBezTo>
                  <a:pt x="310494" y="381688"/>
                  <a:pt x="295026" y="381688"/>
                  <a:pt x="281172" y="376761"/>
                </a:cubicBezTo>
                <a:cubicBezTo>
                  <a:pt x="247009" y="364728"/>
                  <a:pt x="226322" y="330617"/>
                  <a:pt x="222147" y="303708"/>
                </a:cubicBezTo>
                <a:cubicBezTo>
                  <a:pt x="217782" y="303329"/>
                  <a:pt x="211803" y="297075"/>
                  <a:pt x="205350" y="274430"/>
                </a:cubicBezTo>
                <a:cubicBezTo>
                  <a:pt x="196525" y="243446"/>
                  <a:pt x="205825" y="238898"/>
                  <a:pt x="213701" y="239656"/>
                </a:cubicBezTo>
                <a:cubicBezTo>
                  <a:pt x="212183" y="235392"/>
                  <a:pt x="211044" y="231128"/>
                  <a:pt x="210285" y="226959"/>
                </a:cubicBezTo>
                <a:cubicBezTo>
                  <a:pt x="207533" y="212557"/>
                  <a:pt x="206774" y="199102"/>
                  <a:pt x="210190" y="186216"/>
                </a:cubicBezTo>
                <a:cubicBezTo>
                  <a:pt x="214176" y="169066"/>
                  <a:pt x="223475" y="155327"/>
                  <a:pt x="233914" y="144715"/>
                </a:cubicBezTo>
                <a:cubicBezTo>
                  <a:pt x="240556" y="137609"/>
                  <a:pt x="247958" y="131544"/>
                  <a:pt x="255929" y="126523"/>
                </a:cubicBezTo>
                <a:cubicBezTo>
                  <a:pt x="262382" y="121975"/>
                  <a:pt x="269499" y="118184"/>
                  <a:pt x="277376" y="115531"/>
                </a:cubicBezTo>
                <a:cubicBezTo>
                  <a:pt x="283544" y="113447"/>
                  <a:pt x="289997" y="112215"/>
                  <a:pt x="296829" y="111836"/>
                </a:cubicBezTo>
                <a:close/>
                <a:moveTo>
                  <a:pt x="304039" y="58271"/>
                </a:moveTo>
                <a:cubicBezTo>
                  <a:pt x="168911" y="58271"/>
                  <a:pt x="59309" y="167613"/>
                  <a:pt x="59309" y="302537"/>
                </a:cubicBezTo>
                <a:cubicBezTo>
                  <a:pt x="59309" y="360524"/>
                  <a:pt x="79616" y="413774"/>
                  <a:pt x="113398" y="455559"/>
                </a:cubicBezTo>
                <a:cubicBezTo>
                  <a:pt x="115675" y="435851"/>
                  <a:pt x="124026" y="413584"/>
                  <a:pt x="149078" y="407331"/>
                </a:cubicBezTo>
                <a:cubicBezTo>
                  <a:pt x="196999" y="395203"/>
                  <a:pt x="236001" y="367725"/>
                  <a:pt x="236001" y="367725"/>
                </a:cubicBezTo>
                <a:lnTo>
                  <a:pt x="272155" y="481804"/>
                </a:lnTo>
                <a:lnTo>
                  <a:pt x="277090" y="497249"/>
                </a:lnTo>
                <a:lnTo>
                  <a:pt x="293316" y="451484"/>
                </a:lnTo>
                <a:cubicBezTo>
                  <a:pt x="252797" y="395013"/>
                  <a:pt x="304039" y="397193"/>
                  <a:pt x="304039" y="397193"/>
                </a:cubicBezTo>
                <a:cubicBezTo>
                  <a:pt x="304039" y="397193"/>
                  <a:pt x="355377" y="395013"/>
                  <a:pt x="314762" y="451484"/>
                </a:cubicBezTo>
                <a:lnTo>
                  <a:pt x="330894" y="496965"/>
                </a:lnTo>
                <a:lnTo>
                  <a:pt x="335829" y="481710"/>
                </a:lnTo>
                <a:lnTo>
                  <a:pt x="335924" y="481994"/>
                </a:lnTo>
                <a:lnTo>
                  <a:pt x="341617" y="463897"/>
                </a:lnTo>
                <a:lnTo>
                  <a:pt x="371983" y="367915"/>
                </a:lnTo>
                <a:cubicBezTo>
                  <a:pt x="371983" y="367915"/>
                  <a:pt x="410985" y="395298"/>
                  <a:pt x="458906" y="407426"/>
                </a:cubicBezTo>
                <a:cubicBezTo>
                  <a:pt x="483958" y="413774"/>
                  <a:pt x="492308" y="435945"/>
                  <a:pt x="494586" y="455653"/>
                </a:cubicBezTo>
                <a:cubicBezTo>
                  <a:pt x="528368" y="413774"/>
                  <a:pt x="548770" y="360524"/>
                  <a:pt x="548770" y="302537"/>
                </a:cubicBezTo>
                <a:cubicBezTo>
                  <a:pt x="548770" y="167613"/>
                  <a:pt x="439168" y="58271"/>
                  <a:pt x="304039" y="58271"/>
                </a:cubicBezTo>
                <a:close/>
                <a:moveTo>
                  <a:pt x="302996" y="0"/>
                </a:moveTo>
                <a:cubicBezTo>
                  <a:pt x="470388" y="0"/>
                  <a:pt x="606086" y="135398"/>
                  <a:pt x="606086" y="302537"/>
                </a:cubicBezTo>
                <a:cubicBezTo>
                  <a:pt x="606086" y="469676"/>
                  <a:pt x="470388" y="605169"/>
                  <a:pt x="302996" y="605169"/>
                </a:cubicBezTo>
                <a:cubicBezTo>
                  <a:pt x="135603" y="605169"/>
                  <a:pt x="0" y="469676"/>
                  <a:pt x="0" y="302537"/>
                </a:cubicBezTo>
                <a:cubicBezTo>
                  <a:pt x="0" y="135398"/>
                  <a:pt x="135603" y="0"/>
                  <a:pt x="30299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user-avatar-profile_70039"/>
          <p:cNvSpPr>
            <a:spLocks noChangeAspect="1"/>
          </p:cNvSpPr>
          <p:nvPr/>
        </p:nvSpPr>
        <p:spPr bwMode="auto">
          <a:xfrm>
            <a:off x="7119259" y="4589511"/>
            <a:ext cx="324453" cy="324000"/>
          </a:xfrm>
          <a:custGeom>
            <a:avLst/>
            <a:gdLst>
              <a:gd name="connsiteX0" fmla="*/ 203130 w 605451"/>
              <a:gd name="connsiteY0" fmla="*/ 345841 h 604605"/>
              <a:gd name="connsiteX1" fmla="*/ 302807 w 605451"/>
              <a:gd name="connsiteY1" fmla="*/ 396386 h 604605"/>
              <a:gd name="connsiteX2" fmla="*/ 402301 w 605451"/>
              <a:gd name="connsiteY2" fmla="*/ 345933 h 604605"/>
              <a:gd name="connsiteX3" fmla="*/ 450630 w 605451"/>
              <a:gd name="connsiteY3" fmla="*/ 394101 h 604605"/>
              <a:gd name="connsiteX4" fmla="*/ 469119 w 605451"/>
              <a:gd name="connsiteY4" fmla="*/ 433038 h 604605"/>
              <a:gd name="connsiteX5" fmla="*/ 302807 w 605451"/>
              <a:gd name="connsiteY5" fmla="*/ 513928 h 604605"/>
              <a:gd name="connsiteX6" fmla="*/ 136403 w 605451"/>
              <a:gd name="connsiteY6" fmla="*/ 432947 h 604605"/>
              <a:gd name="connsiteX7" fmla="*/ 154893 w 605451"/>
              <a:gd name="connsiteY7" fmla="*/ 394101 h 604605"/>
              <a:gd name="connsiteX8" fmla="*/ 203130 w 605451"/>
              <a:gd name="connsiteY8" fmla="*/ 345841 h 604605"/>
              <a:gd name="connsiteX9" fmla="*/ 302771 w 605451"/>
              <a:gd name="connsiteY9" fmla="*/ 170278 h 604605"/>
              <a:gd name="connsiteX10" fmla="*/ 240548 w 605451"/>
              <a:gd name="connsiteY10" fmla="*/ 248130 h 604605"/>
              <a:gd name="connsiteX11" fmla="*/ 302771 w 605451"/>
              <a:gd name="connsiteY11" fmla="*/ 325798 h 604605"/>
              <a:gd name="connsiteX12" fmla="*/ 364903 w 605451"/>
              <a:gd name="connsiteY12" fmla="*/ 248130 h 604605"/>
              <a:gd name="connsiteX13" fmla="*/ 302771 w 605451"/>
              <a:gd name="connsiteY13" fmla="*/ 170278 h 604605"/>
              <a:gd name="connsiteX14" fmla="*/ 302771 w 605451"/>
              <a:gd name="connsiteY14" fmla="*/ 129982 h 604605"/>
              <a:gd name="connsiteX15" fmla="*/ 405257 w 605451"/>
              <a:gd name="connsiteY15" fmla="*/ 248130 h 604605"/>
              <a:gd name="connsiteX16" fmla="*/ 302771 w 605451"/>
              <a:gd name="connsiteY16" fmla="*/ 366094 h 604605"/>
              <a:gd name="connsiteX17" fmla="*/ 200194 w 605451"/>
              <a:gd name="connsiteY17" fmla="*/ 248130 h 604605"/>
              <a:gd name="connsiteX18" fmla="*/ 302771 w 605451"/>
              <a:gd name="connsiteY18" fmla="*/ 129982 h 604605"/>
              <a:gd name="connsiteX19" fmla="*/ 302771 w 605451"/>
              <a:gd name="connsiteY19" fmla="*/ 60415 h 604605"/>
              <a:gd name="connsiteX20" fmla="*/ 60591 w 605451"/>
              <a:gd name="connsiteY20" fmla="*/ 302348 h 604605"/>
              <a:gd name="connsiteX21" fmla="*/ 302771 w 605451"/>
              <a:gd name="connsiteY21" fmla="*/ 544190 h 604605"/>
              <a:gd name="connsiteX22" fmla="*/ 544952 w 605451"/>
              <a:gd name="connsiteY22" fmla="*/ 302348 h 604605"/>
              <a:gd name="connsiteX23" fmla="*/ 302771 w 605451"/>
              <a:gd name="connsiteY23" fmla="*/ 60415 h 604605"/>
              <a:gd name="connsiteX24" fmla="*/ 302771 w 605451"/>
              <a:gd name="connsiteY24" fmla="*/ 0 h 604605"/>
              <a:gd name="connsiteX25" fmla="*/ 605451 w 605451"/>
              <a:gd name="connsiteY25" fmla="*/ 302348 h 604605"/>
              <a:gd name="connsiteX26" fmla="*/ 302771 w 605451"/>
              <a:gd name="connsiteY26" fmla="*/ 604605 h 604605"/>
              <a:gd name="connsiteX27" fmla="*/ 0 w 605451"/>
              <a:gd name="connsiteY27" fmla="*/ 302348 h 604605"/>
              <a:gd name="connsiteX28" fmla="*/ 302771 w 605451"/>
              <a:gd name="connsiteY28" fmla="*/ 0 h 604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605451" h="604605">
                <a:moveTo>
                  <a:pt x="203130" y="345841"/>
                </a:moveTo>
                <a:cubicBezTo>
                  <a:pt x="227568" y="376735"/>
                  <a:pt x="263082" y="396386"/>
                  <a:pt x="302807" y="396386"/>
                </a:cubicBezTo>
                <a:cubicBezTo>
                  <a:pt x="342440" y="396386"/>
                  <a:pt x="378046" y="376735"/>
                  <a:pt x="402301" y="345933"/>
                </a:cubicBezTo>
                <a:cubicBezTo>
                  <a:pt x="423079" y="355895"/>
                  <a:pt x="440378" y="372530"/>
                  <a:pt x="450630" y="394101"/>
                </a:cubicBezTo>
                <a:lnTo>
                  <a:pt x="469119" y="433038"/>
                </a:lnTo>
                <a:cubicBezTo>
                  <a:pt x="430310" y="482212"/>
                  <a:pt x="370174" y="513928"/>
                  <a:pt x="302807" y="513928"/>
                </a:cubicBezTo>
                <a:cubicBezTo>
                  <a:pt x="235257" y="513928"/>
                  <a:pt x="175212" y="482212"/>
                  <a:pt x="136403" y="432947"/>
                </a:cubicBezTo>
                <a:lnTo>
                  <a:pt x="154893" y="394101"/>
                </a:lnTo>
                <a:cubicBezTo>
                  <a:pt x="165144" y="372530"/>
                  <a:pt x="182443" y="355804"/>
                  <a:pt x="203130" y="345841"/>
                </a:cubicBezTo>
                <a:close/>
                <a:moveTo>
                  <a:pt x="302771" y="170278"/>
                </a:moveTo>
                <a:cubicBezTo>
                  <a:pt x="268457" y="170278"/>
                  <a:pt x="240548" y="205184"/>
                  <a:pt x="240548" y="248130"/>
                </a:cubicBezTo>
                <a:cubicBezTo>
                  <a:pt x="240548" y="290984"/>
                  <a:pt x="268457" y="325798"/>
                  <a:pt x="302771" y="325798"/>
                </a:cubicBezTo>
                <a:cubicBezTo>
                  <a:pt x="336994" y="325798"/>
                  <a:pt x="364903" y="290984"/>
                  <a:pt x="364903" y="248130"/>
                </a:cubicBezTo>
                <a:cubicBezTo>
                  <a:pt x="364903" y="205184"/>
                  <a:pt x="336994" y="170278"/>
                  <a:pt x="302771" y="170278"/>
                </a:cubicBezTo>
                <a:close/>
                <a:moveTo>
                  <a:pt x="302771" y="129982"/>
                </a:moveTo>
                <a:cubicBezTo>
                  <a:pt x="359230" y="129982"/>
                  <a:pt x="405257" y="182980"/>
                  <a:pt x="405257" y="248130"/>
                </a:cubicBezTo>
                <a:cubicBezTo>
                  <a:pt x="405257" y="313188"/>
                  <a:pt x="359230" y="366094"/>
                  <a:pt x="302771" y="366094"/>
                </a:cubicBezTo>
                <a:cubicBezTo>
                  <a:pt x="246221" y="366094"/>
                  <a:pt x="200194" y="313188"/>
                  <a:pt x="200194" y="248130"/>
                </a:cubicBezTo>
                <a:cubicBezTo>
                  <a:pt x="200194" y="182980"/>
                  <a:pt x="246221" y="129982"/>
                  <a:pt x="302771" y="129982"/>
                </a:cubicBezTo>
                <a:close/>
                <a:moveTo>
                  <a:pt x="302771" y="60415"/>
                </a:moveTo>
                <a:cubicBezTo>
                  <a:pt x="169142" y="60415"/>
                  <a:pt x="60591" y="168997"/>
                  <a:pt x="60591" y="302348"/>
                </a:cubicBezTo>
                <a:cubicBezTo>
                  <a:pt x="60591" y="435700"/>
                  <a:pt x="169142" y="544190"/>
                  <a:pt x="302771" y="544190"/>
                </a:cubicBezTo>
                <a:cubicBezTo>
                  <a:pt x="436309" y="544190"/>
                  <a:pt x="544952" y="435700"/>
                  <a:pt x="544952" y="302348"/>
                </a:cubicBezTo>
                <a:cubicBezTo>
                  <a:pt x="544952" y="168997"/>
                  <a:pt x="436309" y="60415"/>
                  <a:pt x="302771" y="60415"/>
                </a:cubicBezTo>
                <a:close/>
                <a:moveTo>
                  <a:pt x="302771" y="0"/>
                </a:moveTo>
                <a:cubicBezTo>
                  <a:pt x="469717" y="0"/>
                  <a:pt x="605451" y="135636"/>
                  <a:pt x="605451" y="302348"/>
                </a:cubicBezTo>
                <a:cubicBezTo>
                  <a:pt x="605451" y="468969"/>
                  <a:pt x="469717" y="604605"/>
                  <a:pt x="302771" y="604605"/>
                </a:cubicBezTo>
                <a:cubicBezTo>
                  <a:pt x="135826" y="604605"/>
                  <a:pt x="0" y="468969"/>
                  <a:pt x="0" y="302348"/>
                </a:cubicBezTo>
                <a:cubicBezTo>
                  <a:pt x="0" y="135636"/>
                  <a:pt x="135826" y="0"/>
                  <a:pt x="30277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1" name="文本框 20"/>
          <p:cNvSpPr txBox="1"/>
          <p:nvPr/>
        </p:nvSpPr>
        <p:spPr>
          <a:xfrm>
            <a:off x="7874469" y="4589511"/>
            <a:ext cx="3714570" cy="3321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pc="300" dirty="0">
                <a:solidFill>
                  <a:prstClr val="white">
                    <a:alpha val="9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报告</a:t>
            </a:r>
            <a:r>
              <a:rPr kumimoji="0" lang="zh-CN" altLang="en-US" sz="1800" b="0" i="0" u="none" strike="noStrike" kern="1200" cap="none" spc="300" normalizeH="0" baseline="0" noProof="0" dirty="0">
                <a:ln>
                  <a:noFill/>
                </a:ln>
                <a:solidFill>
                  <a:prstClr val="white">
                    <a:alpha val="9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人：</a:t>
            </a:r>
            <a:r>
              <a:rPr lang="zh-CN" altLang="en-US" spc="300" dirty="0">
                <a:solidFill>
                  <a:prstClr val="white">
                    <a:alpha val="9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穆育松</a:t>
            </a:r>
            <a:endParaRPr kumimoji="0" lang="zh-CN" altLang="en-US" sz="1800" b="0" i="0" u="none" strike="noStrike" kern="1200" cap="none" spc="300" normalizeH="0" baseline="0" noProof="0" dirty="0">
              <a:ln>
                <a:noFill/>
              </a:ln>
              <a:solidFill>
                <a:prstClr val="white">
                  <a:alpha val="90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7608346" y="5112604"/>
            <a:ext cx="3714570" cy="304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pc="300" dirty="0">
                <a:solidFill>
                  <a:prstClr val="white">
                    <a:alpha val="9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指导教师</a:t>
            </a:r>
            <a:r>
              <a:rPr kumimoji="0" lang="zh-CN" altLang="en-US" sz="1800" b="0" i="0" u="none" strike="noStrike" kern="1200" cap="none" spc="300" normalizeH="0" baseline="0" noProof="0" dirty="0">
                <a:ln>
                  <a:noFill/>
                </a:ln>
                <a:solidFill>
                  <a:prstClr val="white">
                    <a:alpha val="9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</a:t>
            </a:r>
            <a:r>
              <a:rPr lang="zh-CN" altLang="en-US" spc="300" dirty="0">
                <a:solidFill>
                  <a:prstClr val="white">
                    <a:alpha val="9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史树敏</a:t>
            </a:r>
            <a:endParaRPr kumimoji="0" lang="zh-CN" altLang="en-US" sz="1800" b="0" i="0" u="none" strike="noStrike" kern="1200" cap="none" spc="300" normalizeH="0" baseline="0" noProof="0" dirty="0">
              <a:ln>
                <a:noFill/>
              </a:ln>
              <a:solidFill>
                <a:prstClr val="white">
                  <a:alpha val="90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622801" y="2011086"/>
            <a:ext cx="6914815" cy="20313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60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感谢各位专家老师</a:t>
            </a:r>
            <a:endParaRPr kumimoji="0" lang="en-US" altLang="zh-CN" sz="6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60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请您批评指正</a:t>
            </a:r>
          </a:p>
        </p:txBody>
      </p:sp>
    </p:spTree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3442582" y="4190602"/>
            <a:ext cx="5306835" cy="1203616"/>
            <a:chOff x="5181690" y="2820871"/>
            <a:chExt cx="3446492" cy="847861"/>
          </a:xfrm>
        </p:grpSpPr>
        <p:sp>
          <p:nvSpPr>
            <p:cNvPr id="4" name="椭圆 3"/>
            <p:cNvSpPr/>
            <p:nvPr/>
          </p:nvSpPr>
          <p:spPr>
            <a:xfrm>
              <a:off x="5181690" y="2820871"/>
              <a:ext cx="550893" cy="55089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4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pitchFamily="34" charset="-122"/>
                  <a:cs typeface="+mn-cs"/>
                </a:rPr>
                <a:t>1</a:t>
              </a:r>
              <a:endPara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5988603" y="2888229"/>
              <a:ext cx="2639579" cy="78050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3600" b="1" spc="3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任务简介与数据集</a:t>
              </a:r>
              <a:endParaRPr kumimoji="0" lang="zh-CN" altLang="en-US" sz="3600" b="1" i="0" u="none" strike="noStrike" kern="1200" cap="none" spc="30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pitchFamily="34" charset="-122"/>
                <a:cs typeface="+mn-cs"/>
              </a:endParaRPr>
            </a:p>
          </p:txBody>
        </p:sp>
      </p:grpSp>
    </p:spTree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1606550" y="345305"/>
            <a:ext cx="8643848" cy="478155"/>
          </a:xfrm>
        </p:spPr>
        <p:txBody>
          <a:bodyPr/>
          <a:lstStyle/>
          <a:p>
            <a:r>
              <a:rPr lang="zh-CN" altLang="en-US" dirty="0"/>
              <a:t>任务简介—特定领域评估</a:t>
            </a:r>
          </a:p>
        </p:txBody>
      </p:sp>
      <p:sp>
        <p:nvSpPr>
          <p:cNvPr id="22" name="文本框 21"/>
          <p:cNvSpPr txBox="1">
            <a:spLocks noChangeArrowheads="1"/>
          </p:cNvSpPr>
          <p:nvPr/>
        </p:nvSpPr>
        <p:spPr bwMode="auto">
          <a:xfrm>
            <a:off x="357352" y="235111"/>
            <a:ext cx="96979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marL="228600" marR="0" lvl="0" indent="-2286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3600" b="1" dirty="0">
                <a:solidFill>
                  <a:prstClr val="white"/>
                </a:solidFill>
              </a:rPr>
              <a:t>1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60400" y="1727871"/>
            <a:ext cx="2693437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样本为一个长为</a:t>
            </a:r>
            <a:r>
              <a:rPr lang="en-US" altLang="zh-CN" dirty="0"/>
              <a:t>n</a:t>
            </a:r>
            <a:r>
              <a:rPr lang="zh-CN" altLang="en-US" dirty="0"/>
              <a:t>的句子：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666750" y="2235044"/>
            <a:ext cx="4186337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情感极性 </a:t>
            </a:r>
            <a:r>
              <a:rPr lang="en-US" altLang="zh-CN" dirty="0"/>
              <a:t>= { POS</a:t>
            </a:r>
            <a:r>
              <a:rPr lang="zh-CN" altLang="en-US" dirty="0"/>
              <a:t>，</a:t>
            </a:r>
            <a:r>
              <a:rPr lang="en-US" altLang="zh-CN" dirty="0"/>
              <a:t>NEU</a:t>
            </a:r>
            <a:r>
              <a:rPr lang="zh-CN" altLang="en-US" dirty="0"/>
              <a:t>， </a:t>
            </a:r>
            <a:r>
              <a:rPr lang="en-US" altLang="zh-CN" dirty="0"/>
              <a:t>NEG }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3354070" y="1727835"/>
            <a:ext cx="2929890" cy="4381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6663055" y="1499870"/>
            <a:ext cx="4514850" cy="2466975"/>
          </a:xfrm>
          <a:prstGeom prst="rect">
            <a:avLst/>
          </a:prstGeom>
        </p:spPr>
      </p:pic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6826885" y="4380230"/>
            <a:ext cx="4195445" cy="147066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zh-CN" altLang="en-US" dirty="0"/>
              <a:t>任务输出 </a:t>
            </a:r>
            <a:r>
              <a:rPr lang="en-US" altLang="zh-CN" dirty="0"/>
              <a:t>= </a:t>
            </a:r>
            <a:r>
              <a:rPr lang="zh-CN" altLang="en-US" dirty="0"/>
              <a:t>（</a:t>
            </a:r>
            <a:r>
              <a:rPr lang="en-US" altLang="zh-CN" dirty="0"/>
              <a:t>“them”,POS </a:t>
            </a:r>
            <a:r>
              <a:rPr lang="zh-CN" altLang="en-US" dirty="0"/>
              <a:t>）</a:t>
            </a:r>
          </a:p>
        </p:txBody>
      </p:sp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666750" y="1152525"/>
            <a:ext cx="5768975" cy="575945"/>
          </a:xfrm>
          <a:prstGeom prst="roundRect">
            <a:avLst/>
          </a:prstGeom>
          <a:solidFill>
            <a:schemeClr val="accent1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dirty="0">
                <a:solidFill>
                  <a:schemeClr val="bg1"/>
                </a:solidFill>
                <a:sym typeface="+mn-ea"/>
              </a:rPr>
              <a:t>Aspect-Sentiment二元组抽取任务</a:t>
            </a:r>
            <a:endParaRPr kumimoji="0" lang="zh-CN" altLang="en-US" sz="2400" b="1" i="0" u="none" strike="noStrike" kern="0" cap="none" spc="3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</p:spTree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44220" y="1101090"/>
            <a:ext cx="8327390" cy="4445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marR="0" lvl="0" indent="-342900" algn="just" defTabSz="914400" rtl="0" eaLnBrk="1" fontAlgn="base" latinLnBrk="0" hangingPunct="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006C39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lang="zh-CN" altLang="en-US" sz="2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训练集与开发集（共有</a:t>
            </a:r>
            <a:r>
              <a:rPr lang="en-US" altLang="zh-CN" sz="2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个数据集）</a:t>
            </a:r>
            <a:endParaRPr kumimoji="0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数据集</a:t>
            </a:r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357352" y="235111"/>
            <a:ext cx="96979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marL="228600" marR="0" lvl="0" indent="-2286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pitchFamily="34" charset="-122"/>
                <a:cs typeface="+mn-cs"/>
              </a:rPr>
              <a:t>2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1266190" y="1631950"/>
          <a:ext cx="8533765" cy="419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6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66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67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67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067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数据集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Positive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 row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Books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开发集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196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训练集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527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66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1387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 row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Clothing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开发集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139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训练集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342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1044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 row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Hotel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开发集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349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训练集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138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1</a:t>
                      </a:r>
                      <a:r>
                        <a:rPr lang="en-US" altLang="zh-CN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2417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 row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Laptop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开发集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140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219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训练集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1017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171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1614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1000">
                <a:tc row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Restaurant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开发集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109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421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100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训练集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838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3105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44220" y="1101090"/>
            <a:ext cx="9180830" cy="4445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marR="0" lvl="0" indent="-342900" algn="just" defTabSz="914400" rtl="0" eaLnBrk="1" fontAlgn="base" latinLnBrk="0" hangingPunct="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006C39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lang="zh-CN" altLang="en-US" sz="2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训练集与开发集（共有</a:t>
            </a:r>
            <a:r>
              <a:rPr lang="en-US" altLang="zh-CN" sz="2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个数据集）</a:t>
            </a:r>
            <a:endParaRPr kumimoji="0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数据集</a:t>
            </a:r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357352" y="235111"/>
            <a:ext cx="96979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marL="228600" marR="0" lvl="0" indent="-2286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pitchFamily="34" charset="-122"/>
                <a:cs typeface="+mn-cs"/>
              </a:rPr>
              <a:t>2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1716405" y="1620520"/>
          <a:ext cx="5689177" cy="419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21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22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22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数据集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平均句长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最大句长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 row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Books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开发集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20.60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训练集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21.82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195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 row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Clothing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开发集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15.90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训练集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15.53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114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 row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Hotel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开发集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14.</a:t>
                      </a:r>
                      <a:r>
                        <a:rPr lang="en-US" altLang="zh-CN"/>
                        <a:t>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训练集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14.08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 row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Laptop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开发集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15.9</a:t>
                      </a:r>
                      <a:r>
                        <a:rPr lang="en-US" altLang="zh-CN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训练集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16.05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107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1000">
                <a:tc row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Restaurant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开发集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18.22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100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训练集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18.45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191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2" name="文本框 11"/>
          <p:cNvSpPr txBox="1"/>
          <p:nvPr>
            <p:custDataLst>
              <p:tags r:id="rId2"/>
            </p:custDataLst>
          </p:nvPr>
        </p:nvSpPr>
        <p:spPr>
          <a:xfrm>
            <a:off x="8174865" y="1620811"/>
            <a:ext cx="2972930" cy="15684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+mn-cs"/>
                <a:sym typeface="+mn-lt"/>
              </a:rPr>
              <a:t>数据集中大部分都至少由一个完整的句子组成，那么是否可以利用语法信息？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44437" y="1101245"/>
            <a:ext cx="3765359" cy="530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just" defTabSz="914400" rtl="0" eaLnBrk="1" fontAlgn="base" latinLnBrk="0" hangingPunct="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006C39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lang="zh-CN" altLang="en-US" sz="2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训练集（共有</a:t>
            </a:r>
            <a:r>
              <a:rPr lang="en-US" altLang="zh-CN" sz="2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个数据集）</a:t>
            </a:r>
            <a:endParaRPr kumimoji="0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数据集</a:t>
            </a:r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357352" y="235111"/>
            <a:ext cx="96979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marL="228600" marR="0" lvl="0" indent="-2286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pitchFamily="34" charset="-122"/>
                <a:cs typeface="+mn-cs"/>
              </a:rPr>
              <a:t>2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326515" y="1631315"/>
            <a:ext cx="9955530" cy="403225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zh-CN" altLang="en-US" sz="2400" dirty="0">
                <a:solidFill>
                  <a:schemeClr val="tx1"/>
                </a:solidFill>
                <a:sym typeface="+mn-lt"/>
              </a:rPr>
              <a:t>"Just as with her other books I wanted more.</a:t>
            </a:r>
            <a:r>
              <a:rPr lang="en-US" altLang="zh-CN" sz="2400" dirty="0">
                <a:solidFill>
                  <a:schemeClr val="tx1"/>
                </a:solidFill>
                <a:sym typeface="+mn-lt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sym typeface="+mn-lt"/>
              </a:rPr>
              <a:t>And there is some thing sooo gratifying about her endings ... even if they don't always end 100 % happy , they still have a good wrapped up quality so that you pretty much know , while there could be more to the story , you can stop reading without any burning questions of : what about this ? I look forward to her </a:t>
            </a:r>
            <a:r>
              <a:rPr lang="zh-CN" altLang="en-US" sz="2400" dirty="0">
                <a:solidFill>
                  <a:srgbClr val="FF0000"/>
                </a:solidFill>
                <a:sym typeface="+mn-lt"/>
              </a:rPr>
              <a:t>next books</a:t>
            </a:r>
            <a:r>
              <a:rPr lang="zh-CN" altLang="en-US" sz="2400" dirty="0">
                <a:solidFill>
                  <a:schemeClr val="tx1"/>
                </a:solidFill>
                <a:sym typeface="+mn-lt"/>
              </a:rPr>
              <a:t> , I don't buy many hard backs but her </a:t>
            </a:r>
            <a:r>
              <a:rPr lang="zh-CN" altLang="en-US" sz="2400" dirty="0">
                <a:solidFill>
                  <a:srgbClr val="FF0000"/>
                </a:solidFill>
                <a:sym typeface="+mn-lt"/>
              </a:rPr>
              <a:t>books</a:t>
            </a:r>
            <a:r>
              <a:rPr lang="zh-CN" altLang="en-US" sz="2400" dirty="0">
                <a:solidFill>
                  <a:schemeClr val="tx1"/>
                </a:solidFill>
                <a:sym typeface="+mn-lt"/>
              </a:rPr>
              <a:t> have become one of the my must haves !"</a:t>
            </a:r>
          </a:p>
          <a:p>
            <a:r>
              <a:rPr lang="zh-CN" altLang="en-US" sz="2400" dirty="0">
                <a:solidFill>
                  <a:srgbClr val="FF0000"/>
                </a:solidFill>
                <a:sym typeface="+mn-lt"/>
              </a:rPr>
              <a:t> </a:t>
            </a:r>
          </a:p>
          <a:p>
            <a:endParaRPr lang="zh-CN" altLang="en-US" sz="2400" dirty="0">
              <a:solidFill>
                <a:srgbClr val="FF0000"/>
              </a:solidFill>
              <a:sym typeface="+mn-lt"/>
            </a:endParaRPr>
          </a:p>
          <a:p>
            <a:r>
              <a:rPr lang="zh-CN" altLang="en-US" sz="2400" dirty="0">
                <a:solidFill>
                  <a:srgbClr val="FF0000"/>
                </a:solidFill>
                <a:sym typeface="+mn-lt"/>
              </a:rPr>
              <a:t>上下文或许可以帮助判断极性</a:t>
            </a:r>
            <a:r>
              <a:rPr lang="en-US" altLang="zh-CN" sz="2400" dirty="0">
                <a:solidFill>
                  <a:srgbClr val="FF0000"/>
                </a:solidFill>
                <a:sym typeface="+mn-lt"/>
              </a:rPr>
              <a:t>?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3830945" y="4227926"/>
            <a:ext cx="5387700" cy="782043"/>
            <a:chOff x="5181690" y="2820871"/>
            <a:chExt cx="3446492" cy="550893"/>
          </a:xfrm>
        </p:grpSpPr>
        <p:sp>
          <p:nvSpPr>
            <p:cNvPr id="4" name="椭圆 3"/>
            <p:cNvSpPr/>
            <p:nvPr/>
          </p:nvSpPr>
          <p:spPr>
            <a:xfrm>
              <a:off x="5181690" y="2820871"/>
              <a:ext cx="550893" cy="55089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4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pitchFamily="34" charset="-122"/>
                  <a:cs typeface="+mn-cs"/>
                </a:rPr>
                <a:t>2</a:t>
              </a:r>
              <a:endPara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5988603" y="2888229"/>
              <a:ext cx="2639579" cy="3902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3600" b="1" spc="3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相关</a:t>
              </a:r>
              <a:r>
                <a:rPr kumimoji="0" lang="zh-CN" altLang="en-US" sz="36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技术分析</a:t>
              </a:r>
              <a:endParaRPr kumimoji="0" lang="zh-CN" altLang="en-US" sz="3600" b="1" i="0" u="none" strike="noStrike" kern="1200" cap="none" spc="30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pitchFamily="34" charset="-122"/>
                <a:cs typeface="+mn-cs"/>
              </a:endParaRPr>
            </a:p>
          </p:txBody>
        </p:sp>
      </p:grpSp>
    </p:spTree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1606550" y="345305"/>
            <a:ext cx="8643848" cy="478155"/>
          </a:xfrm>
        </p:spPr>
        <p:txBody>
          <a:bodyPr/>
          <a:lstStyle/>
          <a:p>
            <a:r>
              <a:rPr lang="zh-CN" altLang="en-US" dirty="0"/>
              <a:t>充分利用语法信息</a:t>
            </a:r>
          </a:p>
        </p:txBody>
      </p:sp>
      <p:sp>
        <p:nvSpPr>
          <p:cNvPr id="8" name="平行四边形 7"/>
          <p:cNvSpPr/>
          <p:nvPr/>
        </p:nvSpPr>
        <p:spPr>
          <a:xfrm>
            <a:off x="674412" y="1626014"/>
            <a:ext cx="5724000" cy="3207658"/>
          </a:xfrm>
          <a:prstGeom prst="parallelogram">
            <a:avLst/>
          </a:prstGeom>
          <a:noFill/>
          <a:ln w="38100">
            <a:gradFill>
              <a:gsLst>
                <a:gs pos="20000">
                  <a:srgbClr val="003378">
                    <a:alpha val="0"/>
                  </a:srgbClr>
                </a:gs>
                <a:gs pos="0">
                  <a:schemeClr val="accent1">
                    <a:alpha val="0"/>
                  </a:schemeClr>
                </a:gs>
                <a:gs pos="100000">
                  <a:schemeClr val="accent1"/>
                </a:gs>
              </a:gsLst>
              <a:lin ang="1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" name="平行四边形 10"/>
          <p:cNvSpPr/>
          <p:nvPr/>
        </p:nvSpPr>
        <p:spPr>
          <a:xfrm>
            <a:off x="5822046" y="2366244"/>
            <a:ext cx="5724000" cy="3207658"/>
          </a:xfrm>
          <a:prstGeom prst="parallelogram">
            <a:avLst/>
          </a:prstGeom>
          <a:noFill/>
          <a:ln w="38100">
            <a:gradFill>
              <a:gsLst>
                <a:gs pos="20000">
                  <a:srgbClr val="003378">
                    <a:alpha val="0"/>
                  </a:srgbClr>
                </a:gs>
                <a:gs pos="0">
                  <a:schemeClr val="accent1">
                    <a:alpha val="0"/>
                  </a:schemeClr>
                </a:gs>
                <a:gs pos="100000">
                  <a:schemeClr val="accent4"/>
                </a:gs>
              </a:gsLst>
              <a:lin ang="96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723709" y="3584786"/>
            <a:ext cx="3904343" cy="7188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200" spc="3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marR="0" lvl="0" indent="0" algn="just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1800" dirty="0">
                <a:solidFill>
                  <a:prstClr val="black">
                    <a:lumMod val="85000"/>
                    <a:lumOff val="15000"/>
                  </a:prstClr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通过对句子进行句法依存分析，也可以更好的利用语法信息</a:t>
            </a:r>
            <a:endParaRPr kumimoji="0" lang="zh-CN" altLang="en-US" sz="1800" b="0" i="0" u="none" strike="noStrike" kern="1200" cap="none" spc="30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entury Gothic" panose="020B0502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723709" y="2892691"/>
            <a:ext cx="2656114" cy="5594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300" normalizeH="0" baseline="0" noProof="0" dirty="0">
                <a:ln>
                  <a:noFill/>
                </a:ln>
                <a:solidFill>
                  <a:srgbClr val="A13F0B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语法信息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842251" y="2758536"/>
            <a:ext cx="4999116" cy="10788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200" spc="3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marR="0" lvl="0" indent="0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sz="1800" b="0" i="0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pitchFamily="34" charset="-122"/>
                <a:cs typeface="+mn-cs"/>
              </a:rPr>
              <a:t>已有的通过序列标注解决方面词</a:t>
            </a:r>
            <a:r>
              <a:rPr kumimoji="0" lang="en-US" altLang="zh-CN" sz="1800" b="0" i="0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pitchFamily="34" charset="-122"/>
                <a:cs typeface="+mn-cs"/>
              </a:rPr>
              <a:t>-</a:t>
            </a:r>
            <a:r>
              <a:rPr kumimoji="0" lang="zh-CN" altLang="en-US" sz="1800" b="0" i="0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pitchFamily="34" charset="-122"/>
                <a:cs typeface="+mn-cs"/>
              </a:rPr>
              <a:t>情感极性二元组抽取问题的研究，证明序列标注方法是一种适合这个任务的方法。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1488960" y="2027056"/>
            <a:ext cx="3904343" cy="5594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800" b="1" spc="300" dirty="0">
                <a:solidFill>
                  <a:srgbClr val="006C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序列标注</a:t>
            </a:r>
            <a:endParaRPr kumimoji="0" lang="zh-CN" altLang="en-US" sz="2800" b="1" i="0" u="none" strike="noStrike" kern="1200" cap="none" spc="300" normalizeH="0" baseline="0" noProof="0" dirty="0">
              <a:ln>
                <a:noFill/>
              </a:ln>
              <a:solidFill>
                <a:srgbClr val="006C3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1" name="文本框 20"/>
          <p:cNvSpPr txBox="1">
            <a:spLocks noChangeArrowheads="1"/>
          </p:cNvSpPr>
          <p:nvPr/>
        </p:nvSpPr>
        <p:spPr bwMode="auto">
          <a:xfrm>
            <a:off x="357352" y="235111"/>
            <a:ext cx="96979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marL="228600" marR="0" lvl="0" indent="-2286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pitchFamily="34" charset="-122"/>
                <a:cs typeface="+mn-cs"/>
              </a:rPr>
              <a:t>1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p:transition spd="med">
    <p:pull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GE0YTQxNjI4OTNlYTZmZGQ2OTg3OTY5YTRmNWRlOWEifQ=="/>
  <p:tag name="KSO_WPP_MARK_KEY" val="b92981dc-19bb-4b3a-91b8-31c0cf33984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145a0bb7-dc83-4233-920e-c3c4ef10e6ce}"/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145a0bb7-dc83-4233-920e-c3c4ef10e6ce}"/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13305,&quot;width&quot;:13920}"/>
  <p:tag name="KSO_WM_BEAUTIFY_FLAG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7dfc3bdf-e59f-439d-958f-b581a8781a5d}"/>
  <p:tag name="TABLE_ENDDRAG_ORIGIN_RECT" val="428*108"/>
  <p:tag name="TABLE_ENDDRAG_RECT" val="172*197*428*10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7c42fa13-67f5-4a5d-96cb-9f54e50e7631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1_Office 主题​​">
  <a:themeElements>
    <a:clrScheme name="自定义 34">
      <a:dk1>
        <a:sysClr val="windowText" lastClr="000000"/>
      </a:dk1>
      <a:lt1>
        <a:sysClr val="window" lastClr="FFFFFF"/>
      </a:lt1>
      <a:dk2>
        <a:srgbClr val="006C39"/>
      </a:dk2>
      <a:lt2>
        <a:srgbClr val="FFFFFF"/>
      </a:lt2>
      <a:accent1>
        <a:srgbClr val="006C39"/>
      </a:accent1>
      <a:accent2>
        <a:srgbClr val="3F3F3F"/>
      </a:accent2>
      <a:accent3>
        <a:srgbClr val="A2A2A2"/>
      </a:accent3>
      <a:accent4>
        <a:srgbClr val="A13F0B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939</Words>
  <Application>Microsoft Office PowerPoint</Application>
  <PresentationFormat>宽屏</PresentationFormat>
  <Paragraphs>259</Paragraphs>
  <Slides>22</Slides>
  <Notes>22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3" baseType="lpstr">
      <vt:lpstr>等线</vt:lpstr>
      <vt:lpstr>宋体</vt:lpstr>
      <vt:lpstr>微软雅黑</vt:lpstr>
      <vt:lpstr>微软雅黑 Light</vt:lpstr>
      <vt:lpstr>Arial</vt:lpstr>
      <vt:lpstr>Calibri</vt:lpstr>
      <vt:lpstr>Century Gothic</vt:lpstr>
      <vt:lpstr>Times New Roman</vt:lpstr>
      <vt:lpstr>Wingdings</vt:lpstr>
      <vt:lpstr>1_Office 主题​​</vt:lpstr>
      <vt:lpstr>WPS 公式 3.0</vt:lpstr>
      <vt:lpstr>学习带权有向图的属性词与情感极性的二元抽取</vt:lpstr>
      <vt:lpstr>PowerPoint 演示文稿</vt:lpstr>
      <vt:lpstr>PowerPoint 演示文稿</vt:lpstr>
      <vt:lpstr>任务简介—特定领域评估</vt:lpstr>
      <vt:lpstr>数据集</vt:lpstr>
      <vt:lpstr>数据集</vt:lpstr>
      <vt:lpstr>数据集</vt:lpstr>
      <vt:lpstr>PowerPoint 演示文稿</vt:lpstr>
      <vt:lpstr>充分利用语法信息</vt:lpstr>
      <vt:lpstr>技术背景</vt:lpstr>
      <vt:lpstr>技术背景</vt:lpstr>
      <vt:lpstr>PowerPoint 演示文稿</vt:lpstr>
      <vt:lpstr>多句合并</vt:lpstr>
      <vt:lpstr>依存句法分析与编码</vt:lpstr>
      <vt:lpstr>PowerPoint 演示文稿</vt:lpstr>
      <vt:lpstr>PowerPoint 演示文稿</vt:lpstr>
      <vt:lpstr>PowerPoint 演示文稿</vt:lpstr>
      <vt:lpstr>实验</vt:lpstr>
      <vt:lpstr>实验结果</vt:lpstr>
      <vt:lpstr>PowerPoint 演示文稿</vt:lpstr>
      <vt:lpstr>展望与挑战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 俊辉</dc:creator>
  <cp:lastModifiedBy>赵 前坤</cp:lastModifiedBy>
  <cp:revision>384</cp:revision>
  <dcterms:created xsi:type="dcterms:W3CDTF">2021-09-12T03:22:00Z</dcterms:created>
  <dcterms:modified xsi:type="dcterms:W3CDTF">2023-07-05T12:53:41Z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8D1CDD391FBF4063B10E7A6302D7146F</vt:lpwstr>
  </property>
  <property fmtid="{D5CDD505-2E9C-101B-9397-08002B2CF9AE}" pid="3" name="KSOProductBuildVer">
    <vt:lpwstr>2052-11.1.0.14309</vt:lpwstr>
  </property>
</Properties>
</file>