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0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4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0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9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73D9-2F6E-4941-997B-75199FC6EF3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B38D-49FE-4822-9AB8-6E2AB3301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970325" y="71704"/>
            <a:ext cx="12114328" cy="2361110"/>
            <a:chOff x="-2862259" y="3238854"/>
            <a:chExt cx="12114328" cy="23611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2259" y="3238854"/>
              <a:ext cx="11613887" cy="107908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16308" y="4587940"/>
              <a:ext cx="6468417" cy="1012024"/>
            </a:xfrm>
            <a:prstGeom prst="rect">
              <a:avLst/>
            </a:prstGeom>
          </p:spPr>
        </p:pic>
        <p:sp>
          <p:nvSpPr>
            <p:cNvPr id="7" name="左大括弧 6"/>
            <p:cNvSpPr/>
            <p:nvPr/>
          </p:nvSpPr>
          <p:spPr>
            <a:xfrm>
              <a:off x="277712" y="3470846"/>
              <a:ext cx="408668" cy="1794861"/>
            </a:xfrm>
            <a:prstGeom prst="leftBrace">
              <a:avLst>
                <a:gd name="adj1" fmla="val 32961"/>
                <a:gd name="adj2" fmla="val 50000"/>
              </a:avLst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stomShape 2"/>
            <p:cNvSpPr/>
            <p:nvPr/>
          </p:nvSpPr>
          <p:spPr>
            <a:xfrm>
              <a:off x="5293961" y="3465766"/>
              <a:ext cx="3958108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G</a:t>
              </a:r>
              <a:r>
                <a:rPr lang="en-US" sz="2800" b="1" i="1" strike="noStrike" spc="-1" baseline="-25000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P</a:t>
              </a:r>
              <a:r>
                <a:rPr lang="zh-TW" altLang="en-US" sz="2800" b="1" i="1" strike="noStrike" spc="-1" baseline="-25000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 </a:t>
              </a: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/</a:t>
              </a: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</a:t>
              </a:r>
              <a:r>
                <a:rPr lang="en-US" sz="2800" b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 from measurement</a:t>
              </a:r>
              <a:endParaRPr lang="en-US" sz="2800" b="1" strike="noStrike" spc="-1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9" name="CustomShape 2"/>
            <p:cNvSpPr/>
            <p:nvPr/>
          </p:nvSpPr>
          <p:spPr>
            <a:xfrm>
              <a:off x="5293961" y="4767502"/>
              <a:ext cx="3406188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For</a:t>
              </a:r>
              <a:r>
                <a:rPr lang="en-US" altLang="zh-TW" sz="2800" b="1" i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 </a:t>
              </a:r>
              <a:r>
                <a:rPr lang="en-US" altLang="zh-TW" sz="2800" b="1" i="1" strike="noStrike" spc="-1" dirty="0" err="1" smtClean="0">
                  <a:solidFill>
                    <a:srgbClr val="FF0000"/>
                  </a:solidFill>
                  <a:latin typeface="Times New Roman"/>
                  <a:ea typeface="DejaVu Sans"/>
                </a:rPr>
                <a:t>D</a:t>
              </a:r>
              <a:r>
                <a:rPr lang="en-US" altLang="zh-TW" sz="2800" b="1" i="1" strike="noStrike" spc="-1" baseline="-25000" dirty="0" err="1" smtClean="0">
                  <a:solidFill>
                    <a:srgbClr val="FF0000"/>
                  </a:solidFill>
                  <a:latin typeface="Times New Roman"/>
                  <a:ea typeface="DejaVu Sans"/>
                </a:rPr>
                <a:t>it</a:t>
              </a: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 and </a:t>
              </a:r>
              <a:r>
                <a:rPr lang="en-US" altLang="zh-TW" sz="2800" b="1" i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</a:t>
              </a:r>
              <a:r>
                <a:rPr lang="en-US" altLang="zh-TW" sz="2800" b="1" i="1" strike="noStrike" spc="-1" baseline="-25000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it</a:t>
              </a: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  fitting</a:t>
              </a:r>
              <a:endParaRPr lang="en-US" sz="2800" b="1" strike="noStrike" spc="-1" dirty="0">
                <a:solidFill>
                  <a:srgbClr val="FF0000"/>
                </a:solidFill>
                <a:latin typeface="Arial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4" r="60272"/>
          <a:stretch/>
        </p:blipFill>
        <p:spPr>
          <a:xfrm>
            <a:off x="0" y="3027010"/>
            <a:ext cx="4489295" cy="33322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3331" y="71704"/>
            <a:ext cx="8404167" cy="1079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99482" y="1238596"/>
            <a:ext cx="490474" cy="1704109"/>
          </a:xfrm>
          <a:custGeom>
            <a:avLst/>
            <a:gdLst>
              <a:gd name="connsiteX0" fmla="*/ 473849 w 490474"/>
              <a:gd name="connsiteY0" fmla="*/ 0 h 1704109"/>
              <a:gd name="connsiteX1" fmla="*/ 23 w 490474"/>
              <a:gd name="connsiteY1" fmla="*/ 856211 h 1704109"/>
              <a:gd name="connsiteX2" fmla="*/ 490474 w 490474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474" h="1704109">
                <a:moveTo>
                  <a:pt x="473849" y="0"/>
                </a:moveTo>
                <a:cubicBezTo>
                  <a:pt x="235550" y="286096"/>
                  <a:pt x="-2748" y="572193"/>
                  <a:pt x="23" y="856211"/>
                </a:cubicBezTo>
                <a:cubicBezTo>
                  <a:pt x="2794" y="1140229"/>
                  <a:pt x="246634" y="1422169"/>
                  <a:pt x="490474" y="1704109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970325" y="71704"/>
            <a:ext cx="12114328" cy="2361110"/>
            <a:chOff x="-2862259" y="3238854"/>
            <a:chExt cx="12114328" cy="23611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2259" y="3238854"/>
              <a:ext cx="11613887" cy="107908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16308" y="4587940"/>
              <a:ext cx="6468417" cy="1012024"/>
            </a:xfrm>
            <a:prstGeom prst="rect">
              <a:avLst/>
            </a:prstGeom>
          </p:spPr>
        </p:pic>
        <p:sp>
          <p:nvSpPr>
            <p:cNvPr id="7" name="左大括弧 6"/>
            <p:cNvSpPr/>
            <p:nvPr/>
          </p:nvSpPr>
          <p:spPr>
            <a:xfrm>
              <a:off x="277712" y="3470846"/>
              <a:ext cx="408668" cy="1794861"/>
            </a:xfrm>
            <a:prstGeom prst="leftBrace">
              <a:avLst>
                <a:gd name="adj1" fmla="val 32961"/>
                <a:gd name="adj2" fmla="val 50000"/>
              </a:avLst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stomShape 2"/>
            <p:cNvSpPr/>
            <p:nvPr/>
          </p:nvSpPr>
          <p:spPr>
            <a:xfrm>
              <a:off x="5293961" y="3465766"/>
              <a:ext cx="3958108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G</a:t>
              </a:r>
              <a:r>
                <a:rPr lang="en-US" sz="2800" b="1" i="1" strike="noStrike" spc="-1" baseline="-25000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P</a:t>
              </a:r>
              <a:r>
                <a:rPr lang="zh-TW" altLang="en-US" sz="2800" b="1" i="1" strike="noStrike" spc="-1" baseline="-25000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 </a:t>
              </a: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</a:rPr>
                <a:t>/</a:t>
              </a:r>
              <a:r>
                <a:rPr lang="en-US" sz="2800" b="1" i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</a:t>
              </a:r>
              <a:r>
                <a:rPr lang="en-US" sz="2800" b="1" strike="noStrike" spc="-1" dirty="0" smtClean="0">
                  <a:solidFill>
                    <a:srgbClr val="0000FF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 from measurement</a:t>
              </a:r>
              <a:endParaRPr lang="en-US" sz="2800" b="1" strike="noStrike" spc="-1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9" name="CustomShape 2"/>
            <p:cNvSpPr/>
            <p:nvPr/>
          </p:nvSpPr>
          <p:spPr>
            <a:xfrm>
              <a:off x="5293961" y="4767502"/>
              <a:ext cx="3406188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For</a:t>
              </a:r>
              <a:r>
                <a:rPr lang="en-US" altLang="zh-TW" sz="2800" b="1" i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 </a:t>
              </a:r>
              <a:r>
                <a:rPr lang="en-US" altLang="zh-TW" sz="2800" b="1" i="1" strike="noStrike" spc="-1" dirty="0" err="1" smtClean="0">
                  <a:solidFill>
                    <a:srgbClr val="FF0000"/>
                  </a:solidFill>
                  <a:latin typeface="Times New Roman"/>
                  <a:ea typeface="DejaVu Sans"/>
                </a:rPr>
                <a:t>D</a:t>
              </a:r>
              <a:r>
                <a:rPr lang="en-US" altLang="zh-TW" sz="2800" b="1" i="1" strike="noStrike" spc="-1" baseline="-25000" dirty="0" err="1" smtClean="0">
                  <a:solidFill>
                    <a:srgbClr val="FF0000"/>
                  </a:solidFill>
                  <a:latin typeface="Times New Roman"/>
                  <a:ea typeface="DejaVu Sans"/>
                </a:rPr>
                <a:t>it</a:t>
              </a: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</a:rPr>
                <a:t> and </a:t>
              </a:r>
              <a:r>
                <a:rPr lang="en-US" altLang="zh-TW" sz="2800" b="1" i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</a:t>
              </a:r>
              <a:r>
                <a:rPr lang="en-US" altLang="zh-TW" sz="2800" b="1" i="1" strike="noStrike" spc="-1" baseline="-25000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it</a:t>
              </a:r>
              <a:r>
                <a:rPr lang="en-US" altLang="zh-TW" sz="2800" b="1" strike="noStrike" spc="-1" dirty="0" smtClean="0">
                  <a:solidFill>
                    <a:srgbClr val="FF0000"/>
                  </a:solidFill>
                  <a:latin typeface="Times New Roman"/>
                  <a:ea typeface="DejaVu Sans"/>
                  <a:sym typeface="Symbol" panose="05050102010706020507" pitchFamily="18" charset="2"/>
                </a:rPr>
                <a:t>  fitting</a:t>
              </a:r>
              <a:endParaRPr lang="en-US" sz="2800" b="1" strike="noStrike" spc="-1" dirty="0">
                <a:solidFill>
                  <a:srgbClr val="FF0000"/>
                </a:solidFill>
                <a:latin typeface="Arial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4" r="60272"/>
          <a:stretch/>
        </p:blipFill>
        <p:spPr>
          <a:xfrm>
            <a:off x="0" y="3143388"/>
            <a:ext cx="4489295" cy="3332226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814647" y="3258589"/>
            <a:ext cx="315884" cy="324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CustomShape 2"/>
          <p:cNvSpPr/>
          <p:nvPr/>
        </p:nvSpPr>
        <p:spPr>
          <a:xfrm>
            <a:off x="4595362" y="3143388"/>
            <a:ext cx="4587253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strike="noStrike" spc="-1" dirty="0" smtClean="0">
                <a:latin typeface="Arial"/>
              </a:rPr>
              <a:t>Find </a:t>
            </a:r>
            <a:r>
              <a:rPr lang="en-US" altLang="zh-TW" sz="2800" b="1" spc="-1" dirty="0" smtClean="0">
                <a:solidFill>
                  <a:srgbClr val="0000FF"/>
                </a:solidFill>
                <a:latin typeface="Arial"/>
              </a:rPr>
              <a:t>(x</a:t>
            </a:r>
            <a:r>
              <a:rPr lang="en-US" altLang="zh-TW" sz="2800" b="1" spc="-1" baseline="-25000" dirty="0" smtClean="0">
                <a:solidFill>
                  <a:srgbClr val="0000FF"/>
                </a:solidFill>
                <a:latin typeface="Arial"/>
              </a:rPr>
              <a:t>0</a:t>
            </a:r>
            <a:r>
              <a:rPr lang="en-US" altLang="zh-TW" sz="2800" b="1" spc="-1" dirty="0" smtClean="0">
                <a:solidFill>
                  <a:srgbClr val="0000FF"/>
                </a:solidFill>
                <a:latin typeface="Arial"/>
              </a:rPr>
              <a:t>, y</a:t>
            </a:r>
            <a:r>
              <a:rPr lang="en-US" altLang="zh-TW" sz="2800" b="1" spc="-1" baseline="-25000" dirty="0" smtClean="0">
                <a:solidFill>
                  <a:srgbClr val="0000FF"/>
                </a:solidFill>
                <a:latin typeface="Arial"/>
              </a:rPr>
              <a:t>0</a:t>
            </a:r>
            <a:r>
              <a:rPr lang="en-US" altLang="zh-TW" sz="2800" b="1" spc="-1" dirty="0" smtClean="0">
                <a:solidFill>
                  <a:srgbClr val="0000FF"/>
                </a:solidFill>
                <a:latin typeface="Arial"/>
              </a:rPr>
              <a:t>)</a:t>
            </a:r>
            <a:r>
              <a:rPr lang="en-US" sz="2800" b="1" strike="noStrike" spc="-1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b="1" strike="noStrike" spc="-1" dirty="0" smtClean="0">
                <a:latin typeface="Arial"/>
              </a:rPr>
              <a:t>when </a:t>
            </a:r>
            <a:r>
              <a:rPr lang="en-US" sz="2800" b="1" strike="noStrike" spc="-1" dirty="0" smtClean="0">
                <a:solidFill>
                  <a:srgbClr val="FF0000"/>
                </a:solidFill>
                <a:latin typeface="Arial"/>
              </a:rPr>
              <a:t>y = </a:t>
            </a:r>
            <a:r>
              <a:rPr lang="en-US" sz="2800" b="1" strike="noStrike" spc="-1" dirty="0" err="1" smtClean="0">
                <a:solidFill>
                  <a:srgbClr val="FF0000"/>
                </a:solidFill>
                <a:latin typeface="Arial"/>
              </a:rPr>
              <a:t>y</a:t>
            </a:r>
            <a:r>
              <a:rPr lang="en-US" sz="2800" b="1" strike="noStrike" spc="-1" baseline="-25000" dirty="0" err="1" smtClean="0">
                <a:solidFill>
                  <a:srgbClr val="FF0000"/>
                </a:solidFill>
                <a:latin typeface="Arial"/>
              </a:rPr>
              <a:t>max</a:t>
            </a:r>
            <a:endParaRPr lang="en-US" sz="2800" b="1" strike="noStrike" spc="-1" baseline="-25000" dirty="0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1055716" y="2692651"/>
            <a:ext cx="3507971" cy="474498"/>
          </a:xfrm>
          <a:custGeom>
            <a:avLst/>
            <a:gdLst>
              <a:gd name="connsiteX0" fmla="*/ 0 w 3507971"/>
              <a:gd name="connsiteY0" fmla="*/ 474498 h 474498"/>
              <a:gd name="connsiteX1" fmla="*/ 1762299 w 3507971"/>
              <a:gd name="connsiteY1" fmla="*/ 673 h 474498"/>
              <a:gd name="connsiteX2" fmla="*/ 3507971 w 3507971"/>
              <a:gd name="connsiteY2" fmla="*/ 391371 h 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7971" h="474498">
                <a:moveTo>
                  <a:pt x="0" y="474498"/>
                </a:moveTo>
                <a:cubicBezTo>
                  <a:pt x="588818" y="244512"/>
                  <a:pt x="1177637" y="14527"/>
                  <a:pt x="1762299" y="673"/>
                </a:cubicBezTo>
                <a:cubicBezTo>
                  <a:pt x="2346961" y="-13181"/>
                  <a:pt x="2927466" y="189095"/>
                  <a:pt x="3507971" y="391371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65899" y="4049617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-1" dirty="0" err="1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altLang="zh-TW" b="1" spc="-1" baseline="-25000" dirty="0" err="1" smtClean="0">
                <a:solidFill>
                  <a:srgbClr val="FF0000"/>
                </a:solidFill>
                <a:latin typeface="Arial"/>
              </a:rPr>
              <a:t>it</a:t>
            </a:r>
            <a:r>
              <a:rPr lang="en-US" altLang="zh-TW" b="1" spc="-1" dirty="0" smtClean="0">
                <a:solidFill>
                  <a:srgbClr val="FF0000"/>
                </a:solidFill>
                <a:latin typeface="Arial"/>
              </a:rPr>
              <a:t> =  y</a:t>
            </a:r>
            <a:r>
              <a:rPr lang="en-US" altLang="zh-TW" b="1" spc="-1" baseline="-25000" dirty="0" smtClean="0">
                <a:solidFill>
                  <a:srgbClr val="FF0000"/>
                </a:solidFill>
                <a:latin typeface="Arial"/>
              </a:rPr>
              <a:t>0 </a:t>
            </a:r>
            <a:r>
              <a:rPr lang="en-US" altLang="zh-TW" b="1" spc="-1" dirty="0" smtClean="0">
                <a:solidFill>
                  <a:srgbClr val="FF0000"/>
                </a:solidFill>
                <a:latin typeface="Arial"/>
              </a:rPr>
              <a:t>* 2 / q 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65899" y="4686424"/>
            <a:ext cx="135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spc="-1" dirty="0">
                <a:solidFill>
                  <a:srgbClr val="FF0000"/>
                </a:solidFill>
                <a:latin typeface="Times New Roman"/>
                <a:ea typeface="DejaVu Sans"/>
                <a:sym typeface="Symbol" panose="05050102010706020507" pitchFamily="18" charset="2"/>
              </a:rPr>
              <a:t></a:t>
            </a:r>
            <a:r>
              <a:rPr lang="en-US" altLang="zh-TW" b="1" i="1" spc="-1" baseline="-25000" dirty="0">
                <a:solidFill>
                  <a:srgbClr val="FF0000"/>
                </a:solidFill>
                <a:latin typeface="Times New Roman"/>
                <a:ea typeface="DejaVu Sans"/>
                <a:sym typeface="Symbol" panose="05050102010706020507" pitchFamily="18" charset="2"/>
              </a:rPr>
              <a:t>it</a:t>
            </a:r>
            <a:r>
              <a:rPr lang="en-US" altLang="zh-TW" b="1" spc="-1" dirty="0">
                <a:solidFill>
                  <a:srgbClr val="FF0000"/>
                </a:solidFill>
                <a:latin typeface="Times New Roman"/>
                <a:ea typeface="DejaVu Sans"/>
                <a:sym typeface="Symbol" panose="05050102010706020507" pitchFamily="18" charset="2"/>
              </a:rPr>
              <a:t> </a:t>
            </a:r>
            <a:r>
              <a:rPr lang="en-US" altLang="zh-TW" b="1" spc="-1" dirty="0" smtClean="0">
                <a:solidFill>
                  <a:srgbClr val="FF0000"/>
                </a:solidFill>
                <a:latin typeface="Arial"/>
              </a:rPr>
              <a:t> =  1 / x</a:t>
            </a:r>
            <a:r>
              <a:rPr lang="en-US" altLang="zh-TW" b="1" spc="-1" baseline="-250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zh-TW" b="1" spc="-1" dirty="0" smtClean="0">
                <a:solidFill>
                  <a:srgbClr val="FF0000"/>
                </a:solidFill>
                <a:latin typeface="Arial"/>
              </a:rPr>
              <a:t> 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17" y="5463590"/>
            <a:ext cx="6468417" cy="1012024"/>
          </a:xfrm>
          <a:prstGeom prst="rect">
            <a:avLst/>
          </a:prstGeom>
        </p:spPr>
      </p:pic>
      <p:sp>
        <p:nvSpPr>
          <p:cNvPr id="20" name="手繪多邊形 19"/>
          <p:cNvSpPr/>
          <p:nvPr/>
        </p:nvSpPr>
        <p:spPr>
          <a:xfrm>
            <a:off x="6888988" y="4522833"/>
            <a:ext cx="1795913" cy="1246909"/>
          </a:xfrm>
          <a:custGeom>
            <a:avLst/>
            <a:gdLst>
              <a:gd name="connsiteX0" fmla="*/ 0 w 1795913"/>
              <a:gd name="connsiteY0" fmla="*/ 0 h 1246909"/>
              <a:gd name="connsiteX1" fmla="*/ 1770611 w 1795913"/>
              <a:gd name="connsiteY1" fmla="*/ 523702 h 1246909"/>
              <a:gd name="connsiteX2" fmla="*/ 881149 w 1795913"/>
              <a:gd name="connsiteY2" fmla="*/ 1246909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913" h="1246909">
                <a:moveTo>
                  <a:pt x="0" y="0"/>
                </a:moveTo>
                <a:cubicBezTo>
                  <a:pt x="811876" y="157942"/>
                  <a:pt x="1623753" y="315884"/>
                  <a:pt x="1770611" y="523702"/>
                </a:cubicBezTo>
                <a:cubicBezTo>
                  <a:pt x="1917469" y="731520"/>
                  <a:pt x="1399309" y="989214"/>
                  <a:pt x="881149" y="1246909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8376700" y="659549"/>
            <a:ext cx="8122701" cy="5538902"/>
            <a:chOff x="-1223194" y="1056574"/>
            <a:chExt cx="8122701" cy="5538902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66513" y="5356861"/>
              <a:ext cx="7584081" cy="1207113"/>
            </a:xfrm>
            <a:prstGeom prst="rect">
              <a:avLst/>
            </a:prstGeom>
          </p:spPr>
        </p:pic>
        <p:grpSp>
          <p:nvGrpSpPr>
            <p:cNvPr id="34" name="群組 33"/>
            <p:cNvGrpSpPr/>
            <p:nvPr/>
          </p:nvGrpSpPr>
          <p:grpSpPr>
            <a:xfrm>
              <a:off x="-1223194" y="1056574"/>
              <a:ext cx="8122701" cy="5538902"/>
              <a:chOff x="-1223194" y="1056574"/>
              <a:chExt cx="8122701" cy="5538902"/>
            </a:xfrm>
          </p:grpSpPr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23194" y="2281012"/>
                <a:ext cx="7577985" cy="1371719"/>
              </a:xfrm>
              <a:prstGeom prst="rect">
                <a:avLst/>
              </a:prstGeom>
            </p:spPr>
          </p:pic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23194" y="1056574"/>
                <a:ext cx="6468417" cy="1012024"/>
              </a:xfrm>
              <a:prstGeom prst="rect">
                <a:avLst/>
              </a:prstGeom>
            </p:spPr>
          </p:pic>
          <p:sp>
            <p:nvSpPr>
              <p:cNvPr id="37" name="左大括弧 36"/>
              <p:cNvSpPr/>
              <p:nvPr/>
            </p:nvSpPr>
            <p:spPr>
              <a:xfrm>
                <a:off x="67217" y="1159630"/>
                <a:ext cx="408668" cy="5239393"/>
              </a:xfrm>
              <a:prstGeom prst="leftBrace">
                <a:avLst>
                  <a:gd name="adj1" fmla="val 32961"/>
                  <a:gd name="adj2" fmla="val 50000"/>
                </a:avLst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60417" y="3837267"/>
                <a:ext cx="7577985" cy="1213209"/>
              </a:xfrm>
              <a:prstGeom prst="rect">
                <a:avLst/>
              </a:prstGeom>
            </p:spPr>
          </p:pic>
          <p:sp>
            <p:nvSpPr>
              <p:cNvPr id="39" name="向下箭號 38"/>
              <p:cNvSpPr/>
              <p:nvPr/>
            </p:nvSpPr>
            <p:spPr>
              <a:xfrm rot="16200000">
                <a:off x="762447" y="2443985"/>
                <a:ext cx="472440" cy="786128"/>
              </a:xfrm>
              <a:prstGeom prst="downArrow">
                <a:avLst>
                  <a:gd name="adj1" fmla="val 50000"/>
                  <a:gd name="adj2" fmla="val 7814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向下箭號 39"/>
              <p:cNvSpPr/>
              <p:nvPr/>
            </p:nvSpPr>
            <p:spPr>
              <a:xfrm rot="16200000">
                <a:off x="762446" y="3969073"/>
                <a:ext cx="472440" cy="786128"/>
              </a:xfrm>
              <a:prstGeom prst="downArrow">
                <a:avLst>
                  <a:gd name="adj1" fmla="val 50000"/>
                  <a:gd name="adj2" fmla="val 7814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向下箭號 40"/>
              <p:cNvSpPr/>
              <p:nvPr/>
            </p:nvSpPr>
            <p:spPr>
              <a:xfrm rot="16200000">
                <a:off x="762446" y="5637277"/>
                <a:ext cx="472440" cy="786128"/>
              </a:xfrm>
              <a:prstGeom prst="downArrow">
                <a:avLst>
                  <a:gd name="adj1" fmla="val 50000"/>
                  <a:gd name="adj2" fmla="val 7814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493520" y="5201923"/>
                <a:ext cx="2880360" cy="1393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stomShape 2"/>
              <p:cNvSpPr/>
              <p:nvPr/>
            </p:nvSpPr>
            <p:spPr>
              <a:xfrm>
                <a:off x="4444595" y="6019534"/>
                <a:ext cx="2454912" cy="515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6000" b="1" strike="noStrike" spc="-1" dirty="0" smtClean="0">
                    <a:solidFill>
                      <a:srgbClr val="FF0000"/>
                    </a:solidFill>
                    <a:latin typeface="Times New Roman"/>
                    <a:ea typeface="DejaVu Sans"/>
                  </a:rPr>
                  <a:t>#</a:t>
                </a:r>
                <a:endParaRPr lang="en-US" sz="2800" b="1" strike="noStrike" spc="-1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CustomShape 2"/>
              <p:cNvSpPr/>
              <p:nvPr/>
            </p:nvSpPr>
            <p:spPr>
              <a:xfrm>
                <a:off x="3582899" y="2668561"/>
                <a:ext cx="2454912" cy="515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smtClean="0">
                    <a:solidFill>
                      <a:srgbClr val="0000FF"/>
                    </a:solidFill>
                    <a:latin typeface="Times New Roman"/>
                    <a:ea typeface="DejaVu Sans"/>
                  </a:rPr>
                  <a:t>find maximum</a:t>
                </a:r>
                <a:endParaRPr lang="en-US" sz="2800" b="1" strike="noStrike" spc="-1" dirty="0">
                  <a:solidFill>
                    <a:srgbClr val="0000FF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8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134"/>
            <a:ext cx="9144000" cy="38358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4" r="57944"/>
          <a:stretch/>
        </p:blipFill>
        <p:spPr>
          <a:xfrm>
            <a:off x="4815840" y="1473200"/>
            <a:ext cx="3845560" cy="2711798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 rot="379629">
            <a:off x="5428211" y="2151624"/>
            <a:ext cx="739832" cy="840958"/>
          </a:xfrm>
          <a:custGeom>
            <a:avLst/>
            <a:gdLst>
              <a:gd name="connsiteX0" fmla="*/ 0 w 739832"/>
              <a:gd name="connsiteY0" fmla="*/ 840958 h 840958"/>
              <a:gd name="connsiteX1" fmla="*/ 166254 w 739832"/>
              <a:gd name="connsiteY1" fmla="*/ 1373 h 840958"/>
              <a:gd name="connsiteX2" fmla="*/ 739832 w 739832"/>
              <a:gd name="connsiteY2" fmla="*/ 641453 h 84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832" h="840958">
                <a:moveTo>
                  <a:pt x="0" y="840958"/>
                </a:moveTo>
                <a:cubicBezTo>
                  <a:pt x="21474" y="437791"/>
                  <a:pt x="42949" y="34624"/>
                  <a:pt x="166254" y="1373"/>
                </a:cubicBezTo>
                <a:cubicBezTo>
                  <a:pt x="289559" y="-31878"/>
                  <a:pt x="651163" y="548628"/>
                  <a:pt x="739832" y="641453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CustomShape 2"/>
          <p:cNvSpPr/>
          <p:nvPr/>
        </p:nvSpPr>
        <p:spPr>
          <a:xfrm>
            <a:off x="2581101" y="4504523"/>
            <a:ext cx="3981797" cy="1289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zh-TW" altLang="en-US" sz="2800" b="1" strike="noStrike" spc="-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理論曲線</a:t>
            </a:r>
            <a:r>
              <a:rPr lang="en-US" altLang="zh-TW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橘線</a:t>
            </a:r>
            <a:r>
              <a:rPr lang="en-US" altLang="zh-TW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</a:t>
            </a:r>
            <a:r>
              <a:rPr lang="zh-TW" altLang="en-US" sz="2800" b="1" strike="noStrike" spc="-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原始數據</a:t>
            </a:r>
            <a:r>
              <a:rPr lang="en-US" altLang="zh-TW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藍點</a:t>
            </a:r>
            <a:r>
              <a:rPr lang="en-US" altLang="zh-TW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800" b="1" strike="noStrike" spc="-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擬合度</a:t>
            </a:r>
            <a:r>
              <a:rPr lang="en-US" altLang="zh-TW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(0~1)</a:t>
            </a:r>
            <a:r>
              <a:rPr lang="zh-TW" altLang="en-US" sz="2800" b="1" strike="noStrike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800" b="1" strike="noStrike" spc="-1" baseline="-25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6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68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DejaVu Sans</vt:lpstr>
      <vt:lpstr>微軟正黑體</vt:lpstr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</cp:revision>
  <dcterms:created xsi:type="dcterms:W3CDTF">2022-12-05T09:38:16Z</dcterms:created>
  <dcterms:modified xsi:type="dcterms:W3CDTF">2022-12-05T15:46:17Z</dcterms:modified>
</cp:coreProperties>
</file>