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9" r:id="rId8"/>
    <p:sldId id="267" r:id="rId9"/>
    <p:sldId id="261" r:id="rId10"/>
    <p:sldId id="265" r:id="rId11"/>
    <p:sldId id="268" r:id="rId12"/>
    <p:sldId id="264"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87146-3D62-406A-8A24-F49429BAB2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272D08-F0E0-463C-BFA9-C723AACFA3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1D9BDA-E726-492C-B01E-BE2FCCC84FFB}"/>
              </a:ext>
            </a:extLst>
          </p:cNvPr>
          <p:cNvSpPr>
            <a:spLocks noGrp="1"/>
          </p:cNvSpPr>
          <p:nvPr>
            <p:ph type="dt" sz="half" idx="10"/>
          </p:nvPr>
        </p:nvSpPr>
        <p:spPr/>
        <p:txBody>
          <a:bodyPr/>
          <a:lstStyle/>
          <a:p>
            <a:fld id="{4F98501F-1354-4EAE-A3C0-2FBDB86EE476}" type="datetimeFigureOut">
              <a:rPr lang="en-US" smtClean="0"/>
              <a:t>11/13/2020</a:t>
            </a:fld>
            <a:endParaRPr lang="en-US"/>
          </a:p>
        </p:txBody>
      </p:sp>
      <p:sp>
        <p:nvSpPr>
          <p:cNvPr id="5" name="Footer Placeholder 4">
            <a:extLst>
              <a:ext uri="{FF2B5EF4-FFF2-40B4-BE49-F238E27FC236}">
                <a16:creationId xmlns:a16="http://schemas.microsoft.com/office/drawing/2014/main" id="{48506CE8-491E-4606-9797-3E6450F903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1ADD72-0754-4A7B-BB85-2C9D08AFDB0E}"/>
              </a:ext>
            </a:extLst>
          </p:cNvPr>
          <p:cNvSpPr>
            <a:spLocks noGrp="1"/>
          </p:cNvSpPr>
          <p:nvPr>
            <p:ph type="sldNum" sz="quarter" idx="12"/>
          </p:nvPr>
        </p:nvSpPr>
        <p:spPr/>
        <p:txBody>
          <a:bodyPr/>
          <a:lstStyle/>
          <a:p>
            <a:fld id="{A584AC0E-C3EF-49A8-8EC3-CFA71BB0C094}" type="slidenum">
              <a:rPr lang="en-US" smtClean="0"/>
              <a:t>‹#›</a:t>
            </a:fld>
            <a:endParaRPr lang="en-US"/>
          </a:p>
        </p:txBody>
      </p:sp>
    </p:spTree>
    <p:extLst>
      <p:ext uri="{BB962C8B-B14F-4D97-AF65-F5344CB8AC3E}">
        <p14:creationId xmlns:p14="http://schemas.microsoft.com/office/powerpoint/2010/main" val="2807626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E0103-7A16-4ACA-8370-4C3F682F8D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189BEF-5C49-4D1F-8AE5-C158F77BEA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0E454D-3ABD-4A9E-AA1B-3C6007D296B7}"/>
              </a:ext>
            </a:extLst>
          </p:cNvPr>
          <p:cNvSpPr>
            <a:spLocks noGrp="1"/>
          </p:cNvSpPr>
          <p:nvPr>
            <p:ph type="dt" sz="half" idx="10"/>
          </p:nvPr>
        </p:nvSpPr>
        <p:spPr/>
        <p:txBody>
          <a:bodyPr/>
          <a:lstStyle/>
          <a:p>
            <a:fld id="{4F98501F-1354-4EAE-A3C0-2FBDB86EE476}" type="datetimeFigureOut">
              <a:rPr lang="en-US" smtClean="0"/>
              <a:t>11/13/2020</a:t>
            </a:fld>
            <a:endParaRPr lang="en-US"/>
          </a:p>
        </p:txBody>
      </p:sp>
      <p:sp>
        <p:nvSpPr>
          <p:cNvPr id="5" name="Footer Placeholder 4">
            <a:extLst>
              <a:ext uri="{FF2B5EF4-FFF2-40B4-BE49-F238E27FC236}">
                <a16:creationId xmlns:a16="http://schemas.microsoft.com/office/drawing/2014/main" id="{1BB4DB68-3094-4446-A8FD-87F9262CEE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17BB98-C605-45B3-91B8-2D607825539F}"/>
              </a:ext>
            </a:extLst>
          </p:cNvPr>
          <p:cNvSpPr>
            <a:spLocks noGrp="1"/>
          </p:cNvSpPr>
          <p:nvPr>
            <p:ph type="sldNum" sz="quarter" idx="12"/>
          </p:nvPr>
        </p:nvSpPr>
        <p:spPr/>
        <p:txBody>
          <a:bodyPr/>
          <a:lstStyle/>
          <a:p>
            <a:fld id="{A584AC0E-C3EF-49A8-8EC3-CFA71BB0C094}" type="slidenum">
              <a:rPr lang="en-US" smtClean="0"/>
              <a:t>‹#›</a:t>
            </a:fld>
            <a:endParaRPr lang="en-US"/>
          </a:p>
        </p:txBody>
      </p:sp>
    </p:spTree>
    <p:extLst>
      <p:ext uri="{BB962C8B-B14F-4D97-AF65-F5344CB8AC3E}">
        <p14:creationId xmlns:p14="http://schemas.microsoft.com/office/powerpoint/2010/main" val="641913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65C739-8060-4DBF-9FC3-F782FB4D46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AE7F71-2B3A-402E-BE62-79F3F126CE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3DC9ED-43B9-4778-9465-D19A4832F7CA}"/>
              </a:ext>
            </a:extLst>
          </p:cNvPr>
          <p:cNvSpPr>
            <a:spLocks noGrp="1"/>
          </p:cNvSpPr>
          <p:nvPr>
            <p:ph type="dt" sz="half" idx="10"/>
          </p:nvPr>
        </p:nvSpPr>
        <p:spPr/>
        <p:txBody>
          <a:bodyPr/>
          <a:lstStyle/>
          <a:p>
            <a:fld id="{4F98501F-1354-4EAE-A3C0-2FBDB86EE476}" type="datetimeFigureOut">
              <a:rPr lang="en-US" smtClean="0"/>
              <a:t>11/13/2020</a:t>
            </a:fld>
            <a:endParaRPr lang="en-US"/>
          </a:p>
        </p:txBody>
      </p:sp>
      <p:sp>
        <p:nvSpPr>
          <p:cNvPr id="5" name="Footer Placeholder 4">
            <a:extLst>
              <a:ext uri="{FF2B5EF4-FFF2-40B4-BE49-F238E27FC236}">
                <a16:creationId xmlns:a16="http://schemas.microsoft.com/office/drawing/2014/main" id="{97003DD4-4F0E-4DAB-A4DE-77E38351D4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7B253D-3955-41DF-BBA9-ABCDAC403EA1}"/>
              </a:ext>
            </a:extLst>
          </p:cNvPr>
          <p:cNvSpPr>
            <a:spLocks noGrp="1"/>
          </p:cNvSpPr>
          <p:nvPr>
            <p:ph type="sldNum" sz="quarter" idx="12"/>
          </p:nvPr>
        </p:nvSpPr>
        <p:spPr/>
        <p:txBody>
          <a:bodyPr/>
          <a:lstStyle/>
          <a:p>
            <a:fld id="{A584AC0E-C3EF-49A8-8EC3-CFA71BB0C094}" type="slidenum">
              <a:rPr lang="en-US" smtClean="0"/>
              <a:t>‹#›</a:t>
            </a:fld>
            <a:endParaRPr lang="en-US"/>
          </a:p>
        </p:txBody>
      </p:sp>
    </p:spTree>
    <p:extLst>
      <p:ext uri="{BB962C8B-B14F-4D97-AF65-F5344CB8AC3E}">
        <p14:creationId xmlns:p14="http://schemas.microsoft.com/office/powerpoint/2010/main" val="2528006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69773-CF1C-49FD-86A9-483CB13F16AC}"/>
              </a:ext>
            </a:extLst>
          </p:cNvPr>
          <p:cNvSpPr>
            <a:spLocks noGrp="1"/>
          </p:cNvSpPr>
          <p:nvPr>
            <p:ph type="title"/>
          </p:nvPr>
        </p:nvSpPr>
        <p:spPr/>
        <p:txBody>
          <a:bodyPr/>
          <a:lstStyle>
            <a:lvl1pPr>
              <a:defRPr sz="3200" b="1"/>
            </a:lvl1pPr>
          </a:lstStyle>
          <a:p>
            <a:r>
              <a:rPr lang="en-US"/>
              <a:t>Click to edit Master title style</a:t>
            </a:r>
          </a:p>
        </p:txBody>
      </p:sp>
      <p:sp>
        <p:nvSpPr>
          <p:cNvPr id="3" name="Content Placeholder 2">
            <a:extLst>
              <a:ext uri="{FF2B5EF4-FFF2-40B4-BE49-F238E27FC236}">
                <a16:creationId xmlns:a16="http://schemas.microsoft.com/office/drawing/2014/main" id="{7774A35B-C79A-436C-92CA-2ACE1EFE7679}"/>
              </a:ext>
            </a:extLst>
          </p:cNvPr>
          <p:cNvSpPr>
            <a:spLocks noGrp="1"/>
          </p:cNvSpPr>
          <p:nvPr>
            <p:ph idx="1"/>
          </p:nvPr>
        </p:nvSpPr>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DB73B7-F4D2-4E3B-AC08-2B23B7D9BF76}"/>
              </a:ext>
            </a:extLst>
          </p:cNvPr>
          <p:cNvSpPr>
            <a:spLocks noGrp="1"/>
          </p:cNvSpPr>
          <p:nvPr>
            <p:ph type="dt" sz="half" idx="10"/>
          </p:nvPr>
        </p:nvSpPr>
        <p:spPr/>
        <p:txBody>
          <a:bodyPr/>
          <a:lstStyle/>
          <a:p>
            <a:fld id="{4F98501F-1354-4EAE-A3C0-2FBDB86EE476}" type="datetimeFigureOut">
              <a:rPr lang="en-US" smtClean="0"/>
              <a:t>11/13/2020</a:t>
            </a:fld>
            <a:endParaRPr lang="en-US"/>
          </a:p>
        </p:txBody>
      </p:sp>
      <p:sp>
        <p:nvSpPr>
          <p:cNvPr id="5" name="Footer Placeholder 4">
            <a:extLst>
              <a:ext uri="{FF2B5EF4-FFF2-40B4-BE49-F238E27FC236}">
                <a16:creationId xmlns:a16="http://schemas.microsoft.com/office/drawing/2014/main" id="{2A46E09B-CB89-40F6-8F0B-A7FA51AC41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DAF179-6AF7-4791-9E1D-7F65EEF4594C}"/>
              </a:ext>
            </a:extLst>
          </p:cNvPr>
          <p:cNvSpPr>
            <a:spLocks noGrp="1"/>
          </p:cNvSpPr>
          <p:nvPr>
            <p:ph type="sldNum" sz="quarter" idx="12"/>
          </p:nvPr>
        </p:nvSpPr>
        <p:spPr/>
        <p:txBody>
          <a:bodyPr/>
          <a:lstStyle/>
          <a:p>
            <a:fld id="{A584AC0E-C3EF-49A8-8EC3-CFA71BB0C094}" type="slidenum">
              <a:rPr lang="en-US" smtClean="0"/>
              <a:t>‹#›</a:t>
            </a:fld>
            <a:endParaRPr lang="en-US"/>
          </a:p>
        </p:txBody>
      </p:sp>
    </p:spTree>
    <p:extLst>
      <p:ext uri="{BB962C8B-B14F-4D97-AF65-F5344CB8AC3E}">
        <p14:creationId xmlns:p14="http://schemas.microsoft.com/office/powerpoint/2010/main" val="2789237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473C-6EEC-459C-A98C-5438F1DC0E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5BE2E6-4C50-49F6-96B4-B8B51FFD95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FE330-C7B5-4F24-A4F8-373043C3A629}"/>
              </a:ext>
            </a:extLst>
          </p:cNvPr>
          <p:cNvSpPr>
            <a:spLocks noGrp="1"/>
          </p:cNvSpPr>
          <p:nvPr>
            <p:ph type="dt" sz="half" idx="10"/>
          </p:nvPr>
        </p:nvSpPr>
        <p:spPr/>
        <p:txBody>
          <a:bodyPr/>
          <a:lstStyle/>
          <a:p>
            <a:fld id="{4F98501F-1354-4EAE-A3C0-2FBDB86EE476}" type="datetimeFigureOut">
              <a:rPr lang="en-US" smtClean="0"/>
              <a:t>11/13/2020</a:t>
            </a:fld>
            <a:endParaRPr lang="en-US"/>
          </a:p>
        </p:txBody>
      </p:sp>
      <p:sp>
        <p:nvSpPr>
          <p:cNvPr id="5" name="Footer Placeholder 4">
            <a:extLst>
              <a:ext uri="{FF2B5EF4-FFF2-40B4-BE49-F238E27FC236}">
                <a16:creationId xmlns:a16="http://schemas.microsoft.com/office/drawing/2014/main" id="{05FAFDDA-6EB8-4A46-8F7B-6F9395FCBD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0EB91F-E03B-46E9-85D2-BCB084FBC1C8}"/>
              </a:ext>
            </a:extLst>
          </p:cNvPr>
          <p:cNvSpPr>
            <a:spLocks noGrp="1"/>
          </p:cNvSpPr>
          <p:nvPr>
            <p:ph type="sldNum" sz="quarter" idx="12"/>
          </p:nvPr>
        </p:nvSpPr>
        <p:spPr/>
        <p:txBody>
          <a:bodyPr/>
          <a:lstStyle/>
          <a:p>
            <a:fld id="{A584AC0E-C3EF-49A8-8EC3-CFA71BB0C094}" type="slidenum">
              <a:rPr lang="en-US" smtClean="0"/>
              <a:t>‹#›</a:t>
            </a:fld>
            <a:endParaRPr lang="en-US"/>
          </a:p>
        </p:txBody>
      </p:sp>
    </p:spTree>
    <p:extLst>
      <p:ext uri="{BB962C8B-B14F-4D97-AF65-F5344CB8AC3E}">
        <p14:creationId xmlns:p14="http://schemas.microsoft.com/office/powerpoint/2010/main" val="3038163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798B3-C8C2-4F48-B13C-B2F65F56E8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5F2F49-05FA-4D38-991D-2BBFF7861F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BFFB8C-7A94-4F0C-A4B0-E9A243CAE1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89B0A2-2745-499D-84F5-0640DDB9F9DB}"/>
              </a:ext>
            </a:extLst>
          </p:cNvPr>
          <p:cNvSpPr>
            <a:spLocks noGrp="1"/>
          </p:cNvSpPr>
          <p:nvPr>
            <p:ph type="dt" sz="half" idx="10"/>
          </p:nvPr>
        </p:nvSpPr>
        <p:spPr/>
        <p:txBody>
          <a:bodyPr/>
          <a:lstStyle/>
          <a:p>
            <a:fld id="{4F98501F-1354-4EAE-A3C0-2FBDB86EE476}" type="datetimeFigureOut">
              <a:rPr lang="en-US" smtClean="0"/>
              <a:t>11/13/2020</a:t>
            </a:fld>
            <a:endParaRPr lang="en-US"/>
          </a:p>
        </p:txBody>
      </p:sp>
      <p:sp>
        <p:nvSpPr>
          <p:cNvPr id="6" name="Footer Placeholder 5">
            <a:extLst>
              <a:ext uri="{FF2B5EF4-FFF2-40B4-BE49-F238E27FC236}">
                <a16:creationId xmlns:a16="http://schemas.microsoft.com/office/drawing/2014/main" id="{4205661D-EAC7-42A9-AF6E-0FF4670105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591859-66BA-4B49-9274-97F65C64B034}"/>
              </a:ext>
            </a:extLst>
          </p:cNvPr>
          <p:cNvSpPr>
            <a:spLocks noGrp="1"/>
          </p:cNvSpPr>
          <p:nvPr>
            <p:ph type="sldNum" sz="quarter" idx="12"/>
          </p:nvPr>
        </p:nvSpPr>
        <p:spPr/>
        <p:txBody>
          <a:bodyPr/>
          <a:lstStyle/>
          <a:p>
            <a:fld id="{A584AC0E-C3EF-49A8-8EC3-CFA71BB0C094}" type="slidenum">
              <a:rPr lang="en-US" smtClean="0"/>
              <a:t>‹#›</a:t>
            </a:fld>
            <a:endParaRPr lang="en-US"/>
          </a:p>
        </p:txBody>
      </p:sp>
    </p:spTree>
    <p:extLst>
      <p:ext uri="{BB962C8B-B14F-4D97-AF65-F5344CB8AC3E}">
        <p14:creationId xmlns:p14="http://schemas.microsoft.com/office/powerpoint/2010/main" val="1300834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6B4F5-2442-48E7-87FC-82825729CC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C9B92A-78EB-4C65-AEAF-4FC3444806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54539C-E575-4399-9201-E47F7CB48D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65CD6B-67E8-4432-908C-3891E03AC5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C28368-BD63-4084-A8AF-5CE7405427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CD889F-7400-49F9-8526-B12AD6D8986B}"/>
              </a:ext>
            </a:extLst>
          </p:cNvPr>
          <p:cNvSpPr>
            <a:spLocks noGrp="1"/>
          </p:cNvSpPr>
          <p:nvPr>
            <p:ph type="dt" sz="half" idx="10"/>
          </p:nvPr>
        </p:nvSpPr>
        <p:spPr/>
        <p:txBody>
          <a:bodyPr/>
          <a:lstStyle/>
          <a:p>
            <a:fld id="{4F98501F-1354-4EAE-A3C0-2FBDB86EE476}" type="datetimeFigureOut">
              <a:rPr lang="en-US" smtClean="0"/>
              <a:t>11/13/2020</a:t>
            </a:fld>
            <a:endParaRPr lang="en-US"/>
          </a:p>
        </p:txBody>
      </p:sp>
      <p:sp>
        <p:nvSpPr>
          <p:cNvPr id="8" name="Footer Placeholder 7">
            <a:extLst>
              <a:ext uri="{FF2B5EF4-FFF2-40B4-BE49-F238E27FC236}">
                <a16:creationId xmlns:a16="http://schemas.microsoft.com/office/drawing/2014/main" id="{C592BE6C-9854-4A79-8230-429D3666D8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0786D6-5081-4BA9-8243-5EACDB8F68EF}"/>
              </a:ext>
            </a:extLst>
          </p:cNvPr>
          <p:cNvSpPr>
            <a:spLocks noGrp="1"/>
          </p:cNvSpPr>
          <p:nvPr>
            <p:ph type="sldNum" sz="quarter" idx="12"/>
          </p:nvPr>
        </p:nvSpPr>
        <p:spPr/>
        <p:txBody>
          <a:bodyPr/>
          <a:lstStyle/>
          <a:p>
            <a:fld id="{A584AC0E-C3EF-49A8-8EC3-CFA71BB0C094}" type="slidenum">
              <a:rPr lang="en-US" smtClean="0"/>
              <a:t>‹#›</a:t>
            </a:fld>
            <a:endParaRPr lang="en-US"/>
          </a:p>
        </p:txBody>
      </p:sp>
    </p:spTree>
    <p:extLst>
      <p:ext uri="{BB962C8B-B14F-4D97-AF65-F5344CB8AC3E}">
        <p14:creationId xmlns:p14="http://schemas.microsoft.com/office/powerpoint/2010/main" val="385705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01FF3-1F1D-4297-9832-98473233F5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BBDD5F-45F5-4D24-9143-05AA4C833068}"/>
              </a:ext>
            </a:extLst>
          </p:cNvPr>
          <p:cNvSpPr>
            <a:spLocks noGrp="1"/>
          </p:cNvSpPr>
          <p:nvPr>
            <p:ph type="dt" sz="half" idx="10"/>
          </p:nvPr>
        </p:nvSpPr>
        <p:spPr/>
        <p:txBody>
          <a:bodyPr/>
          <a:lstStyle/>
          <a:p>
            <a:fld id="{4F98501F-1354-4EAE-A3C0-2FBDB86EE476}" type="datetimeFigureOut">
              <a:rPr lang="en-US" smtClean="0"/>
              <a:t>11/13/2020</a:t>
            </a:fld>
            <a:endParaRPr lang="en-US"/>
          </a:p>
        </p:txBody>
      </p:sp>
      <p:sp>
        <p:nvSpPr>
          <p:cNvPr id="4" name="Footer Placeholder 3">
            <a:extLst>
              <a:ext uri="{FF2B5EF4-FFF2-40B4-BE49-F238E27FC236}">
                <a16:creationId xmlns:a16="http://schemas.microsoft.com/office/drawing/2014/main" id="{F648AEE2-F0AD-46B0-AD0B-A56581826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5F26B1-649B-448E-95D1-D1258AB71F67}"/>
              </a:ext>
            </a:extLst>
          </p:cNvPr>
          <p:cNvSpPr>
            <a:spLocks noGrp="1"/>
          </p:cNvSpPr>
          <p:nvPr>
            <p:ph type="sldNum" sz="quarter" idx="12"/>
          </p:nvPr>
        </p:nvSpPr>
        <p:spPr/>
        <p:txBody>
          <a:bodyPr/>
          <a:lstStyle/>
          <a:p>
            <a:fld id="{A584AC0E-C3EF-49A8-8EC3-CFA71BB0C094}" type="slidenum">
              <a:rPr lang="en-US" smtClean="0"/>
              <a:t>‹#›</a:t>
            </a:fld>
            <a:endParaRPr lang="en-US"/>
          </a:p>
        </p:txBody>
      </p:sp>
    </p:spTree>
    <p:extLst>
      <p:ext uri="{BB962C8B-B14F-4D97-AF65-F5344CB8AC3E}">
        <p14:creationId xmlns:p14="http://schemas.microsoft.com/office/powerpoint/2010/main" val="4293572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CEFAD0-7539-4EB5-BF0C-904053FDC5B0}"/>
              </a:ext>
            </a:extLst>
          </p:cNvPr>
          <p:cNvSpPr>
            <a:spLocks noGrp="1"/>
          </p:cNvSpPr>
          <p:nvPr>
            <p:ph type="dt" sz="half" idx="10"/>
          </p:nvPr>
        </p:nvSpPr>
        <p:spPr/>
        <p:txBody>
          <a:bodyPr/>
          <a:lstStyle/>
          <a:p>
            <a:fld id="{4F98501F-1354-4EAE-A3C0-2FBDB86EE476}" type="datetimeFigureOut">
              <a:rPr lang="en-US" smtClean="0"/>
              <a:t>11/13/2020</a:t>
            </a:fld>
            <a:endParaRPr lang="en-US"/>
          </a:p>
        </p:txBody>
      </p:sp>
      <p:sp>
        <p:nvSpPr>
          <p:cNvPr id="3" name="Footer Placeholder 2">
            <a:extLst>
              <a:ext uri="{FF2B5EF4-FFF2-40B4-BE49-F238E27FC236}">
                <a16:creationId xmlns:a16="http://schemas.microsoft.com/office/drawing/2014/main" id="{B1576FF9-7136-426A-8785-F798FAEEA2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19A977-9119-4206-9AF0-F4A4901B199C}"/>
              </a:ext>
            </a:extLst>
          </p:cNvPr>
          <p:cNvSpPr>
            <a:spLocks noGrp="1"/>
          </p:cNvSpPr>
          <p:nvPr>
            <p:ph type="sldNum" sz="quarter" idx="12"/>
          </p:nvPr>
        </p:nvSpPr>
        <p:spPr/>
        <p:txBody>
          <a:bodyPr/>
          <a:lstStyle/>
          <a:p>
            <a:fld id="{A584AC0E-C3EF-49A8-8EC3-CFA71BB0C094}" type="slidenum">
              <a:rPr lang="en-US" smtClean="0"/>
              <a:t>‹#›</a:t>
            </a:fld>
            <a:endParaRPr lang="en-US"/>
          </a:p>
        </p:txBody>
      </p:sp>
    </p:spTree>
    <p:extLst>
      <p:ext uri="{BB962C8B-B14F-4D97-AF65-F5344CB8AC3E}">
        <p14:creationId xmlns:p14="http://schemas.microsoft.com/office/powerpoint/2010/main" val="539985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2D5A-CAD9-425A-8669-6B86F1CA4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E083AA-3328-46CF-9303-FDB0252B87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BEF8FA-9DA8-4864-9C46-94E8FACEF6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F39D76-1AAF-4024-B893-48AFEFBD42D9}"/>
              </a:ext>
            </a:extLst>
          </p:cNvPr>
          <p:cNvSpPr>
            <a:spLocks noGrp="1"/>
          </p:cNvSpPr>
          <p:nvPr>
            <p:ph type="dt" sz="half" idx="10"/>
          </p:nvPr>
        </p:nvSpPr>
        <p:spPr/>
        <p:txBody>
          <a:bodyPr/>
          <a:lstStyle/>
          <a:p>
            <a:fld id="{4F98501F-1354-4EAE-A3C0-2FBDB86EE476}" type="datetimeFigureOut">
              <a:rPr lang="en-US" smtClean="0"/>
              <a:t>11/13/2020</a:t>
            </a:fld>
            <a:endParaRPr lang="en-US"/>
          </a:p>
        </p:txBody>
      </p:sp>
      <p:sp>
        <p:nvSpPr>
          <p:cNvPr id="6" name="Footer Placeholder 5">
            <a:extLst>
              <a:ext uri="{FF2B5EF4-FFF2-40B4-BE49-F238E27FC236}">
                <a16:creationId xmlns:a16="http://schemas.microsoft.com/office/drawing/2014/main" id="{85B43D70-1564-41D2-9E14-195D24AF5D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5F8C53-F69C-4933-AEE0-D67130AA404B}"/>
              </a:ext>
            </a:extLst>
          </p:cNvPr>
          <p:cNvSpPr>
            <a:spLocks noGrp="1"/>
          </p:cNvSpPr>
          <p:nvPr>
            <p:ph type="sldNum" sz="quarter" idx="12"/>
          </p:nvPr>
        </p:nvSpPr>
        <p:spPr/>
        <p:txBody>
          <a:bodyPr/>
          <a:lstStyle/>
          <a:p>
            <a:fld id="{A584AC0E-C3EF-49A8-8EC3-CFA71BB0C094}" type="slidenum">
              <a:rPr lang="en-US" smtClean="0"/>
              <a:t>‹#›</a:t>
            </a:fld>
            <a:endParaRPr lang="en-US"/>
          </a:p>
        </p:txBody>
      </p:sp>
    </p:spTree>
    <p:extLst>
      <p:ext uri="{BB962C8B-B14F-4D97-AF65-F5344CB8AC3E}">
        <p14:creationId xmlns:p14="http://schemas.microsoft.com/office/powerpoint/2010/main" val="2401169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4FE59-5EF0-4699-AB04-271813378F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5F763-FD9B-42F1-BA8C-9C5BA44D7D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3127E7-CCD2-4AE0-811D-C5EE2CBB03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4CCFA9-2EEC-4FC8-B5A9-78C9732615AE}"/>
              </a:ext>
            </a:extLst>
          </p:cNvPr>
          <p:cNvSpPr>
            <a:spLocks noGrp="1"/>
          </p:cNvSpPr>
          <p:nvPr>
            <p:ph type="dt" sz="half" idx="10"/>
          </p:nvPr>
        </p:nvSpPr>
        <p:spPr/>
        <p:txBody>
          <a:bodyPr/>
          <a:lstStyle/>
          <a:p>
            <a:fld id="{4F98501F-1354-4EAE-A3C0-2FBDB86EE476}" type="datetimeFigureOut">
              <a:rPr lang="en-US" smtClean="0"/>
              <a:t>11/13/2020</a:t>
            </a:fld>
            <a:endParaRPr lang="en-US"/>
          </a:p>
        </p:txBody>
      </p:sp>
      <p:sp>
        <p:nvSpPr>
          <p:cNvPr id="6" name="Footer Placeholder 5">
            <a:extLst>
              <a:ext uri="{FF2B5EF4-FFF2-40B4-BE49-F238E27FC236}">
                <a16:creationId xmlns:a16="http://schemas.microsoft.com/office/drawing/2014/main" id="{CCD9705F-6937-4640-B015-35751117FB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0BAF67-8452-40E4-AF32-9EA5E23C64A5}"/>
              </a:ext>
            </a:extLst>
          </p:cNvPr>
          <p:cNvSpPr>
            <a:spLocks noGrp="1"/>
          </p:cNvSpPr>
          <p:nvPr>
            <p:ph type="sldNum" sz="quarter" idx="12"/>
          </p:nvPr>
        </p:nvSpPr>
        <p:spPr/>
        <p:txBody>
          <a:bodyPr/>
          <a:lstStyle/>
          <a:p>
            <a:fld id="{A584AC0E-C3EF-49A8-8EC3-CFA71BB0C094}" type="slidenum">
              <a:rPr lang="en-US" smtClean="0"/>
              <a:t>‹#›</a:t>
            </a:fld>
            <a:endParaRPr lang="en-US"/>
          </a:p>
        </p:txBody>
      </p:sp>
    </p:spTree>
    <p:extLst>
      <p:ext uri="{BB962C8B-B14F-4D97-AF65-F5344CB8AC3E}">
        <p14:creationId xmlns:p14="http://schemas.microsoft.com/office/powerpoint/2010/main" val="3334915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F6A631-252B-4835-81C7-D79716B451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1DE45D-1CB4-4249-8B71-AEC2D2A668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170E5B-A45A-4CDE-83A7-C32A31E47F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98501F-1354-4EAE-A3C0-2FBDB86EE476}" type="datetimeFigureOut">
              <a:rPr lang="en-US" smtClean="0"/>
              <a:t>11/13/2020</a:t>
            </a:fld>
            <a:endParaRPr lang="en-US"/>
          </a:p>
        </p:txBody>
      </p:sp>
      <p:sp>
        <p:nvSpPr>
          <p:cNvPr id="5" name="Footer Placeholder 4">
            <a:extLst>
              <a:ext uri="{FF2B5EF4-FFF2-40B4-BE49-F238E27FC236}">
                <a16:creationId xmlns:a16="http://schemas.microsoft.com/office/drawing/2014/main" id="{C8B79B65-BF01-4D71-A97E-505FD134C4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62145F-1FC4-4BAF-95B9-CC281884C2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84AC0E-C3EF-49A8-8EC3-CFA71BB0C094}" type="slidenum">
              <a:rPr lang="en-US" smtClean="0"/>
              <a:t>‹#›</a:t>
            </a:fld>
            <a:endParaRPr lang="en-US"/>
          </a:p>
        </p:txBody>
      </p:sp>
    </p:spTree>
    <p:extLst>
      <p:ext uri="{BB962C8B-B14F-4D97-AF65-F5344CB8AC3E}">
        <p14:creationId xmlns:p14="http://schemas.microsoft.com/office/powerpoint/2010/main" val="3737028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85DBD-89B5-4F5C-9091-E4105E9AB565}"/>
              </a:ext>
            </a:extLst>
          </p:cNvPr>
          <p:cNvSpPr>
            <a:spLocks noGrp="1"/>
          </p:cNvSpPr>
          <p:nvPr>
            <p:ph type="ctrTitle"/>
          </p:nvPr>
        </p:nvSpPr>
        <p:spPr/>
        <p:txBody>
          <a:bodyPr>
            <a:normAutofit/>
          </a:bodyPr>
          <a:lstStyle/>
          <a:p>
            <a:r>
              <a:rPr lang="en-US" dirty="0"/>
              <a:t>Politics &amp; Pre-Existing Divides Effects on Covid-19</a:t>
            </a:r>
          </a:p>
        </p:txBody>
      </p:sp>
      <p:sp>
        <p:nvSpPr>
          <p:cNvPr id="3" name="Subtitle 2">
            <a:extLst>
              <a:ext uri="{FF2B5EF4-FFF2-40B4-BE49-F238E27FC236}">
                <a16:creationId xmlns:a16="http://schemas.microsoft.com/office/drawing/2014/main" id="{5E4AE098-1130-4743-9711-D02959365845}"/>
              </a:ext>
            </a:extLst>
          </p:cNvPr>
          <p:cNvSpPr>
            <a:spLocks noGrp="1"/>
          </p:cNvSpPr>
          <p:nvPr>
            <p:ph type="subTitle" idx="1"/>
          </p:nvPr>
        </p:nvSpPr>
        <p:spPr/>
        <p:txBody>
          <a:bodyPr/>
          <a:lstStyle/>
          <a:p>
            <a:r>
              <a:rPr lang="en-US" dirty="0"/>
              <a:t>Presentation by “Group Sixers”</a:t>
            </a:r>
          </a:p>
          <a:p>
            <a:r>
              <a:rPr lang="en-US" dirty="0"/>
              <a:t>To GWU Data Boot Camp Class</a:t>
            </a:r>
          </a:p>
          <a:p>
            <a:r>
              <a:rPr lang="en-US" dirty="0"/>
              <a:t>November 14, 2020</a:t>
            </a:r>
          </a:p>
        </p:txBody>
      </p:sp>
    </p:spTree>
    <p:extLst>
      <p:ext uri="{BB962C8B-B14F-4D97-AF65-F5344CB8AC3E}">
        <p14:creationId xmlns:p14="http://schemas.microsoft.com/office/powerpoint/2010/main" val="308908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414EF-96EF-486C-8D71-7CD3B7F99E7A}"/>
              </a:ext>
            </a:extLst>
          </p:cNvPr>
          <p:cNvSpPr>
            <a:spLocks noGrp="1"/>
          </p:cNvSpPr>
          <p:nvPr>
            <p:ph type="title"/>
          </p:nvPr>
        </p:nvSpPr>
        <p:spPr/>
        <p:txBody>
          <a:bodyPr>
            <a:normAutofit/>
          </a:bodyPr>
          <a:lstStyle/>
          <a:p>
            <a:r>
              <a:rPr lang="en-US" sz="2400" dirty="0"/>
              <a:t>Conclusions:</a:t>
            </a:r>
            <a:br>
              <a:rPr lang="en-US" dirty="0"/>
            </a:br>
            <a:r>
              <a:rPr lang="en-US" dirty="0"/>
              <a:t>State Level Political Control Colored Reporting on Covid-19 Deaths</a:t>
            </a:r>
          </a:p>
        </p:txBody>
      </p:sp>
      <p:sp>
        <p:nvSpPr>
          <p:cNvPr id="3" name="Content Placeholder 2">
            <a:extLst>
              <a:ext uri="{FF2B5EF4-FFF2-40B4-BE49-F238E27FC236}">
                <a16:creationId xmlns:a16="http://schemas.microsoft.com/office/drawing/2014/main" id="{2BA814FD-E477-4835-A8C5-1AB7F65DDF30}"/>
              </a:ext>
            </a:extLst>
          </p:cNvPr>
          <p:cNvSpPr>
            <a:spLocks noGrp="1"/>
          </p:cNvSpPr>
          <p:nvPr>
            <p:ph idx="1"/>
          </p:nvPr>
        </p:nvSpPr>
        <p:spPr>
          <a:xfrm>
            <a:off x="838200" y="1816747"/>
            <a:ext cx="10515600" cy="4351338"/>
          </a:xfrm>
        </p:spPr>
        <p:txBody>
          <a:bodyPr>
            <a:normAutofit/>
          </a:bodyPr>
          <a:lstStyle/>
          <a:p>
            <a:r>
              <a:rPr lang="en-US" dirty="0"/>
              <a:t>Strongly Dem vs. Strongly Rep differences don’t come across as so dissimilar as to warrant a charge of rampant systematic underreporting owing to political partisanship.</a:t>
            </a:r>
          </a:p>
          <a:p>
            <a:r>
              <a:rPr lang="en-US" dirty="0"/>
              <a:t>Moreover, Divided States coming in higher than Strongly Rep indicate no correlation at all</a:t>
            </a:r>
          </a:p>
          <a:p>
            <a:endParaRPr lang="en-US" dirty="0"/>
          </a:p>
        </p:txBody>
      </p:sp>
    </p:spTree>
    <p:extLst>
      <p:ext uri="{BB962C8B-B14F-4D97-AF65-F5344CB8AC3E}">
        <p14:creationId xmlns:p14="http://schemas.microsoft.com/office/powerpoint/2010/main" val="4212122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414EF-96EF-486C-8D71-7CD3B7F99E7A}"/>
              </a:ext>
            </a:extLst>
          </p:cNvPr>
          <p:cNvSpPr>
            <a:spLocks noGrp="1"/>
          </p:cNvSpPr>
          <p:nvPr>
            <p:ph type="title"/>
          </p:nvPr>
        </p:nvSpPr>
        <p:spPr/>
        <p:txBody>
          <a:bodyPr>
            <a:normAutofit/>
          </a:bodyPr>
          <a:lstStyle/>
          <a:p>
            <a:r>
              <a:rPr lang="en-US" sz="2400" dirty="0"/>
              <a:t>Additional Considerations:</a:t>
            </a:r>
            <a:br>
              <a:rPr lang="en-US" dirty="0"/>
            </a:br>
            <a:r>
              <a:rPr lang="en-US" dirty="0"/>
              <a:t>State Level Political Control Colored Reporting on Covid-19 Deaths</a:t>
            </a:r>
          </a:p>
        </p:txBody>
      </p:sp>
      <p:sp>
        <p:nvSpPr>
          <p:cNvPr id="3" name="Content Placeholder 2">
            <a:extLst>
              <a:ext uri="{FF2B5EF4-FFF2-40B4-BE49-F238E27FC236}">
                <a16:creationId xmlns:a16="http://schemas.microsoft.com/office/drawing/2014/main" id="{2BA814FD-E477-4835-A8C5-1AB7F65DDF30}"/>
              </a:ext>
            </a:extLst>
          </p:cNvPr>
          <p:cNvSpPr>
            <a:spLocks noGrp="1"/>
          </p:cNvSpPr>
          <p:nvPr>
            <p:ph idx="1"/>
          </p:nvPr>
        </p:nvSpPr>
        <p:spPr/>
        <p:txBody>
          <a:bodyPr>
            <a:normAutofit fontScale="92500" lnSpcReduction="10000"/>
          </a:bodyPr>
          <a:lstStyle/>
          <a:p>
            <a:r>
              <a:rPr lang="en-US" dirty="0"/>
              <a:t>It’s important to recognize that some states with strong partisan control of the government may nonetheless have large minorities aligned with the party out of power.  So, the partisan splits may in reality be not that great.  </a:t>
            </a:r>
          </a:p>
          <a:p>
            <a:r>
              <a:rPr lang="en-US" dirty="0"/>
              <a:t>Further, the health systems that collect such data are really not all that partisan.  The primary way to skew the data to under-report would be to skew the methodology of how you capture the data in the first place.  And it is worth noting these systems were in place prior to the current pandemic.</a:t>
            </a:r>
          </a:p>
          <a:p>
            <a:r>
              <a:rPr lang="en-US" dirty="0"/>
              <a:t>Also notable, during periods of intensive pandemic spreading in “blue states” early on, health systems weren’t as careful in reporting on patients who were already dead than with paying attention to those still living.</a:t>
            </a:r>
          </a:p>
          <a:p>
            <a:r>
              <a:rPr lang="en-US" dirty="0"/>
              <a:t>Not least, Excess Deaths might necessarily capture say cancer as primary cause due to the deceased failing to go in for diagnosis or treatment because they were worried about Covid-19.  Or captures deaths due to a disease other than Covid-19 but where the deceased’s health was fatally weakened in the wake of a Covid-19 infection.  </a:t>
            </a:r>
          </a:p>
          <a:p>
            <a:r>
              <a:rPr lang="en-US" dirty="0"/>
              <a:t>Such issues can hardly be said to reflect willful misrepresentation on anybody’s part.  So, we infer that the count may more likely represent issues with reporting systems that provide only one entry for cause of death. </a:t>
            </a:r>
          </a:p>
        </p:txBody>
      </p:sp>
    </p:spTree>
    <p:extLst>
      <p:ext uri="{BB962C8B-B14F-4D97-AF65-F5344CB8AC3E}">
        <p14:creationId xmlns:p14="http://schemas.microsoft.com/office/powerpoint/2010/main" val="3165104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414EF-96EF-486C-8D71-7CD3B7F99E7A}"/>
              </a:ext>
            </a:extLst>
          </p:cNvPr>
          <p:cNvSpPr>
            <a:spLocks noGrp="1"/>
          </p:cNvSpPr>
          <p:nvPr>
            <p:ph type="title"/>
          </p:nvPr>
        </p:nvSpPr>
        <p:spPr/>
        <p:txBody>
          <a:bodyPr>
            <a:normAutofit/>
          </a:bodyPr>
          <a:lstStyle/>
          <a:p>
            <a:r>
              <a:rPr lang="en-US" sz="2400" dirty="0"/>
              <a:t>Hypothesis:</a:t>
            </a:r>
            <a:br>
              <a:rPr lang="en-US" dirty="0"/>
            </a:br>
            <a:r>
              <a:rPr lang="en-US" dirty="0"/>
              <a:t>State-Level Political Control Altered the Degree to Which the Pandemic Impacted Infection Rates and Unemployment</a:t>
            </a:r>
          </a:p>
        </p:txBody>
      </p:sp>
      <p:sp>
        <p:nvSpPr>
          <p:cNvPr id="3" name="Content Placeholder 2">
            <a:extLst>
              <a:ext uri="{FF2B5EF4-FFF2-40B4-BE49-F238E27FC236}">
                <a16:creationId xmlns:a16="http://schemas.microsoft.com/office/drawing/2014/main" id="{2BA814FD-E477-4835-A8C5-1AB7F65DDF30}"/>
              </a:ext>
            </a:extLst>
          </p:cNvPr>
          <p:cNvSpPr>
            <a:spLocks noGrp="1"/>
          </p:cNvSpPr>
          <p:nvPr>
            <p:ph idx="1"/>
          </p:nvPr>
        </p:nvSpPr>
        <p:spPr/>
        <p:txBody>
          <a:bodyPr/>
          <a:lstStyle/>
          <a:p>
            <a:r>
              <a:rPr lang="en-US" dirty="0"/>
              <a:t>We Wondered If and How Political Partisanship Affected Covid-19 Infection Rates</a:t>
            </a:r>
          </a:p>
        </p:txBody>
      </p:sp>
    </p:spTree>
    <p:extLst>
      <p:ext uri="{BB962C8B-B14F-4D97-AF65-F5344CB8AC3E}">
        <p14:creationId xmlns:p14="http://schemas.microsoft.com/office/powerpoint/2010/main" val="2046127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DB35A-22E2-417B-897C-7A8E91464F9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3074CA-B153-4AFA-9F14-AC29F70FA00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88530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76643-E7FC-462B-AB73-927BA7AB15EB}"/>
              </a:ext>
            </a:extLst>
          </p:cNvPr>
          <p:cNvSpPr>
            <a:spLocks noGrp="1"/>
          </p:cNvSpPr>
          <p:nvPr>
            <p:ph type="title"/>
          </p:nvPr>
        </p:nvSpPr>
        <p:spPr/>
        <p:txBody>
          <a:bodyPr/>
          <a:lstStyle/>
          <a:p>
            <a:r>
              <a:rPr lang="en-US" sz="2400" dirty="0"/>
              <a:t>Background:</a:t>
            </a:r>
            <a:br>
              <a:rPr lang="en-US" sz="2400" dirty="0"/>
            </a:br>
            <a:r>
              <a:rPr lang="en-US" dirty="0"/>
              <a:t>Polarized Republican Electorate</a:t>
            </a:r>
          </a:p>
        </p:txBody>
      </p:sp>
      <p:sp>
        <p:nvSpPr>
          <p:cNvPr id="3" name="Content Placeholder 2">
            <a:extLst>
              <a:ext uri="{FF2B5EF4-FFF2-40B4-BE49-F238E27FC236}">
                <a16:creationId xmlns:a16="http://schemas.microsoft.com/office/drawing/2014/main" id="{8058E6C3-A911-457D-A5DA-62B8606AE112}"/>
              </a:ext>
            </a:extLst>
          </p:cNvPr>
          <p:cNvSpPr>
            <a:spLocks noGrp="1"/>
          </p:cNvSpPr>
          <p:nvPr>
            <p:ph idx="1"/>
          </p:nvPr>
        </p:nvSpPr>
        <p:spPr/>
        <p:txBody>
          <a:bodyPr>
            <a:normAutofit/>
          </a:bodyPr>
          <a:lstStyle/>
          <a:p>
            <a:r>
              <a:rPr lang="en-US" sz="1600" dirty="0"/>
              <a:t>Components of majority of the party base</a:t>
            </a:r>
          </a:p>
          <a:p>
            <a:pPr lvl="1"/>
            <a:r>
              <a:rPr lang="en-US" sz="1400" dirty="0"/>
              <a:t>Large group of Lower Income Whites facing income and employment insecurity, especially in industry sectors dying or under pressure</a:t>
            </a:r>
          </a:p>
          <a:p>
            <a:pPr lvl="1"/>
            <a:r>
              <a:rPr lang="en-US" sz="1400" dirty="0"/>
              <a:t>A portion of Upper Middle Income Whites (income secure Americans) who seem to care more when their group is affected, but a lot less so when they are not – wiling to turn a blind eye to ethically questionable policies of their party</a:t>
            </a:r>
          </a:p>
          <a:p>
            <a:pPr lvl="1"/>
            <a:r>
              <a:rPr lang="en-US" sz="1400" dirty="0"/>
              <a:t>Most Evangelical Christians, including Non-Whites, who are concerned about a perceived erosion of “values,” in that society and the prior national government accepted and even affirmed people not like themselves (non-Christians, LGBTQ, immigrants, etc.)</a:t>
            </a:r>
          </a:p>
          <a:p>
            <a:r>
              <a:rPr lang="en-US" sz="1600" dirty="0"/>
              <a:t>Seduced by populism</a:t>
            </a:r>
          </a:p>
          <a:p>
            <a:pPr lvl="1"/>
            <a:r>
              <a:rPr lang="en-US" sz="1400" dirty="0"/>
              <a:t>Elites are letting outsiders, immigrants, and the undeserving steal your jobs, elections, destroy the family</a:t>
            </a:r>
          </a:p>
          <a:p>
            <a:pPr lvl="1"/>
            <a:r>
              <a:rPr lang="en-US" sz="1400" dirty="0"/>
              <a:t>Mainstream news outlets spread “fake” news</a:t>
            </a:r>
          </a:p>
          <a:p>
            <a:pPr lvl="1"/>
            <a:r>
              <a:rPr lang="en-US" sz="1400" dirty="0"/>
              <a:t>Advocate policies that harm certain unwanted but extremely vulnerable minorities (immigrants, Muslims, LGBT+)</a:t>
            </a:r>
          </a:p>
          <a:p>
            <a:pPr lvl="1"/>
            <a:r>
              <a:rPr lang="en-US" sz="1400" dirty="0"/>
              <a:t>Media bubble – due to way media consumed and lies being difficult to shut down – conveying distortions, lies, dog whistles</a:t>
            </a:r>
          </a:p>
          <a:p>
            <a:r>
              <a:rPr lang="en-US" sz="1600" dirty="0"/>
              <a:t>Seduced by power, reflected in tactics and strategies</a:t>
            </a:r>
          </a:p>
          <a:p>
            <a:pPr lvl="1"/>
            <a:r>
              <a:rPr lang="en-US" sz="1400" dirty="0"/>
              <a:t>Elections – voter suppression, voting precinct gerrymandering, dirty tricks (email hacking and disclosure, etc.), winner-take-all and Electoral College presidential election rules, eviscerated dark money / super-PAC rules, gutted Voting Rights Act of 1965</a:t>
            </a:r>
          </a:p>
          <a:p>
            <a:pPr lvl="1"/>
            <a:r>
              <a:rPr lang="en-US" sz="1400" dirty="0"/>
              <a:t>US Senate – exploiting disproportionate nature of US Senate and employment of simple majority cloture rules, political appointments power, judicial confirmations, undermining impeachment trial with no intention convicting POTUS of clear violations of the law</a:t>
            </a:r>
          </a:p>
          <a:p>
            <a:pPr lvl="1"/>
            <a:r>
              <a:rPr lang="en-US" sz="1400" dirty="0"/>
              <a:t>Courts – using a litmus test of intolerance in flooding the courts at state and federal level with like-minded judges</a:t>
            </a:r>
          </a:p>
        </p:txBody>
      </p:sp>
    </p:spTree>
    <p:extLst>
      <p:ext uri="{BB962C8B-B14F-4D97-AF65-F5344CB8AC3E}">
        <p14:creationId xmlns:p14="http://schemas.microsoft.com/office/powerpoint/2010/main" val="4092781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21451-3B6B-4AF9-8253-851D2BC11AAE}"/>
              </a:ext>
            </a:extLst>
          </p:cNvPr>
          <p:cNvSpPr>
            <a:spLocks noGrp="1"/>
          </p:cNvSpPr>
          <p:nvPr>
            <p:ph type="title"/>
          </p:nvPr>
        </p:nvSpPr>
        <p:spPr/>
        <p:txBody>
          <a:bodyPr>
            <a:normAutofit/>
          </a:bodyPr>
          <a:lstStyle/>
          <a:p>
            <a:r>
              <a:rPr lang="en-US" sz="2400" dirty="0"/>
              <a:t>Background:</a:t>
            </a:r>
            <a:br>
              <a:rPr lang="en-US" dirty="0"/>
            </a:br>
            <a:r>
              <a:rPr lang="en-US" dirty="0"/>
              <a:t>Calculus Behind Republican National-Level Pandemic Response</a:t>
            </a:r>
          </a:p>
        </p:txBody>
      </p:sp>
      <p:sp>
        <p:nvSpPr>
          <p:cNvPr id="3" name="Content Placeholder 2">
            <a:extLst>
              <a:ext uri="{FF2B5EF4-FFF2-40B4-BE49-F238E27FC236}">
                <a16:creationId xmlns:a16="http://schemas.microsoft.com/office/drawing/2014/main" id="{947B37AA-BFAB-459A-97A2-9E4952F815D8}"/>
              </a:ext>
            </a:extLst>
          </p:cNvPr>
          <p:cNvSpPr>
            <a:spLocks noGrp="1"/>
          </p:cNvSpPr>
          <p:nvPr>
            <p:ph idx="1"/>
          </p:nvPr>
        </p:nvSpPr>
        <p:spPr/>
        <p:txBody>
          <a:bodyPr>
            <a:normAutofit fontScale="92500" lnSpcReduction="20000"/>
          </a:bodyPr>
          <a:lstStyle/>
          <a:p>
            <a:r>
              <a:rPr lang="en-US" dirty="0"/>
              <a:t>Prioritized national economy and discounted health experts</a:t>
            </a:r>
          </a:p>
          <a:p>
            <a:r>
              <a:rPr lang="en-US" dirty="0"/>
              <a:t>Grossly underestimated the threat of Covid-19 (despite backpedaling)</a:t>
            </a:r>
          </a:p>
          <a:p>
            <a:r>
              <a:rPr lang="en-US" dirty="0"/>
              <a:t>Path to re-election based on economic growth and a hardline trade stance</a:t>
            </a:r>
          </a:p>
          <a:p>
            <a:r>
              <a:rPr lang="en-US" dirty="0"/>
              <a:t>Possible / Probable Logic (Trump’s “Transactional” Logic)</a:t>
            </a:r>
          </a:p>
          <a:p>
            <a:pPr lvl="1"/>
            <a:r>
              <a:rPr lang="en-US" dirty="0"/>
              <a:t>If Covid-19 was as bad as experts claimed,</a:t>
            </a:r>
          </a:p>
          <a:p>
            <a:pPr lvl="1"/>
            <a:r>
              <a:rPr lang="en-US" dirty="0"/>
              <a:t>It was likely to wreck the economy and ability to hold onto power anyway.</a:t>
            </a:r>
          </a:p>
          <a:p>
            <a:pPr lvl="1"/>
            <a:r>
              <a:rPr lang="en-US" dirty="0"/>
              <a:t>What did they have to lose?</a:t>
            </a:r>
          </a:p>
          <a:p>
            <a:pPr lvl="1"/>
            <a:r>
              <a:rPr lang="en-US" dirty="0"/>
              <a:t>Hence, why not downplay the threat?</a:t>
            </a:r>
          </a:p>
          <a:p>
            <a:pPr lvl="1"/>
            <a:r>
              <a:rPr lang="en-US" dirty="0"/>
              <a:t>Why not bully to keep the economy open (instead of shutting it down)?</a:t>
            </a:r>
          </a:p>
          <a:p>
            <a:pPr lvl="1"/>
            <a:r>
              <a:rPr lang="en-US" dirty="0"/>
              <a:t>Why not push management of the problem out to the states?</a:t>
            </a:r>
          </a:p>
          <a:p>
            <a:pPr lvl="1"/>
            <a:r>
              <a:rPr lang="en-US" dirty="0"/>
              <a:t>Why not play to the base that didn’t want to wear masks?</a:t>
            </a:r>
          </a:p>
          <a:p>
            <a:pPr lvl="1"/>
            <a:r>
              <a:rPr lang="en-US" dirty="0"/>
              <a:t>If Covid-19 for some reason didn’t turn out to be so bad (at least prior to the coming national election),</a:t>
            </a:r>
          </a:p>
          <a:p>
            <a:pPr lvl="1"/>
            <a:r>
              <a:rPr lang="en-US" dirty="0"/>
              <a:t>Then they would come out looking even better.</a:t>
            </a:r>
          </a:p>
          <a:p>
            <a:r>
              <a:rPr lang="en-US" dirty="0"/>
              <a:t>Republican Party, already cowed by Trump, conformed and enabled.</a:t>
            </a:r>
          </a:p>
        </p:txBody>
      </p:sp>
    </p:spTree>
    <p:extLst>
      <p:ext uri="{BB962C8B-B14F-4D97-AF65-F5344CB8AC3E}">
        <p14:creationId xmlns:p14="http://schemas.microsoft.com/office/powerpoint/2010/main" val="1294511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FB52F-7A8F-4157-A496-D5416DFC342A}"/>
              </a:ext>
            </a:extLst>
          </p:cNvPr>
          <p:cNvSpPr>
            <a:spLocks noGrp="1"/>
          </p:cNvSpPr>
          <p:nvPr>
            <p:ph type="title"/>
          </p:nvPr>
        </p:nvSpPr>
        <p:spPr/>
        <p:txBody>
          <a:bodyPr>
            <a:normAutofit/>
          </a:bodyPr>
          <a:lstStyle/>
          <a:p>
            <a:r>
              <a:rPr lang="en-US" sz="2400" dirty="0"/>
              <a:t>Background:</a:t>
            </a:r>
            <a:br>
              <a:rPr lang="en-US" sz="2400" dirty="0"/>
            </a:br>
            <a:r>
              <a:rPr lang="en-US" dirty="0"/>
              <a:t>Republican National Pandemic Response Handling</a:t>
            </a:r>
          </a:p>
        </p:txBody>
      </p:sp>
      <p:sp>
        <p:nvSpPr>
          <p:cNvPr id="3" name="Content Placeholder 2">
            <a:extLst>
              <a:ext uri="{FF2B5EF4-FFF2-40B4-BE49-F238E27FC236}">
                <a16:creationId xmlns:a16="http://schemas.microsoft.com/office/drawing/2014/main" id="{A3BE07FD-ED43-4CC9-B961-5779232802CC}"/>
              </a:ext>
            </a:extLst>
          </p:cNvPr>
          <p:cNvSpPr>
            <a:spLocks noGrp="1"/>
          </p:cNvSpPr>
          <p:nvPr>
            <p:ph idx="1"/>
          </p:nvPr>
        </p:nvSpPr>
        <p:spPr/>
        <p:txBody>
          <a:bodyPr>
            <a:normAutofit/>
          </a:bodyPr>
          <a:lstStyle/>
          <a:p>
            <a:r>
              <a:rPr lang="en-US" dirty="0"/>
              <a:t>Absence of effective national-level effort to coordinate response, leaving states competing against each other for resources, creating a highly unsystematic response, confusing the American public, etc.</a:t>
            </a:r>
          </a:p>
          <a:p>
            <a:r>
              <a:rPr lang="en-US" dirty="0"/>
              <a:t>Administration not only ignored warnings but also dissolved organizations within the WH dedicated to respond rapidly and effectively, despite evidence of increasing likelihood</a:t>
            </a:r>
          </a:p>
          <a:p>
            <a:r>
              <a:rPr lang="en-US" dirty="0"/>
              <a:t>WH muzzled federal health experts in messaging about and responding to the pandemic, and downgraded their access to WH and media</a:t>
            </a:r>
          </a:p>
          <a:p>
            <a:r>
              <a:rPr lang="en-US" dirty="0"/>
              <a:t>POTUS shamelessly purveyed disinformation to public, undermining credibility of the executive branch in responding to the crisis, including confidence in prospective Covid-19 treatments and vaccines</a:t>
            </a:r>
          </a:p>
          <a:p>
            <a:r>
              <a:rPr lang="en-US" dirty="0"/>
              <a:t>It seems clear also many national level Republicans felt they were strong enough with their respective constituencies that their support of POTUS insulated them from blowback</a:t>
            </a:r>
          </a:p>
        </p:txBody>
      </p:sp>
    </p:spTree>
    <p:extLst>
      <p:ext uri="{BB962C8B-B14F-4D97-AF65-F5344CB8AC3E}">
        <p14:creationId xmlns:p14="http://schemas.microsoft.com/office/powerpoint/2010/main" val="1863619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019CB-3466-41EE-B0F6-7EB13FB01827}"/>
              </a:ext>
            </a:extLst>
          </p:cNvPr>
          <p:cNvSpPr>
            <a:spLocks noGrp="1"/>
          </p:cNvSpPr>
          <p:nvPr>
            <p:ph type="title"/>
          </p:nvPr>
        </p:nvSpPr>
        <p:spPr/>
        <p:txBody>
          <a:bodyPr/>
          <a:lstStyle/>
          <a:p>
            <a:r>
              <a:rPr lang="en-US" sz="2400" dirty="0"/>
              <a:t>Background:</a:t>
            </a:r>
            <a:br>
              <a:rPr lang="en-US" sz="2400" dirty="0"/>
            </a:br>
            <a:r>
              <a:rPr lang="en-US" dirty="0"/>
              <a:t>Grim Failure to Manage the Pandemic in the US</a:t>
            </a:r>
          </a:p>
        </p:txBody>
      </p:sp>
      <p:sp>
        <p:nvSpPr>
          <p:cNvPr id="3" name="Content Placeholder 2">
            <a:extLst>
              <a:ext uri="{FF2B5EF4-FFF2-40B4-BE49-F238E27FC236}">
                <a16:creationId xmlns:a16="http://schemas.microsoft.com/office/drawing/2014/main" id="{F5C0B438-6EE4-437C-9FAE-BFDCBADD04EA}"/>
              </a:ext>
            </a:extLst>
          </p:cNvPr>
          <p:cNvSpPr>
            <a:spLocks noGrp="1"/>
          </p:cNvSpPr>
          <p:nvPr>
            <p:ph idx="1"/>
          </p:nvPr>
        </p:nvSpPr>
        <p:spPr/>
        <p:txBody>
          <a:bodyPr>
            <a:normAutofit fontScale="92500" lnSpcReduction="10000"/>
          </a:bodyPr>
          <a:lstStyle/>
          <a:p>
            <a:r>
              <a:rPr lang="en-US" dirty="0"/>
              <a:t>By rights the pandemic is a common threat that could have brought Americans together</a:t>
            </a:r>
          </a:p>
          <a:p>
            <a:r>
              <a:rPr lang="en-US" dirty="0"/>
              <a:t>Nearly all competent analysts believe that if we had conformed to safety procedures, there would have been far fewer infections, with concomitant deaths and long-term health issues</a:t>
            </a:r>
          </a:p>
          <a:p>
            <a:r>
              <a:rPr lang="en-US" dirty="0"/>
              <a:t>Instead, over 230,000 Americans are known to have died from SARS Covid-2 (aka, Covid-19), and an additional 100,000 or so Americans are estimated to have died from Covid-19 itself or from other illnesses as a result of Covid-19</a:t>
            </a:r>
          </a:p>
          <a:p>
            <a:r>
              <a:rPr lang="en-US" dirty="0"/>
              <a:t>Worse, the US is presently experiencing a third major wave of Covid-19 infections, reported to be greater than 100,000 per day for something like 2 weeks now (right through the Election Day)</a:t>
            </a:r>
          </a:p>
          <a:p>
            <a:r>
              <a:rPr lang="en-US" dirty="0"/>
              <a:t>Covid-19 infection- and death-rates in the US are considered the worst in the developed world</a:t>
            </a:r>
          </a:p>
          <a:p>
            <a:r>
              <a:rPr lang="en-US" dirty="0"/>
              <a:t>A majority of Americans lay the blame on the current POTUS for a failure of leadership in this crisis</a:t>
            </a:r>
          </a:p>
          <a:p>
            <a:r>
              <a:rPr lang="en-US" dirty="0"/>
              <a:t>Sadly, it has been fairly clear for sometime that the current POTUS might have significantly lessened the pandemic’s economic impact with a more forceful national-level response.</a:t>
            </a:r>
          </a:p>
          <a:p>
            <a:r>
              <a:rPr lang="en-US" dirty="0"/>
              <a:t>In spite of all that, the current POTUS was fairly competitive against his challenger, indicating just how deep and strong is the base of Republican support in the US</a:t>
            </a:r>
          </a:p>
        </p:txBody>
      </p:sp>
    </p:spTree>
    <p:extLst>
      <p:ext uri="{BB962C8B-B14F-4D97-AF65-F5344CB8AC3E}">
        <p14:creationId xmlns:p14="http://schemas.microsoft.com/office/powerpoint/2010/main" val="463774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48CE2-0AB1-4C91-B371-6C07939C39BC}"/>
              </a:ext>
            </a:extLst>
          </p:cNvPr>
          <p:cNvSpPr>
            <a:spLocks noGrp="1"/>
          </p:cNvSpPr>
          <p:nvPr>
            <p:ph type="title"/>
          </p:nvPr>
        </p:nvSpPr>
        <p:spPr/>
        <p:txBody>
          <a:bodyPr>
            <a:normAutofit/>
          </a:bodyPr>
          <a:lstStyle/>
          <a:p>
            <a:r>
              <a:rPr lang="en-US" dirty="0"/>
              <a:t>We Wanted to Explore Other Facets of How Hyper-Partisanship Might Be Affecting the Way the Pandemic Impacts Americans</a:t>
            </a:r>
          </a:p>
        </p:txBody>
      </p:sp>
      <p:sp>
        <p:nvSpPr>
          <p:cNvPr id="3" name="Content Placeholder 2">
            <a:extLst>
              <a:ext uri="{FF2B5EF4-FFF2-40B4-BE49-F238E27FC236}">
                <a16:creationId xmlns:a16="http://schemas.microsoft.com/office/drawing/2014/main" id="{B1994619-D9E7-4AC2-A09E-F2F9F1CCC238}"/>
              </a:ext>
            </a:extLst>
          </p:cNvPr>
          <p:cNvSpPr>
            <a:spLocks noGrp="1"/>
          </p:cNvSpPr>
          <p:nvPr>
            <p:ph idx="1"/>
          </p:nvPr>
        </p:nvSpPr>
        <p:spPr/>
        <p:txBody>
          <a:bodyPr/>
          <a:lstStyle/>
          <a:p>
            <a:endParaRPr lang="en-US" dirty="0"/>
          </a:p>
          <a:p>
            <a:r>
              <a:rPr lang="en-US" dirty="0"/>
              <a:t>State-Level Reporting of the Pandemic’s Death Toll (Hence, Severity of Crisis)</a:t>
            </a:r>
          </a:p>
          <a:p>
            <a:r>
              <a:rPr lang="en-US" dirty="0"/>
              <a:t>State-Level Unemployment Rates – Owing to State-Level Responses to the Pandemic</a:t>
            </a:r>
          </a:p>
          <a:p>
            <a:r>
              <a:rPr lang="en-US" dirty="0"/>
              <a:t>State-Level Bankruptcy Rates – Owing to State-Level Responses to the Pandemic</a:t>
            </a:r>
          </a:p>
          <a:p>
            <a:r>
              <a:rPr lang="en-US" dirty="0"/>
              <a:t>National-Level Unemployment Rates by Race and Ethnicity in the Wake of the Pandemic</a:t>
            </a:r>
          </a:p>
          <a:p>
            <a:r>
              <a:rPr lang="en-US" dirty="0"/>
              <a:t>Also, National-Level Long-Term Unemployment in the Wake of the Pandemic</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09724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4CDE5-15E7-40AB-932F-9427EC436D7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30E5D47-1BBB-44A7-A92F-58EAB9FD922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0621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03C5E7-962B-4E9B-BC21-9C9C95BC8FD8}"/>
              </a:ext>
            </a:extLst>
          </p:cNvPr>
          <p:cNvSpPr>
            <a:spLocks noGrp="1"/>
          </p:cNvSpPr>
          <p:nvPr>
            <p:ph type="title"/>
          </p:nvPr>
        </p:nvSpPr>
        <p:spPr/>
        <p:txBody>
          <a:bodyPr vert="horz" lIns="91440" tIns="45720" rIns="91440" bIns="45720" rtlCol="0" anchor="ctr">
            <a:normAutofit/>
          </a:bodyPr>
          <a:lstStyle/>
          <a:p>
            <a:r>
              <a:rPr lang="en-US" sz="2400" b="1" dirty="0"/>
              <a:t>Hypothesis:</a:t>
            </a:r>
            <a:br>
              <a:rPr lang="en-US" sz="2400" b="1" dirty="0"/>
            </a:br>
            <a:r>
              <a:rPr lang="en-US" sz="3200" b="1" dirty="0"/>
              <a:t>State Level Political Control May Well Have Colored Reporting on Covid-19 Deaths</a:t>
            </a:r>
          </a:p>
        </p:txBody>
      </p:sp>
      <p:sp>
        <p:nvSpPr>
          <p:cNvPr id="5" name="Content Placeholder 4">
            <a:extLst>
              <a:ext uri="{FF2B5EF4-FFF2-40B4-BE49-F238E27FC236}">
                <a16:creationId xmlns:a16="http://schemas.microsoft.com/office/drawing/2014/main" id="{3DD9FDDF-66B5-4FBF-A492-328DCAD78F00}"/>
              </a:ext>
            </a:extLst>
          </p:cNvPr>
          <p:cNvSpPr>
            <a:spLocks noGrp="1"/>
          </p:cNvSpPr>
          <p:nvPr>
            <p:ph idx="1"/>
          </p:nvPr>
        </p:nvSpPr>
        <p:spPr/>
        <p:txBody>
          <a:bodyPr/>
          <a:lstStyle/>
          <a:p>
            <a:r>
              <a:rPr lang="en-US" dirty="0"/>
              <a:t>WH was trying to control the narrative</a:t>
            </a:r>
          </a:p>
          <a:p>
            <a:pPr lvl="1"/>
            <a:r>
              <a:rPr lang="en-US" dirty="0"/>
              <a:t>Mischaracterized information</a:t>
            </a:r>
          </a:p>
          <a:p>
            <a:pPr lvl="1"/>
            <a:r>
              <a:rPr lang="en-US" dirty="0"/>
              <a:t>Muzzled</a:t>
            </a:r>
          </a:p>
          <a:p>
            <a:pPr lvl="1"/>
            <a:r>
              <a:rPr lang="en-US" dirty="0"/>
              <a:t>Squelched </a:t>
            </a:r>
          </a:p>
          <a:p>
            <a:r>
              <a:rPr lang="en-US" dirty="0"/>
              <a:t>Anecdotal news reports of people diagnosed with Covid-19 or who experienced classic symptoms of the infection were not being counted as such.</a:t>
            </a:r>
          </a:p>
          <a:p>
            <a:r>
              <a:rPr lang="en-US" dirty="0"/>
              <a:t>Similar anecdotal news reports related to Covid-19 deaths.</a:t>
            </a:r>
          </a:p>
        </p:txBody>
      </p:sp>
    </p:spTree>
    <p:extLst>
      <p:ext uri="{BB962C8B-B14F-4D97-AF65-F5344CB8AC3E}">
        <p14:creationId xmlns:p14="http://schemas.microsoft.com/office/powerpoint/2010/main" val="4021982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414EF-96EF-486C-8D71-7CD3B7F99E7A}"/>
              </a:ext>
            </a:extLst>
          </p:cNvPr>
          <p:cNvSpPr>
            <a:spLocks noGrp="1"/>
          </p:cNvSpPr>
          <p:nvPr>
            <p:ph type="title"/>
          </p:nvPr>
        </p:nvSpPr>
        <p:spPr/>
        <p:txBody>
          <a:bodyPr>
            <a:normAutofit/>
          </a:bodyPr>
          <a:lstStyle/>
          <a:p>
            <a:r>
              <a:rPr lang="en-US" sz="2400" dirty="0"/>
              <a:t>Findings:</a:t>
            </a:r>
            <a:br>
              <a:rPr lang="en-US" dirty="0"/>
            </a:br>
            <a:r>
              <a:rPr lang="en-US" dirty="0"/>
              <a:t>Republican Aligned States on Average Under-Reported Covid-19 Deaths Relative to Democratic Ones, But Not Hugely Materially</a:t>
            </a:r>
          </a:p>
        </p:txBody>
      </p:sp>
      <p:sp>
        <p:nvSpPr>
          <p:cNvPr id="3" name="Content Placeholder 2">
            <a:extLst>
              <a:ext uri="{FF2B5EF4-FFF2-40B4-BE49-F238E27FC236}">
                <a16:creationId xmlns:a16="http://schemas.microsoft.com/office/drawing/2014/main" id="{2BA814FD-E477-4835-A8C5-1AB7F65DDF30}"/>
              </a:ext>
            </a:extLst>
          </p:cNvPr>
          <p:cNvSpPr>
            <a:spLocks noGrp="1"/>
          </p:cNvSpPr>
          <p:nvPr>
            <p:ph idx="1"/>
          </p:nvPr>
        </p:nvSpPr>
        <p:spPr/>
        <p:txBody>
          <a:bodyPr>
            <a:normAutofit/>
          </a:bodyPr>
          <a:lstStyle/>
          <a:p>
            <a:r>
              <a:rPr lang="en-US" dirty="0"/>
              <a:t>Republican-Controlled States under-reported probable total Covid-19 deaths relative to Democratic-Controlled States by 6% Points (14% difference relative to Republican Controlled States)</a:t>
            </a:r>
          </a:p>
          <a:p>
            <a:pPr lvl="1"/>
            <a:r>
              <a:rPr lang="en-US" dirty="0"/>
              <a:t>Average for 23 Republican Controlled States = 43%</a:t>
            </a:r>
          </a:p>
          <a:p>
            <a:pPr lvl="1"/>
            <a:r>
              <a:rPr lang="en-US" dirty="0"/>
              <a:t>Average for 19 Democratic Controlled States = 37%</a:t>
            </a:r>
          </a:p>
          <a:p>
            <a:pPr lvl="1"/>
            <a:r>
              <a:rPr lang="en-US" dirty="0"/>
              <a:t>Average for 8 Divided Control States = 45%</a:t>
            </a:r>
          </a:p>
          <a:p>
            <a:endParaRPr lang="en-US" dirty="0"/>
          </a:p>
          <a:p>
            <a:r>
              <a:rPr lang="en-US" dirty="0"/>
              <a:t>Definition: Probable Total Covid-19 Deaths = Known Covid-19 Deaths + Excess Deaths excl. C-19</a:t>
            </a:r>
          </a:p>
          <a:p>
            <a:pPr lvl="1"/>
            <a:r>
              <a:rPr lang="en-US" dirty="0"/>
              <a:t>Excess Deaths is computed based on expected number of deaths had there been no pandemic, weighted for population growth and seasonality and excluding known (positively identified) Covid-19 Deaths</a:t>
            </a:r>
          </a:p>
        </p:txBody>
      </p:sp>
    </p:spTree>
    <p:extLst>
      <p:ext uri="{BB962C8B-B14F-4D97-AF65-F5344CB8AC3E}">
        <p14:creationId xmlns:p14="http://schemas.microsoft.com/office/powerpoint/2010/main" val="13656601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745</TotalTime>
  <Words>1442</Words>
  <Application>Microsoft Office PowerPoint</Application>
  <PresentationFormat>Widescreen</PresentationFormat>
  <Paragraphs>83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Politics &amp; Pre-Existing Divides Effects on Covid-19</vt:lpstr>
      <vt:lpstr>Background: Polarized Republican Electorate</vt:lpstr>
      <vt:lpstr>Background: Calculus Behind Republican National-Level Pandemic Response</vt:lpstr>
      <vt:lpstr>Background: Republican National Pandemic Response Handling</vt:lpstr>
      <vt:lpstr>Background: Grim Failure to Manage the Pandemic in the US</vt:lpstr>
      <vt:lpstr>We Wanted to Explore Other Facets of How Hyper-Partisanship Might Be Affecting the Way the Pandemic Impacts Americans</vt:lpstr>
      <vt:lpstr>PowerPoint Presentation</vt:lpstr>
      <vt:lpstr>Hypothesis: State Level Political Control May Well Have Colored Reporting on Covid-19 Deaths</vt:lpstr>
      <vt:lpstr>Findings: Republican Aligned States on Average Under-Reported Covid-19 Deaths Relative to Democratic Ones, But Not Hugely Materially</vt:lpstr>
      <vt:lpstr>Conclusions: State Level Political Control Colored Reporting on Covid-19 Deaths</vt:lpstr>
      <vt:lpstr>Additional Considerations: State Level Political Control Colored Reporting on Covid-19 Deaths</vt:lpstr>
      <vt:lpstr>Hypothesis: State-Level Political Control Altered the Degree to Which the Pandemic Impacted Infection Rates and Unemployment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Political Partisanship Effect on Covid-19 Impacts</dc:title>
  <dc:creator>Brooke Cooper</dc:creator>
  <cp:lastModifiedBy>Brooke Cooper</cp:lastModifiedBy>
  <cp:revision>41</cp:revision>
  <dcterms:created xsi:type="dcterms:W3CDTF">2020-11-13T17:23:29Z</dcterms:created>
  <dcterms:modified xsi:type="dcterms:W3CDTF">2020-11-14T05:49:24Z</dcterms:modified>
</cp:coreProperties>
</file>