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6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true" noChangeArrowheads="true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true" noChangeArrowheads="true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false" compatLnSpc="tru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true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true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" altLang="en-US" sz="4400"/>
              <a:t>Thiết kế mở của VACCOM</a:t>
            </a:r>
            <a:endParaRPr lang="" altLang="en-US" sz="44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Software Freedom Day 2021 - Hanoi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lvl="0"/>
            <a:r>
              <a:rPr lang="" altLang="en-US"/>
              <a:t>Tầm nhìn của Vaccom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417320"/>
            <a:ext cx="10972800" cy="4902200"/>
          </a:xfrm>
        </p:spPr>
        <p:txBody>
          <a:bodyPr/>
          <a:p>
            <a:r>
              <a:rPr lang="" altLang="en-US" sz="2800"/>
              <a:t>Ý tưởng ban đầu</a:t>
            </a:r>
            <a:endParaRPr lang="" altLang="en-US" sz="2800"/>
          </a:p>
          <a:p>
            <a:pPr lvl="1"/>
            <a:r>
              <a:rPr lang="" altLang="en-US" sz="2400"/>
              <a:t>Hỗ trợ công tác quản lý đăng kí và sắp xếp lịch tiêm chủng tại các địa bàn cơ sở =&gt; mô hình quản lý bottom-up</a:t>
            </a:r>
            <a:endParaRPr lang="" altLang="en-US" sz="2400"/>
          </a:p>
          <a:p>
            <a:pPr lvl="1"/>
            <a:r>
              <a:rPr lang="" altLang="en-US" sz="2400"/>
              <a:t>Không trùng lặp với cổng đăng ký tiêm chủng quốc gia =&gt; mô hình quản lý top-down</a:t>
            </a:r>
            <a:endParaRPr lang="" altLang="en-US" sz="2400"/>
          </a:p>
          <a:p>
            <a:pPr lvl="0"/>
            <a:r>
              <a:rPr lang="" altLang="en-US" sz="2800"/>
              <a:t>Tầm nhìn phát triển</a:t>
            </a:r>
            <a:endParaRPr lang="en-US" altLang="en-US" sz="2800"/>
          </a:p>
          <a:p>
            <a:pPr lvl="1"/>
            <a:r>
              <a:rPr lang="" altLang="en-US" sz="2400">
                <a:sym typeface="+mn-ea"/>
              </a:rPr>
              <a:t>Là phần mềm hỗ trợ quản lý toàn diện công tác xã hội tại địa bàn dân cư </a:t>
            </a:r>
            <a:r>
              <a:rPr lang="en-US" altLang="en-US" sz="2400">
                <a:sym typeface="+mn-ea"/>
              </a:rPr>
              <a:t>(</a:t>
            </a:r>
            <a:r>
              <a:rPr lang="" altLang="en-US" sz="2400">
                <a:sym typeface="+mn-ea"/>
              </a:rPr>
              <a:t>khu/</a:t>
            </a:r>
            <a:r>
              <a:rPr lang="en-US" altLang="en-US" sz="2400">
                <a:sym typeface="+mn-ea"/>
              </a:rPr>
              <a:t>tổ/</a:t>
            </a:r>
            <a:r>
              <a:rPr lang="" altLang="en-US" sz="2400">
                <a:sym typeface="+mn-ea"/>
              </a:rPr>
              <a:t>thôn</a:t>
            </a:r>
            <a:r>
              <a:rPr lang="en-US" altLang="en-US" sz="2400">
                <a:sym typeface="+mn-ea"/>
              </a:rPr>
              <a:t>)</a:t>
            </a:r>
            <a:r>
              <a:rPr lang="" altLang="en-US" sz="2400">
                <a:sym typeface="+mn-ea"/>
              </a:rPr>
              <a:t> =&gt; chuyển đổi số ở nơi sinh sống, kết nối người dân với chính quyền (phường xã)</a:t>
            </a:r>
            <a:endParaRPr lang="" altLang="en-US" sz="2400">
              <a:sym typeface="+mn-ea"/>
            </a:endParaRPr>
          </a:p>
          <a:p>
            <a:pPr lvl="1"/>
            <a:r>
              <a:rPr lang="" altLang="en-US" sz="2400">
                <a:sym typeface="+mn-ea"/>
              </a:rPr>
              <a:t>Lộ trình phát triển: hoàn thiện v1.0 trong tháng 9/2021; phát triển mở rộng thành v2.0, v3.0, v4.0 dựa trên nhu cầu thực tiễn và khả năng đóng góp của cộng đồng.</a:t>
            </a:r>
            <a:endParaRPr lang="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lvl="0"/>
            <a:r>
              <a:rPr lang="" altLang="en-US"/>
              <a:t>Đối tượng sử dụng và kiến trúc phần mềm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968375"/>
            <a:ext cx="5238750" cy="61385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615" y="2670810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20" y="2689225"/>
            <a:ext cx="1224915" cy="12007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1653540"/>
            <a:ext cx="1114425" cy="1114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860" y="2893695"/>
            <a:ext cx="1546225" cy="189674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7" idx="3"/>
            <a:endCxn id="6" idx="1"/>
          </p:cNvCxnSpPr>
          <p:nvPr/>
        </p:nvCxnSpPr>
        <p:spPr>
          <a:xfrm>
            <a:off x="7629525" y="2211070"/>
            <a:ext cx="1026795" cy="1078865"/>
          </a:xfrm>
          <a:prstGeom prst="bentConnector3">
            <a:avLst>
              <a:gd name="adj1" fmla="val 50031"/>
            </a:avLst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Elbow Connector 9"/>
          <p:cNvCxnSpPr>
            <a:stCxn id="8" idx="3"/>
            <a:endCxn id="6" idx="1"/>
          </p:cNvCxnSpPr>
          <p:nvPr/>
        </p:nvCxnSpPr>
        <p:spPr>
          <a:xfrm flipV="true">
            <a:off x="7792085" y="3289935"/>
            <a:ext cx="864235" cy="552450"/>
          </a:xfrm>
          <a:prstGeom prst="bentConnector3">
            <a:avLst>
              <a:gd name="adj1" fmla="val 39676"/>
            </a:avLst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traight Connector 10"/>
          <p:cNvCxnSpPr>
            <a:stCxn id="6" idx="3"/>
            <a:endCxn id="5" idx="1"/>
          </p:cNvCxnSpPr>
          <p:nvPr/>
        </p:nvCxnSpPr>
        <p:spPr>
          <a:xfrm flipV="true">
            <a:off x="9881235" y="3280410"/>
            <a:ext cx="627380" cy="9525"/>
          </a:xfrm>
          <a:prstGeom prst="line">
            <a:avLst/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Picture 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900" y="4886960"/>
            <a:ext cx="922020" cy="922020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6" idx="1"/>
          </p:cNvCxnSpPr>
          <p:nvPr/>
        </p:nvCxnSpPr>
        <p:spPr>
          <a:xfrm flipV="true">
            <a:off x="7614920" y="3289935"/>
            <a:ext cx="1041400" cy="2058035"/>
          </a:xfrm>
          <a:prstGeom prst="bentConnector3">
            <a:avLst>
              <a:gd name="adj1" fmla="val 50000"/>
            </a:avLst>
          </a:prstGeom>
          <a:gradFill rotWithShape="false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true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lvl="0"/>
            <a:r>
              <a:rPr lang="" altLang="en-US"/>
              <a:t>Thiết kế mô hình CSDL    </a:t>
            </a:r>
            <a:endParaRPr lang="" altLang="en-US"/>
          </a:p>
        </p:txBody>
      </p:sp>
      <p:pic>
        <p:nvPicPr>
          <p:cNvPr id="8" name="Content Placeholder 7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00" y="1739900"/>
            <a:ext cx="12167235" cy="4336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false">
          <a:gsLst>
            <a:gs pos="0">
              <a:schemeClr val="accent1"/>
            </a:gs>
            <a:gs pos="100000">
              <a:schemeClr val="accent2"/>
            </a:gs>
          </a:gsLst>
          <a:lin ang="5400000" scaled="true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false" compatLnSpc="true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WPS Presentation</Application>
  <PresentationFormat>宽屏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Droid Sans Fallback</vt:lpstr>
      <vt:lpstr>Times New Roman</vt:lpstr>
      <vt:lpstr>Communications and Dialogues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anhtt</dc:creator>
  <cp:lastModifiedBy>anhtt</cp:lastModifiedBy>
  <cp:revision>18</cp:revision>
  <dcterms:created xsi:type="dcterms:W3CDTF">2021-09-17T09:40:50Z</dcterms:created>
  <dcterms:modified xsi:type="dcterms:W3CDTF">2021-09-17T09:40:50Z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