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8"/>
  </p:notesMasterIdLst>
  <p:sldIdLst>
    <p:sldId id="256" r:id="rId3"/>
    <p:sldId id="264" r:id="rId4"/>
    <p:sldId id="257" r:id="rId5"/>
    <p:sldId id="280" r:id="rId6"/>
    <p:sldId id="288" r:id="rId7"/>
    <p:sldId id="282" r:id="rId8"/>
    <p:sldId id="283" r:id="rId9"/>
    <p:sldId id="284" r:id="rId10"/>
    <p:sldId id="285" r:id="rId11"/>
    <p:sldId id="286" r:id="rId12"/>
    <p:sldId id="305" r:id="rId13"/>
    <p:sldId id="306" r:id="rId14"/>
    <p:sldId id="307" r:id="rId15"/>
    <p:sldId id="308"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741" autoAdjust="0"/>
  </p:normalViewPr>
  <p:slideViewPr>
    <p:cSldViewPr snapToGrid="0">
      <p:cViewPr varScale="1">
        <p:scale>
          <a:sx n="62" d="100"/>
          <a:sy n="62" d="100"/>
        </p:scale>
        <p:origin x="804" y="44"/>
      </p:cViewPr>
      <p:guideLst/>
    </p:cSldViewPr>
  </p:slideViewPr>
  <p:outlineViewPr>
    <p:cViewPr>
      <p:scale>
        <a:sx n="33" d="100"/>
        <a:sy n="33" d="100"/>
      </p:scale>
      <p:origin x="0" y="-62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379E-4149-402E-8706-08D13B962C06}"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D626E-7387-49CD-B00C-802E03445BB3}" type="slidenum">
              <a:rPr lang="en-IN" smtClean="0"/>
              <a:t>‹#›</a:t>
            </a:fld>
            <a:endParaRPr lang="en-IN"/>
          </a:p>
        </p:txBody>
      </p:sp>
    </p:spTree>
    <p:extLst>
      <p:ext uri="{BB962C8B-B14F-4D97-AF65-F5344CB8AC3E}">
        <p14:creationId xmlns:p14="http://schemas.microsoft.com/office/powerpoint/2010/main" val="4016880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5396EC9-2D1A-4C8A-85C1-5C43BD97BE55}"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85CD41D-C64D-4F3A-8A49-390B7543DE47}"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905CAD-EFBE-459B-9922-74BAE1E3D369}"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F6C3D36-7374-49C1-90BB-F84B0F3FC5B0}"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80A92E-F8D9-4690-B333-777626619901}"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58B31-3610-414C-ABBD-CF54DE24EC09}"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70B4CAB-FAD1-428A-8FDB-854EE3FC95F8}" type="datetime1">
              <a:rPr lang="en-US" smtClean="0"/>
              <a:t>5/19/2023</a:t>
            </a:fld>
            <a:endParaRPr lang="en-IN"/>
          </a:p>
        </p:txBody>
      </p:sp>
      <p:sp>
        <p:nvSpPr>
          <p:cNvPr id="6" name="Footer Placeholder 5"/>
          <p:cNvSpPr>
            <a:spLocks noGrp="1"/>
          </p:cNvSpPr>
          <p:nvPr>
            <p:ph type="ftr" sz="quarter" idx="11"/>
          </p:nvPr>
        </p:nvSpPr>
        <p:spPr/>
        <p:txBody>
          <a:bodyPr/>
          <a:lstStyle/>
          <a:p>
            <a:r>
              <a:rPr lang="en-IN"/>
              <a:t>Final Review</a:t>
            </a:r>
          </a:p>
        </p:txBody>
      </p:sp>
      <p:sp>
        <p:nvSpPr>
          <p:cNvPr id="7" name="Slide Number Placeholder 6"/>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3EDCD59-883C-4B93-9E38-70221E61E757}" type="datetime1">
              <a:rPr lang="en-US" smtClean="0"/>
              <a:t>5/19/2023</a:t>
            </a:fld>
            <a:endParaRPr lang="en-IN"/>
          </a:p>
        </p:txBody>
      </p:sp>
      <p:sp>
        <p:nvSpPr>
          <p:cNvPr id="8" name="Footer Placeholder 7"/>
          <p:cNvSpPr>
            <a:spLocks noGrp="1"/>
          </p:cNvSpPr>
          <p:nvPr>
            <p:ph type="ftr" sz="quarter" idx="11"/>
          </p:nvPr>
        </p:nvSpPr>
        <p:spPr/>
        <p:txBody>
          <a:bodyPr/>
          <a:lstStyle/>
          <a:p>
            <a:r>
              <a:rPr lang="en-IN"/>
              <a:t>Final Review</a:t>
            </a:r>
          </a:p>
        </p:txBody>
      </p:sp>
      <p:sp>
        <p:nvSpPr>
          <p:cNvPr id="9" name="Slide Number Placeholder 8"/>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2B15F76-64CD-4B50-A73B-BB4130321185}" type="datetime1">
              <a:rPr lang="en-US" smtClean="0"/>
              <a:t>5/19/2023</a:t>
            </a:fld>
            <a:endParaRPr lang="en-IN"/>
          </a:p>
        </p:txBody>
      </p:sp>
      <p:sp>
        <p:nvSpPr>
          <p:cNvPr id="4" name="Footer Placeholder 3"/>
          <p:cNvSpPr>
            <a:spLocks noGrp="1"/>
          </p:cNvSpPr>
          <p:nvPr>
            <p:ph type="ftr" sz="quarter" idx="11"/>
          </p:nvPr>
        </p:nvSpPr>
        <p:spPr/>
        <p:txBody>
          <a:bodyPr/>
          <a:lstStyle/>
          <a:p>
            <a:r>
              <a:rPr lang="en-IN"/>
              <a:t>Final Review</a:t>
            </a:r>
          </a:p>
        </p:txBody>
      </p:sp>
      <p:sp>
        <p:nvSpPr>
          <p:cNvPr id="5" name="Slide Number Placeholder 4"/>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3FAA7-3215-41F7-82CF-B1C1729300E5}" type="datetime1">
              <a:rPr lang="en-US" smtClean="0"/>
              <a:t>5/19/2023</a:t>
            </a:fld>
            <a:endParaRPr lang="en-IN"/>
          </a:p>
        </p:txBody>
      </p:sp>
      <p:sp>
        <p:nvSpPr>
          <p:cNvPr id="3" name="Footer Placeholder 2"/>
          <p:cNvSpPr>
            <a:spLocks noGrp="1"/>
          </p:cNvSpPr>
          <p:nvPr>
            <p:ph type="ftr" sz="quarter" idx="11"/>
          </p:nvPr>
        </p:nvSpPr>
        <p:spPr/>
        <p:txBody>
          <a:bodyPr/>
          <a:lstStyle/>
          <a:p>
            <a:r>
              <a:rPr lang="en-IN"/>
              <a:t>Final Review</a:t>
            </a:r>
          </a:p>
        </p:txBody>
      </p:sp>
      <p:sp>
        <p:nvSpPr>
          <p:cNvPr id="4" name="Slide Number Placeholder 3"/>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FB5F49-6F6C-4454-8EB4-3F36CD36B805}" type="datetime1">
              <a:rPr lang="en-US" smtClean="0"/>
              <a:t>5/19/2023</a:t>
            </a:fld>
            <a:endParaRPr lang="en-IN"/>
          </a:p>
        </p:txBody>
      </p:sp>
      <p:sp>
        <p:nvSpPr>
          <p:cNvPr id="6" name="Footer Placeholder 5"/>
          <p:cNvSpPr>
            <a:spLocks noGrp="1"/>
          </p:cNvSpPr>
          <p:nvPr>
            <p:ph type="ftr" sz="quarter" idx="11"/>
          </p:nvPr>
        </p:nvSpPr>
        <p:spPr/>
        <p:txBody>
          <a:bodyPr/>
          <a:lstStyle/>
          <a:p>
            <a:r>
              <a:rPr lang="en-IN"/>
              <a:t>Final Review</a:t>
            </a:r>
          </a:p>
        </p:txBody>
      </p:sp>
      <p:sp>
        <p:nvSpPr>
          <p:cNvPr id="7" name="Slide Number Placeholder 6"/>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2E952E9-563A-4B26-A57F-CF55152E1EB2}"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C04CA-9110-4784-BB08-F87F99EDD5EC}" type="datetime1">
              <a:rPr lang="en-US" smtClean="0"/>
              <a:t>5/19/2023</a:t>
            </a:fld>
            <a:endParaRPr lang="en-IN"/>
          </a:p>
        </p:txBody>
      </p:sp>
      <p:sp>
        <p:nvSpPr>
          <p:cNvPr id="6" name="Footer Placeholder 5"/>
          <p:cNvSpPr>
            <a:spLocks noGrp="1"/>
          </p:cNvSpPr>
          <p:nvPr>
            <p:ph type="ftr" sz="quarter" idx="11"/>
          </p:nvPr>
        </p:nvSpPr>
        <p:spPr/>
        <p:txBody>
          <a:bodyPr/>
          <a:lstStyle/>
          <a:p>
            <a:r>
              <a:rPr lang="en-IN"/>
              <a:t>Final Review</a:t>
            </a:r>
          </a:p>
        </p:txBody>
      </p:sp>
      <p:sp>
        <p:nvSpPr>
          <p:cNvPr id="7" name="Slide Number Placeholder 6"/>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8A5278-D8AF-4C60-AF23-C811042C41D4}"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35F9E6-A0E5-4AD9-A939-0256147869E0}"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8AC98-E4D1-4A0B-B7F6-0996680D918D}" type="datetime1">
              <a:rPr lang="en-US" smtClean="0"/>
              <a:t>5/19/2023</a:t>
            </a:fld>
            <a:endParaRPr lang="en-IN"/>
          </a:p>
        </p:txBody>
      </p:sp>
      <p:sp>
        <p:nvSpPr>
          <p:cNvPr id="5" name="Footer Placeholder 4"/>
          <p:cNvSpPr>
            <a:spLocks noGrp="1"/>
          </p:cNvSpPr>
          <p:nvPr>
            <p:ph type="ftr" sz="quarter" idx="11"/>
          </p:nvPr>
        </p:nvSpPr>
        <p:spPr/>
        <p:txBody>
          <a:bodyPr/>
          <a:lstStyle/>
          <a:p>
            <a:r>
              <a:rPr lang="en-IN"/>
              <a:t>Final Review</a:t>
            </a:r>
          </a:p>
        </p:txBody>
      </p:sp>
      <p:sp>
        <p:nvSpPr>
          <p:cNvPr id="6" name="Slide Number Placeholder 5"/>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1E68D52-2DF3-4C49-BB10-E359A4E576E8}" type="datetime1">
              <a:rPr lang="en-US" smtClean="0"/>
              <a:t>5/19/2023</a:t>
            </a:fld>
            <a:endParaRPr lang="en-IN"/>
          </a:p>
        </p:txBody>
      </p:sp>
      <p:sp>
        <p:nvSpPr>
          <p:cNvPr id="6" name="Footer Placeholder 5"/>
          <p:cNvSpPr>
            <a:spLocks noGrp="1"/>
          </p:cNvSpPr>
          <p:nvPr>
            <p:ph type="ftr" sz="quarter" idx="11"/>
          </p:nvPr>
        </p:nvSpPr>
        <p:spPr/>
        <p:txBody>
          <a:bodyPr/>
          <a:lstStyle/>
          <a:p>
            <a:r>
              <a:rPr lang="en-IN"/>
              <a:t>Final Review</a:t>
            </a:r>
          </a:p>
        </p:txBody>
      </p:sp>
      <p:sp>
        <p:nvSpPr>
          <p:cNvPr id="7" name="Slide Number Placeholder 6"/>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DC1CF46-9885-412A-9C54-CC580922C217}" type="datetime1">
              <a:rPr lang="en-US" smtClean="0"/>
              <a:t>5/19/2023</a:t>
            </a:fld>
            <a:endParaRPr lang="en-IN"/>
          </a:p>
        </p:txBody>
      </p:sp>
      <p:sp>
        <p:nvSpPr>
          <p:cNvPr id="8" name="Footer Placeholder 7"/>
          <p:cNvSpPr>
            <a:spLocks noGrp="1"/>
          </p:cNvSpPr>
          <p:nvPr>
            <p:ph type="ftr" sz="quarter" idx="11"/>
          </p:nvPr>
        </p:nvSpPr>
        <p:spPr/>
        <p:txBody>
          <a:bodyPr/>
          <a:lstStyle/>
          <a:p>
            <a:r>
              <a:rPr lang="en-IN"/>
              <a:t>Final Review</a:t>
            </a:r>
          </a:p>
        </p:txBody>
      </p:sp>
      <p:sp>
        <p:nvSpPr>
          <p:cNvPr id="9" name="Slide Number Placeholder 8"/>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1784EBB-1311-42FD-BF12-E7AA097A517D}" type="datetime1">
              <a:rPr lang="en-US" smtClean="0"/>
              <a:t>5/19/2023</a:t>
            </a:fld>
            <a:endParaRPr lang="en-IN"/>
          </a:p>
        </p:txBody>
      </p:sp>
      <p:sp>
        <p:nvSpPr>
          <p:cNvPr id="4" name="Footer Placeholder 3"/>
          <p:cNvSpPr>
            <a:spLocks noGrp="1"/>
          </p:cNvSpPr>
          <p:nvPr>
            <p:ph type="ftr" sz="quarter" idx="11"/>
          </p:nvPr>
        </p:nvSpPr>
        <p:spPr/>
        <p:txBody>
          <a:bodyPr/>
          <a:lstStyle/>
          <a:p>
            <a:r>
              <a:rPr lang="en-IN"/>
              <a:t>Final Review</a:t>
            </a:r>
          </a:p>
        </p:txBody>
      </p:sp>
      <p:sp>
        <p:nvSpPr>
          <p:cNvPr id="5" name="Slide Number Placeholder 4"/>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1B8E3-31F0-473A-ABCA-D4A0DBB802E3}" type="datetime1">
              <a:rPr lang="en-US" smtClean="0"/>
              <a:t>5/19/2023</a:t>
            </a:fld>
            <a:endParaRPr lang="en-IN"/>
          </a:p>
        </p:txBody>
      </p:sp>
      <p:sp>
        <p:nvSpPr>
          <p:cNvPr id="3" name="Footer Placeholder 2"/>
          <p:cNvSpPr>
            <a:spLocks noGrp="1"/>
          </p:cNvSpPr>
          <p:nvPr>
            <p:ph type="ftr" sz="quarter" idx="11"/>
          </p:nvPr>
        </p:nvSpPr>
        <p:spPr/>
        <p:txBody>
          <a:bodyPr/>
          <a:lstStyle/>
          <a:p>
            <a:r>
              <a:rPr lang="en-IN"/>
              <a:t>Final Review</a:t>
            </a:r>
          </a:p>
        </p:txBody>
      </p:sp>
      <p:sp>
        <p:nvSpPr>
          <p:cNvPr id="4" name="Slide Number Placeholder 3"/>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66F72-ABB8-4F0D-9EFE-23A18BB994E6}" type="datetime1">
              <a:rPr lang="en-US" smtClean="0"/>
              <a:t>5/19/2023</a:t>
            </a:fld>
            <a:endParaRPr lang="en-IN"/>
          </a:p>
        </p:txBody>
      </p:sp>
      <p:sp>
        <p:nvSpPr>
          <p:cNvPr id="6" name="Footer Placeholder 5"/>
          <p:cNvSpPr>
            <a:spLocks noGrp="1"/>
          </p:cNvSpPr>
          <p:nvPr>
            <p:ph type="ftr" sz="quarter" idx="11"/>
          </p:nvPr>
        </p:nvSpPr>
        <p:spPr/>
        <p:txBody>
          <a:bodyPr/>
          <a:lstStyle/>
          <a:p>
            <a:r>
              <a:rPr lang="en-IN"/>
              <a:t>Final Review</a:t>
            </a:r>
          </a:p>
        </p:txBody>
      </p:sp>
      <p:sp>
        <p:nvSpPr>
          <p:cNvPr id="7" name="Slide Number Placeholder 6"/>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1EC8C-1011-4443-919C-B2AAB31FA3F3}" type="datetime1">
              <a:rPr lang="en-US" smtClean="0"/>
              <a:t>5/19/2023</a:t>
            </a:fld>
            <a:endParaRPr lang="en-IN"/>
          </a:p>
        </p:txBody>
      </p:sp>
      <p:sp>
        <p:nvSpPr>
          <p:cNvPr id="6" name="Footer Placeholder 5"/>
          <p:cNvSpPr>
            <a:spLocks noGrp="1"/>
          </p:cNvSpPr>
          <p:nvPr>
            <p:ph type="ftr" sz="quarter" idx="11"/>
          </p:nvPr>
        </p:nvSpPr>
        <p:spPr/>
        <p:txBody>
          <a:bodyPr/>
          <a:lstStyle/>
          <a:p>
            <a:r>
              <a:rPr lang="en-IN"/>
              <a:t>Final Review</a:t>
            </a:r>
          </a:p>
        </p:txBody>
      </p:sp>
      <p:sp>
        <p:nvSpPr>
          <p:cNvPr id="7" name="Slide Number Placeholder 6"/>
          <p:cNvSpPr>
            <a:spLocks noGrp="1"/>
          </p:cNvSpPr>
          <p:nvPr>
            <p:ph type="sldNum" sz="quarter" idx="12"/>
          </p:nvPr>
        </p:nvSpPr>
        <p:spPr/>
        <p:txBody>
          <a:bodyPr/>
          <a:lstStyle/>
          <a:p>
            <a:fld id="{CB07C4C8-F4BB-4120-BC89-519527E8D4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6962B-D0F8-4D29-8FA4-7A4193F4BF68}" type="datetime1">
              <a:rPr lang="en-US" smtClean="0"/>
              <a:t>5/19/2023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Final Review</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7C4C8-F4BB-4120-BC89-519527E8D4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07852-220F-48DC-8070-C7FC616D83B9}" type="datetime1">
              <a:rPr lang="en-US" smtClean="0"/>
              <a:t>5/19/2023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Final Review</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7C4C8-F4BB-4120-BC89-519527E8D4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5728" y="1770379"/>
            <a:ext cx="10135082" cy="646331"/>
          </a:xfrm>
          <a:prstGeom prst="rect">
            <a:avLst/>
          </a:prstGeom>
          <a:noFill/>
        </p:spPr>
        <p:txBody>
          <a:bodyPr wrap="none" rtlCol="0">
            <a:spAutoFit/>
          </a:bodyPr>
          <a:lstStyle/>
          <a:p>
            <a:pPr algn="ctr"/>
            <a:r>
              <a:rPr lang="en-US" sz="3600" dirty="0">
                <a:latin typeface="Times New Roman" panose="02020603050405020304" pitchFamily="18" charset="0"/>
                <a:cs typeface="Times New Roman" panose="02020603050405020304" pitchFamily="18" charset="0"/>
              </a:rPr>
              <a:t>Two stage Traffic sign detection using neural network</a:t>
            </a:r>
          </a:p>
        </p:txBody>
      </p:sp>
      <p:sp>
        <p:nvSpPr>
          <p:cNvPr id="5" name="TextBox 4"/>
          <p:cNvSpPr txBox="1"/>
          <p:nvPr/>
        </p:nvSpPr>
        <p:spPr>
          <a:xfrm>
            <a:off x="8222972" y="4605131"/>
            <a:ext cx="1968991"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Mr. Ramkumar S</a:t>
            </a:r>
          </a:p>
          <a:p>
            <a:r>
              <a:rPr lang="en-US" dirty="0">
                <a:latin typeface="Times New Roman" panose="02020603050405020304" pitchFamily="18" charset="0"/>
                <a:cs typeface="Times New Roman" panose="02020603050405020304" pitchFamily="18" charset="0"/>
              </a:rPr>
              <a:t>Research Assistant</a:t>
            </a:r>
          </a:p>
          <a:p>
            <a:r>
              <a:rPr lang="en-US" dirty="0">
                <a:latin typeface="Times New Roman" panose="02020603050405020304" pitchFamily="18" charset="0"/>
                <a:cs typeface="Times New Roman" panose="02020603050405020304" pitchFamily="18" charset="0"/>
              </a:rPr>
              <a:t>ECE/SEEE </a:t>
            </a:r>
          </a:p>
          <a:p>
            <a:r>
              <a:rPr lang="en-US" dirty="0">
                <a:latin typeface="Times New Roman" panose="02020603050405020304" pitchFamily="18" charset="0"/>
                <a:cs typeface="Times New Roman" panose="02020603050405020304" pitchFamily="18" charset="0"/>
              </a:rPr>
              <a:t>SASTRA</a:t>
            </a:r>
          </a:p>
        </p:txBody>
      </p:sp>
      <p:sp>
        <p:nvSpPr>
          <p:cNvPr id="6" name="TextBox 5"/>
          <p:cNvSpPr txBox="1"/>
          <p:nvPr/>
        </p:nvSpPr>
        <p:spPr>
          <a:xfrm>
            <a:off x="666833" y="3774134"/>
            <a:ext cx="2492990" cy="286232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Vadlamani Neha</a:t>
            </a:r>
          </a:p>
          <a:p>
            <a:r>
              <a:rPr lang="en-US" dirty="0">
                <a:latin typeface="Times New Roman" panose="02020603050405020304" pitchFamily="18" charset="0"/>
                <a:cs typeface="Times New Roman" panose="02020603050405020304" pitchFamily="18" charset="0"/>
              </a:rPr>
              <a:t>124004204</a:t>
            </a:r>
          </a:p>
          <a:p>
            <a:r>
              <a:rPr lang="en-US" dirty="0">
                <a:latin typeface="Times New Roman" panose="02020603050405020304" pitchFamily="18" charset="0"/>
                <a:cs typeface="Times New Roman" panose="02020603050405020304" pitchFamily="18" charset="0"/>
              </a:rPr>
              <a:t>ECE/SEEE</a:t>
            </a:r>
          </a:p>
          <a:p>
            <a:r>
              <a:rPr lang="en-US" b="1" dirty="0">
                <a:latin typeface="Times New Roman" panose="02020603050405020304" pitchFamily="18" charset="0"/>
                <a:cs typeface="Times New Roman" panose="02020603050405020304" pitchFamily="18" charset="0"/>
              </a:rPr>
              <a:t>Namburi Hema Harika</a:t>
            </a:r>
          </a:p>
          <a:p>
            <a:r>
              <a:rPr lang="en-US" dirty="0">
                <a:latin typeface="Times New Roman" panose="02020603050405020304" pitchFamily="18" charset="0"/>
                <a:cs typeface="Times New Roman" panose="02020603050405020304" pitchFamily="18" charset="0"/>
              </a:rPr>
              <a:t>124004200</a:t>
            </a:r>
          </a:p>
          <a:p>
            <a:r>
              <a:rPr lang="en-US" dirty="0">
                <a:latin typeface="Times New Roman" panose="02020603050405020304" pitchFamily="18" charset="0"/>
                <a:cs typeface="Times New Roman" panose="02020603050405020304" pitchFamily="18" charset="0"/>
              </a:rPr>
              <a:t>ECE/SEEE</a:t>
            </a:r>
          </a:p>
          <a:p>
            <a:r>
              <a:rPr lang="en-US" b="1" dirty="0">
                <a:latin typeface="Times New Roman" panose="02020603050405020304" pitchFamily="18" charset="0"/>
                <a:cs typeface="Times New Roman" panose="02020603050405020304" pitchFamily="18" charset="0"/>
              </a:rPr>
              <a:t>Anushaa R</a:t>
            </a:r>
          </a:p>
          <a:p>
            <a:r>
              <a:rPr lang="en-US" dirty="0">
                <a:latin typeface="Times New Roman" panose="02020603050405020304" pitchFamily="18" charset="0"/>
                <a:cs typeface="Times New Roman" panose="02020603050405020304" pitchFamily="18" charset="0"/>
              </a:rPr>
              <a:t>124004025</a:t>
            </a:r>
          </a:p>
          <a:p>
            <a:r>
              <a:rPr lang="en-US" dirty="0">
                <a:latin typeface="Times New Roman" panose="02020603050405020304" pitchFamily="18" charset="0"/>
                <a:cs typeface="Times New Roman" panose="02020603050405020304" pitchFamily="18" charset="0"/>
              </a:rPr>
              <a:t>ECE/SEEE</a:t>
            </a:r>
          </a:p>
          <a:p>
            <a:endParaRPr lang="en-US"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dirty="0"/>
              <a:t>Final Review</a:t>
            </a:r>
          </a:p>
        </p:txBody>
      </p:sp>
      <p:sp>
        <p:nvSpPr>
          <p:cNvPr id="8" name="Date Placeholder 7"/>
          <p:cNvSpPr>
            <a:spLocks noGrp="1"/>
          </p:cNvSpPr>
          <p:nvPr>
            <p:ph type="dt" sz="half" idx="10"/>
          </p:nvPr>
        </p:nvSpPr>
        <p:spPr/>
        <p:txBody>
          <a:bodyPr/>
          <a:lstStyle/>
          <a:p>
            <a:fld id="{378FE606-F052-4CBD-9D43-344A89DFE0AF}" type="datetime1">
              <a:rPr lang="en-US" smtClean="0"/>
              <a:t>5/19/2023</a:t>
            </a:fld>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2" name="Slide Number Placeholder 1">
            <a:extLst>
              <a:ext uri="{FF2B5EF4-FFF2-40B4-BE49-F238E27FC236}">
                <a16:creationId xmlns:a16="http://schemas.microsoft.com/office/drawing/2014/main" id="{F5F7D2E8-D32A-F9DB-AB72-CAC7C9C8BB7C}"/>
              </a:ext>
            </a:extLst>
          </p:cNvPr>
          <p:cNvSpPr>
            <a:spLocks noGrp="1"/>
          </p:cNvSpPr>
          <p:nvPr>
            <p:ph type="sldNum" sz="quarter" idx="12"/>
          </p:nvPr>
        </p:nvSpPr>
        <p:spPr/>
        <p:txBody>
          <a:bodyPr/>
          <a:lstStyle/>
          <a:p>
            <a:fld id="{CB07C4C8-F4BB-4120-BC89-519527E8D4D3}"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8C4288-B8F8-4498-8B23-8174FD5BD287}"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11" name="Content Placeholder 10"/>
          <p:cNvSpPr>
            <a:spLocks noGrp="1"/>
          </p:cNvSpPr>
          <p:nvPr>
            <p:ph idx="1"/>
          </p:nvPr>
        </p:nvSpPr>
        <p:spPr>
          <a:xfrm>
            <a:off x="838200" y="651641"/>
            <a:ext cx="10515600" cy="5525322"/>
          </a:xfrm>
        </p:spPr>
        <p:txBody>
          <a:bodyPr/>
          <a:lstStyle/>
          <a:p>
            <a:pPr marL="0" indent="0">
              <a:buNone/>
            </a:pPr>
            <a:r>
              <a:rPr lang="en-US" dirty="0">
                <a:latin typeface="Times New Roman" panose="02020603050405020304" pitchFamily="18" charset="0"/>
                <a:cs typeface="Times New Roman" panose="02020603050405020304" pitchFamily="18" charset="0"/>
              </a:rPr>
              <a:t>Accessing the Camera:</a:t>
            </a:r>
          </a:p>
          <a:p>
            <a:r>
              <a:rPr lang="en-IN" sz="2400" dirty="0">
                <a:latin typeface="Times New Roman" panose="02020603050405020304" pitchFamily="18" charset="0"/>
                <a:cs typeface="Times New Roman" panose="02020603050405020304" pitchFamily="18" charset="0"/>
              </a:rPr>
              <a:t>Connect the web camera in the USB port.</a:t>
            </a:r>
          </a:p>
          <a:p>
            <a:r>
              <a:rPr lang="en-IN" sz="2400" dirty="0">
                <a:latin typeface="Times New Roman" panose="02020603050405020304" pitchFamily="18" charset="0"/>
                <a:cs typeface="Times New Roman" panose="02020603050405020304" pitchFamily="18" charset="0"/>
              </a:rPr>
              <a:t>Run the webcam.py file.</a:t>
            </a:r>
          </a:p>
          <a:p>
            <a:r>
              <a:rPr lang="en-IN" sz="2400" dirty="0">
                <a:latin typeface="Times New Roman" panose="02020603050405020304" pitchFamily="18" charset="0"/>
                <a:cs typeface="Times New Roman" panose="02020603050405020304" pitchFamily="18" charset="0"/>
              </a:rPr>
              <a:t>Captures the image, converts to grey scale.</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1261" t="39628" r="47938" b="11553"/>
          <a:stretch>
            <a:fillRect/>
          </a:stretch>
        </p:blipFill>
        <p:spPr>
          <a:xfrm>
            <a:off x="1716640" y="3429000"/>
            <a:ext cx="2558265" cy="2599362"/>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8982" t="12823" r="29729" b="10782"/>
          <a:stretch>
            <a:fillRect/>
          </a:stretch>
        </p:blipFill>
        <p:spPr>
          <a:xfrm>
            <a:off x="6096000" y="3289922"/>
            <a:ext cx="2650732" cy="2599363"/>
          </a:xfrm>
          <a:prstGeom prst="rect">
            <a:avLst/>
          </a:prstGeom>
        </p:spPr>
      </p:pic>
      <p:sp>
        <p:nvSpPr>
          <p:cNvPr id="7" name="Slide Number Placeholder 6">
            <a:extLst>
              <a:ext uri="{FF2B5EF4-FFF2-40B4-BE49-F238E27FC236}">
                <a16:creationId xmlns:a16="http://schemas.microsoft.com/office/drawing/2014/main" id="{ADD6A114-781A-ABCB-C762-832065B3B317}"/>
              </a:ext>
            </a:extLst>
          </p:cNvPr>
          <p:cNvSpPr>
            <a:spLocks noGrp="1"/>
          </p:cNvSpPr>
          <p:nvPr>
            <p:ph type="sldNum" sz="quarter" idx="12"/>
          </p:nvPr>
        </p:nvSpPr>
        <p:spPr/>
        <p:txBody>
          <a:bodyPr/>
          <a:lstStyle/>
          <a:p>
            <a:fld id="{CB07C4C8-F4BB-4120-BC89-519527E8D4D3}"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
            <a:ext cx="10515600" cy="1690688"/>
          </a:xfrm>
        </p:spPr>
        <p:txBody>
          <a:bodyPr>
            <a:normAutofit/>
          </a:bodyPr>
          <a:lstStyle/>
          <a:p>
            <a:r>
              <a:rPr lang="en-IN" dirty="0"/>
              <a:t>Results</a:t>
            </a:r>
            <a:br>
              <a:rPr lang="en-IN" dirty="0"/>
            </a:br>
            <a:r>
              <a:rPr lang="en-US" sz="1800" dirty="0">
                <a:latin typeface="Times New Roman" panose="02020603050405020304" pitchFamily="18" charset="0"/>
                <a:cs typeface="Times New Roman" panose="02020603050405020304" pitchFamily="18" charset="0"/>
              </a:rPr>
              <a:t>We have obtained an accuracy of 93%</a:t>
            </a:r>
            <a:endParaRPr lang="en-IN"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3F4EE5E-DBF4-4978-8FC7-E1F95DDEA12D}"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pic>
        <p:nvPicPr>
          <p:cNvPr id="21" name="image8.jpeg"/>
          <p:cNvPicPr>
            <a:picLocks noGrp="1" noChangeAspect="1"/>
          </p:cNvPicPr>
          <p:nvPr>
            <p:ph sz="half" idx="2"/>
          </p:nvPr>
        </p:nvPicPr>
        <p:blipFill>
          <a:blip r:embed="rId3" cstate="print"/>
          <a:stretch>
            <a:fillRect/>
          </a:stretch>
        </p:blipFill>
        <p:spPr>
          <a:xfrm>
            <a:off x="838200" y="1417320"/>
            <a:ext cx="5181600" cy="4023360"/>
          </a:xfrm>
          <a:prstGeom prst="rect">
            <a:avLst/>
          </a:prstGeom>
        </p:spPr>
      </p:pic>
      <p:pic>
        <p:nvPicPr>
          <p:cNvPr id="23" name="image9.jpeg"/>
          <p:cNvPicPr>
            <a:picLocks noChangeAspect="1"/>
          </p:cNvPicPr>
          <p:nvPr/>
        </p:nvPicPr>
        <p:blipFill>
          <a:blip r:embed="rId4" cstate="print"/>
          <a:stretch>
            <a:fillRect/>
          </a:stretch>
        </p:blipFill>
        <p:spPr>
          <a:xfrm>
            <a:off x="6735445" y="1691005"/>
            <a:ext cx="4727575" cy="3575050"/>
          </a:xfrm>
          <a:prstGeom prst="rect">
            <a:avLst/>
          </a:prstGeom>
        </p:spPr>
      </p:pic>
      <p:sp>
        <p:nvSpPr>
          <p:cNvPr id="7" name="Text Box 6"/>
          <p:cNvSpPr txBox="1"/>
          <p:nvPr/>
        </p:nvSpPr>
        <p:spPr>
          <a:xfrm>
            <a:off x="1915795" y="5684520"/>
            <a:ext cx="1631950" cy="368300"/>
          </a:xfrm>
          <a:prstGeom prst="rect">
            <a:avLst/>
          </a:prstGeom>
          <a:noFill/>
        </p:spPr>
        <p:txBody>
          <a:bodyPr wrap="none" rtlCol="0">
            <a:spAutoFit/>
          </a:bodyPr>
          <a:lstStyle/>
          <a:p>
            <a:r>
              <a:rPr lang="en-IN" altLang="en-US"/>
              <a:t>Accuracy Graph</a:t>
            </a:r>
          </a:p>
        </p:txBody>
      </p:sp>
      <p:sp>
        <p:nvSpPr>
          <p:cNvPr id="9" name="Text Box 8"/>
          <p:cNvSpPr txBox="1"/>
          <p:nvPr/>
        </p:nvSpPr>
        <p:spPr>
          <a:xfrm>
            <a:off x="8509635" y="5714365"/>
            <a:ext cx="1198245" cy="368300"/>
          </a:xfrm>
          <a:prstGeom prst="rect">
            <a:avLst/>
          </a:prstGeom>
          <a:noFill/>
        </p:spPr>
        <p:txBody>
          <a:bodyPr wrap="none" rtlCol="0">
            <a:spAutoFit/>
          </a:bodyPr>
          <a:lstStyle/>
          <a:p>
            <a:r>
              <a:rPr lang="en-IN" altLang="en-US"/>
              <a:t>Loss Graph</a:t>
            </a:r>
          </a:p>
        </p:txBody>
      </p:sp>
      <p:sp>
        <p:nvSpPr>
          <p:cNvPr id="10" name="Slide Number Placeholder 9">
            <a:extLst>
              <a:ext uri="{FF2B5EF4-FFF2-40B4-BE49-F238E27FC236}">
                <a16:creationId xmlns:a16="http://schemas.microsoft.com/office/drawing/2014/main" id="{C0788769-6894-EBFD-6A21-DAD74A597B28}"/>
              </a:ext>
            </a:extLst>
          </p:cNvPr>
          <p:cNvSpPr>
            <a:spLocks noGrp="1"/>
          </p:cNvSpPr>
          <p:nvPr>
            <p:ph type="sldNum" sz="quarter" idx="12"/>
          </p:nvPr>
        </p:nvSpPr>
        <p:spPr/>
        <p:txBody>
          <a:bodyPr/>
          <a:lstStyle/>
          <a:p>
            <a:fld id="{CB07C4C8-F4BB-4120-BC89-519527E8D4D3}" type="slidenum">
              <a:rPr lang="en-IN" smtClean="0"/>
              <a:t>11</a:t>
            </a:fld>
            <a:endParaRPr lang="en-I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720727"/>
          </a:xfrm>
        </p:spPr>
        <p:txBody>
          <a:bodyPr>
            <a:normAutofit/>
          </a:bodyPr>
          <a:lstStyle/>
          <a:p>
            <a:r>
              <a:rPr lang="en-IN" dirty="0"/>
              <a:t>Conclusion</a:t>
            </a:r>
          </a:p>
        </p:txBody>
      </p:sp>
      <p:sp>
        <p:nvSpPr>
          <p:cNvPr id="8" name="Content Placeholder 7"/>
          <p:cNvSpPr>
            <a:spLocks noGrp="1"/>
          </p:cNvSpPr>
          <p:nvPr>
            <p:ph idx="1"/>
          </p:nvPr>
        </p:nvSpPr>
        <p:spPr>
          <a:xfrm>
            <a:off x="838200" y="1208435"/>
            <a:ext cx="10515600" cy="4968528"/>
          </a:xfrm>
        </p:spPr>
        <p:txBody>
          <a:bodyPr>
            <a:normAutofit/>
          </a:bodyPr>
          <a:lstStyle/>
          <a:p>
            <a:r>
              <a:rPr lang="en-US" sz="2400" dirty="0">
                <a:latin typeface="Times New Roman" panose="02020603050405020304" pitchFamily="18" charset="0"/>
                <a:cs typeface="Times New Roman" panose="02020603050405020304" pitchFamily="18" charset="0"/>
              </a:rPr>
              <a:t>It is an effective way to accurately recognize and classify road signs in real time. </a:t>
            </a:r>
          </a:p>
          <a:p>
            <a:r>
              <a:rPr lang="en-US" sz="2400" dirty="0">
                <a:latin typeface="Times New Roman" panose="02020603050405020304" pitchFamily="18" charset="0"/>
                <a:cs typeface="Times New Roman" panose="02020603050405020304" pitchFamily="18" charset="0"/>
              </a:rPr>
              <a:t>In the first phase of detection, a pre-trained object recognition model is used to detect possible traffic signs in an image or video frame. </a:t>
            </a:r>
          </a:p>
          <a:p>
            <a:r>
              <a:rPr lang="en-US" sz="2400" dirty="0">
                <a:latin typeface="Times New Roman" panose="02020603050405020304" pitchFamily="18" charset="0"/>
                <a:cs typeface="Times New Roman" panose="02020603050405020304" pitchFamily="18" charset="0"/>
              </a:rPr>
              <a:t>In the second step, a previously trained classification model is used to accurately classify the detected traffic signs. </a:t>
            </a:r>
          </a:p>
          <a:p>
            <a:r>
              <a:rPr lang="en-US" sz="2400" dirty="0">
                <a:latin typeface="Times New Roman" panose="02020603050405020304" pitchFamily="18" charset="0"/>
                <a:cs typeface="Times New Roman" panose="02020603050405020304" pitchFamily="18" charset="0"/>
              </a:rPr>
              <a:t>Trained and tested the GTSDB  dataset with various epoch values and analyzed the corresponding accuracy values.</a:t>
            </a:r>
          </a:p>
          <a:p>
            <a:r>
              <a:rPr lang="en-US" sz="2400" dirty="0">
                <a:latin typeface="Times New Roman" panose="02020603050405020304" pitchFamily="18" charset="0"/>
                <a:cs typeface="Times New Roman" panose="02020603050405020304" pitchFamily="18" charset="0"/>
              </a:rPr>
              <a:t>This approach can improve the safety of autonomous vehicles and human-driven vehicles by providing accurate and timely information about traffic signs.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BEE0DB0D-8B6A-4597-B00C-EED1FCF82252}"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7" name="Slide Number Placeholder 6">
            <a:extLst>
              <a:ext uri="{FF2B5EF4-FFF2-40B4-BE49-F238E27FC236}">
                <a16:creationId xmlns:a16="http://schemas.microsoft.com/office/drawing/2014/main" id="{F4D44E30-7371-252D-26AC-70172108FE5F}"/>
              </a:ext>
            </a:extLst>
          </p:cNvPr>
          <p:cNvSpPr>
            <a:spLocks noGrp="1"/>
          </p:cNvSpPr>
          <p:nvPr>
            <p:ph type="sldNum" sz="quarter" idx="12"/>
          </p:nvPr>
        </p:nvSpPr>
        <p:spPr/>
        <p:txBody>
          <a:bodyPr/>
          <a:lstStyle/>
          <a:p>
            <a:fld id="{CB07C4C8-F4BB-4120-BC89-519527E8D4D3}" type="slidenum">
              <a:rPr lang="en-IN" smtClean="0"/>
              <a:t>12</a:t>
            </a:fld>
            <a:endParaRPr lang="en-I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720727"/>
          </a:xfrm>
        </p:spPr>
        <p:txBody>
          <a:bodyPr>
            <a:normAutofit/>
          </a:bodyPr>
          <a:lstStyle/>
          <a:p>
            <a:r>
              <a:rPr lang="en-IN" dirty="0"/>
              <a:t>Future Scope</a:t>
            </a:r>
          </a:p>
        </p:txBody>
      </p:sp>
      <p:sp>
        <p:nvSpPr>
          <p:cNvPr id="8" name="Content Placeholder 7"/>
          <p:cNvSpPr>
            <a:spLocks noGrp="1"/>
          </p:cNvSpPr>
          <p:nvPr>
            <p:ph idx="1"/>
          </p:nvPr>
        </p:nvSpPr>
        <p:spPr>
          <a:xfrm>
            <a:off x="838200" y="1208435"/>
            <a:ext cx="10515600" cy="496852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Based on the Results</a:t>
            </a:r>
            <a:r>
              <a:rPr lang="en-IN"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dataset can be increased to get more accurate results. This could be achieved through advancements in data augmentation techniques, larger and more diverse training datasets, and improvements in the use of transfer learning and pre-trained models. Collecting data from different Environment.</a:t>
            </a:r>
          </a:p>
        </p:txBody>
      </p:sp>
      <p:sp>
        <p:nvSpPr>
          <p:cNvPr id="3" name="Date Placeholder 2"/>
          <p:cNvSpPr>
            <a:spLocks noGrp="1"/>
          </p:cNvSpPr>
          <p:nvPr>
            <p:ph type="dt" sz="half" idx="10"/>
          </p:nvPr>
        </p:nvSpPr>
        <p:spPr/>
        <p:txBody>
          <a:bodyPr/>
          <a:lstStyle/>
          <a:p>
            <a:fld id="{380F73F1-0F37-41DA-9CBC-84D4A31F0029}"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7" name="Slide Number Placeholder 6">
            <a:extLst>
              <a:ext uri="{FF2B5EF4-FFF2-40B4-BE49-F238E27FC236}">
                <a16:creationId xmlns:a16="http://schemas.microsoft.com/office/drawing/2014/main" id="{EACF5DAA-C8D2-6687-A448-76C3C4D06C6E}"/>
              </a:ext>
            </a:extLst>
          </p:cNvPr>
          <p:cNvSpPr>
            <a:spLocks noGrp="1"/>
          </p:cNvSpPr>
          <p:nvPr>
            <p:ph type="sldNum" sz="quarter" idx="12"/>
          </p:nvPr>
        </p:nvSpPr>
        <p:spPr/>
        <p:txBody>
          <a:bodyPr/>
          <a:lstStyle/>
          <a:p>
            <a:fld id="{CB07C4C8-F4BB-4120-BC89-519527E8D4D3}" type="slidenum">
              <a:rPr lang="en-IN" smtClean="0"/>
              <a:t>13</a:t>
            </a:fld>
            <a:endParaRPr lang="en-I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720727"/>
          </a:xfrm>
        </p:spPr>
        <p:txBody>
          <a:bodyPr>
            <a:normAutofit/>
          </a:bodyPr>
          <a:lstStyle/>
          <a:p>
            <a:r>
              <a:rPr lang="en-IN" dirty="0"/>
              <a:t>References</a:t>
            </a:r>
          </a:p>
        </p:txBody>
      </p:sp>
      <p:sp>
        <p:nvSpPr>
          <p:cNvPr id="8" name="Content Placeholder 7"/>
          <p:cNvSpPr>
            <a:spLocks noGrp="1"/>
          </p:cNvSpPr>
          <p:nvPr>
            <p:ph idx="1"/>
          </p:nvPr>
        </p:nvSpPr>
        <p:spPr>
          <a:xfrm>
            <a:off x="838200" y="1208435"/>
            <a:ext cx="10515600" cy="4968528"/>
          </a:xfrm>
        </p:spPr>
        <p:txBody>
          <a:bodyPr>
            <a:normAutofit fontScale="77500" lnSpcReduction="20000"/>
          </a:bodyPr>
          <a:lstStyle/>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Bangquan.X and Xiao Xiong.W, "Real-Time Embedded Traffic Sign Recognition Using Efficient Convolutional Neural Network," in IEEE Access, vol. 7, pp. 53330-53346, 2019, doi: 10.1109/ACCESS.2019.2912311.</a:t>
            </a:r>
          </a:p>
          <a:p>
            <a:pPr marL="457200" indent="-457200" algn="just">
              <a:lnSpc>
                <a:spcPct val="100000"/>
              </a:lnSpc>
              <a:buFont typeface="+mj-lt"/>
              <a:buAutoNum type="arabicPeriod"/>
            </a:pPr>
            <a:r>
              <a:rPr lang="en-US" sz="2000" dirty="0" err="1">
                <a:latin typeface="Times New Roman" panose="02020603050405020304" pitchFamily="18" charset="0"/>
                <a:cs typeface="Times New Roman" panose="02020603050405020304" pitchFamily="18" charset="0"/>
              </a:rPr>
              <a:t>Galvez.R.L,Bandala.A.A,Dadios.E.P</a:t>
            </a:r>
            <a:r>
              <a:rPr lang="en-US" sz="2000" dirty="0">
                <a:latin typeface="Times New Roman" panose="02020603050405020304" pitchFamily="18" charset="0"/>
                <a:cs typeface="Times New Roman" panose="02020603050405020304" pitchFamily="18" charset="0"/>
              </a:rPr>
              <a:t>, Vicerra.R.R.P and Maningo.J.M.Z, "Object Detection Using Convolutional Neural Networks," TENCON 2018 - 2018 IEEE Region 10 Conference, Jeju, Korea (South), 2018, pp. 2023-2027, doi: 10.1109/TENCON.2018.8650517.</a:t>
            </a:r>
          </a:p>
          <a:p>
            <a:pPr marL="457200" indent="-457200" algn="just">
              <a:lnSpc>
                <a:spcPct val="100000"/>
              </a:lnSpc>
              <a:buFont typeface="+mj-lt"/>
              <a:buAutoNum type="arabicPeriod"/>
            </a:pPr>
            <a:r>
              <a:rPr lang="en-US" sz="2000" dirty="0" err="1">
                <a:latin typeface="Times New Roman" panose="02020603050405020304" pitchFamily="18" charset="0"/>
                <a:cs typeface="Times New Roman" panose="02020603050405020304" pitchFamily="18" charset="0"/>
              </a:rPr>
              <a:t>Hmidani.O</a:t>
            </a:r>
            <a:r>
              <a:rPr lang="en-US" sz="2000" dirty="0">
                <a:latin typeface="Times New Roman" panose="02020603050405020304" pitchFamily="18" charset="0"/>
                <a:cs typeface="Times New Roman" panose="02020603050405020304" pitchFamily="18" charset="0"/>
              </a:rPr>
              <a:t> and Ismaili Alaoui.E.M, "A comprehensive survey of the R-CNN family for object detection," 2022 5th International Conference on Advanced Communication Technologies and Networking (CommNet), Marrakech, Morocco, 2022, pp. 1-6,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10.1109/CommNet56067.2022.9993862.</a:t>
            </a:r>
          </a:p>
          <a:p>
            <a:pPr marL="457200" indent="-457200" algn="just">
              <a:lnSpc>
                <a:spcPct val="100000"/>
              </a:lnSpc>
              <a:buFont typeface="+mj-lt"/>
              <a:buAutoNum type="arabicPeriod"/>
            </a:pPr>
            <a:r>
              <a:rPr lang="en-US" sz="2000" dirty="0" err="1">
                <a:latin typeface="Times New Roman" panose="02020603050405020304" pitchFamily="18" charset="0"/>
                <a:cs typeface="Times New Roman" panose="02020603050405020304" pitchFamily="18" charset="0"/>
              </a:rPr>
              <a:t>Houben.S</a:t>
            </a:r>
            <a:r>
              <a:rPr lang="en-US" sz="2000" dirty="0">
                <a:latin typeface="Times New Roman" panose="02020603050405020304" pitchFamily="18" charset="0"/>
                <a:cs typeface="Times New Roman" panose="02020603050405020304" pitchFamily="18" charset="0"/>
              </a:rPr>
              <a:t>, Stallkamp.J,Salmen.J,Schlipsing.M, and Igel.C, “Detection of traffic signs in real-world images: The German traffic sign detection benchmark,” in Proc. IEEE Int. Joint Conf. Neural Netw., Aug. 2013, pp. 1–8.</a:t>
            </a:r>
          </a:p>
          <a:p>
            <a:pPr marL="457200" indent="-457200" algn="just">
              <a:lnSpc>
                <a:spcPct val="100000"/>
              </a:lnSpc>
              <a:buFont typeface="+mj-lt"/>
              <a:buAutoNum type="arabicPeriod"/>
            </a:pPr>
            <a:r>
              <a:rPr lang="en-IN" sz="2000" dirty="0" err="1">
                <a:latin typeface="Times New Roman" panose="02020603050405020304" pitchFamily="18" charset="0"/>
                <a:cs typeface="Times New Roman" panose="02020603050405020304" pitchFamily="18" charset="0"/>
              </a:rPr>
              <a:t>Li.J</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Wang.Z</a:t>
            </a:r>
            <a:r>
              <a:rPr lang="en-IN" sz="2000" dirty="0">
                <a:latin typeface="Times New Roman" panose="02020603050405020304" pitchFamily="18" charset="0"/>
                <a:cs typeface="Times New Roman" panose="02020603050405020304" pitchFamily="18" charset="0"/>
              </a:rPr>
              <a:t>, "Real-Time Traffic Sign Recognition Based on Efficient CNNs in the Wild," in IEEE Transactions on Intelligent Transportation Systems, vol. 20, no. 3, pp. 975- 984, March 2019,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10.1109/TITS.2018.2843815.</a:t>
            </a:r>
          </a:p>
          <a:p>
            <a:pPr marL="457200" indent="-457200" algn="just">
              <a:lnSpc>
                <a:spcPct val="100000"/>
              </a:lnSpc>
              <a:buFont typeface="+mj-lt"/>
              <a:buAutoNum type="arabicPeriod"/>
            </a:pPr>
            <a:r>
              <a:rPr lang="en-IN" sz="2000" dirty="0" err="1">
                <a:latin typeface="Times New Roman" panose="02020603050405020304" pitchFamily="18" charset="0"/>
                <a:cs typeface="Times New Roman" panose="02020603050405020304" pitchFamily="18" charset="0"/>
              </a:rPr>
              <a:t>Liu.Z</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Du.J</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Tian.F</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Wen.J</a:t>
            </a:r>
            <a:r>
              <a:rPr lang="en-IN" sz="2000" dirty="0">
                <a:latin typeface="Times New Roman" panose="02020603050405020304" pitchFamily="18" charset="0"/>
                <a:cs typeface="Times New Roman" panose="02020603050405020304" pitchFamily="18" charset="0"/>
              </a:rPr>
              <a:t>, "MR-CNN: A Multi-Scale Region-Based Convolutional Neural Network for Small Traffic Sign Recognition," in IEEE Access, vol. 7, pp. 57120- 57128, 2019,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10.1109/ACCESS.2019.2913882.</a:t>
            </a:r>
          </a:p>
          <a:p>
            <a:pPr marL="457200" indent="-457200" algn="just">
              <a:lnSpc>
                <a:spcPct val="100000"/>
              </a:lnSpc>
              <a:buFont typeface="+mj-lt"/>
              <a:buAutoNum type="arabicPeriod"/>
            </a:pPr>
            <a:r>
              <a:rPr lang="en-IN" sz="2000" dirty="0" err="1">
                <a:latin typeface="Times New Roman" panose="02020603050405020304" pitchFamily="18" charset="0"/>
                <a:cs typeface="Times New Roman" panose="02020603050405020304" pitchFamily="18" charset="0"/>
              </a:rPr>
              <a:t>Santos.D.C</a:t>
            </a:r>
            <a:r>
              <a:rPr lang="en-IN" sz="2000" dirty="0">
                <a:latin typeface="Times New Roman" panose="02020603050405020304" pitchFamily="18" charset="0"/>
                <a:cs typeface="Times New Roman" panose="02020603050405020304" pitchFamily="18" charset="0"/>
              </a:rPr>
              <a:t> et al., "Real-Time Traffic Sign Detection and Recognition using CNN," in IEEE Latin America Transactions, vol. 18, no. 03, pp. 522-529, March 2020,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10.1109/TLA.2020.9082723.</a:t>
            </a:r>
          </a:p>
          <a:p>
            <a:pPr marL="457200" indent="-457200" algn="just">
              <a:lnSpc>
                <a:spcPct val="100000"/>
              </a:lnSpc>
              <a:buFont typeface="+mj-lt"/>
              <a:buAutoNum type="arabicPeriod"/>
            </a:pPr>
            <a:r>
              <a:rPr lang="en-IN" sz="2000" dirty="0" err="1">
                <a:latin typeface="Times New Roman" panose="02020603050405020304" pitchFamily="18" charset="0"/>
                <a:cs typeface="Times New Roman" panose="02020603050405020304" pitchFamily="18" charset="0"/>
              </a:rPr>
              <a:t>Vennelakanti.A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Shreya.S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Rajendran.R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Sarkar.D,Muddegowda.D</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Hanagal.P</a:t>
            </a:r>
            <a:r>
              <a:rPr lang="en-IN" sz="2000" dirty="0">
                <a:latin typeface="Times New Roman" panose="02020603050405020304" pitchFamily="18" charset="0"/>
                <a:cs typeface="Times New Roman" panose="02020603050405020304" pitchFamily="18" charset="0"/>
              </a:rPr>
              <a:t>, "Traffic Sign Detection and Recognition using a CNN Ensemble," 2019 IEEE International Conference on Consumer Electronics(ICCE), Las Vegas, NV, USA, 2019, pp. 1-4, doi:10.1109/ICCE.2019.8662019.</a:t>
            </a:r>
          </a:p>
          <a:p>
            <a:pPr marL="457200" indent="-457200" algn="just">
              <a:lnSpc>
                <a:spcPct val="100000"/>
              </a:lnSpc>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9D48CEC-F22B-4B08-9061-8B0358D74414}"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Final Review</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7" name="Slide Number Placeholder 6">
            <a:extLst>
              <a:ext uri="{FF2B5EF4-FFF2-40B4-BE49-F238E27FC236}">
                <a16:creationId xmlns:a16="http://schemas.microsoft.com/office/drawing/2014/main" id="{5A6094E9-A8EF-3DC0-5228-D0769640A82D}"/>
              </a:ext>
            </a:extLst>
          </p:cNvPr>
          <p:cNvSpPr>
            <a:spLocks noGrp="1"/>
          </p:cNvSpPr>
          <p:nvPr>
            <p:ph type="sldNum" sz="quarter" idx="12"/>
          </p:nvPr>
        </p:nvSpPr>
        <p:spPr/>
        <p:txBody>
          <a:bodyPr/>
          <a:lstStyle/>
          <a:p>
            <a:fld id="{CB07C4C8-F4BB-4120-BC89-519527E8D4D3}" type="slidenum">
              <a:rPr lang="en-IN" smtClean="0"/>
              <a:t>14</a:t>
            </a:fld>
            <a:endParaRPr lang="en-I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831A086-5DF8-4226-8CA2-F0147BBE0149}" type="datetime1">
              <a:rPr lang="en-US" smtClean="0"/>
              <a:t>5/19/2023</a:t>
            </a:fld>
            <a:endParaRPr lang="en-US" dirty="0"/>
          </a:p>
        </p:txBody>
      </p:sp>
      <p:sp>
        <p:nvSpPr>
          <p:cNvPr id="7" name="Footer Placeholder 6"/>
          <p:cNvSpPr>
            <a:spLocks noGrp="1"/>
          </p:cNvSpPr>
          <p:nvPr>
            <p:ph type="ftr" sz="quarter" idx="11"/>
          </p:nvPr>
        </p:nvSpPr>
        <p:spPr/>
        <p:txBody>
          <a:bodyPr/>
          <a:lstStyle/>
          <a:p>
            <a:r>
              <a:rPr lang="en-US"/>
              <a:t>Final Review</a:t>
            </a: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pic>
        <p:nvPicPr>
          <p:cNvPr id="4098" name="Picture 2" descr="Download Best Thank You Slide Images For PPT Presentation"/>
          <p:cNvPicPr>
            <a:picLocks noChangeAspect="1" noChangeArrowheads="1"/>
          </p:cNvPicPr>
          <p:nvPr/>
        </p:nvPicPr>
        <p:blipFill rotWithShape="1">
          <a:blip r:embed="rId3">
            <a:extLst>
              <a:ext uri="{28A0092B-C50C-407E-A947-70E740481C1C}">
                <a14:useLocalDpi xmlns:a14="http://schemas.microsoft.com/office/drawing/2010/main" val="0"/>
              </a:ext>
            </a:extLst>
          </a:blip>
          <a:srcRect l="-3471" t="-11308" r="3471" b="11308"/>
          <a:stretch>
            <a:fillRect/>
          </a:stretch>
        </p:blipFill>
        <p:spPr bwMode="auto">
          <a:xfrm>
            <a:off x="1956391" y="-595423"/>
            <a:ext cx="7299940" cy="682610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A8B2816-AE7D-A041-4A77-3CAA507DCB2D}"/>
              </a:ext>
            </a:extLst>
          </p:cNvPr>
          <p:cNvSpPr>
            <a:spLocks noGrp="1"/>
          </p:cNvSpPr>
          <p:nvPr>
            <p:ph type="sldNum" sz="quarter" idx="12"/>
          </p:nvPr>
        </p:nvSpPr>
        <p:spPr/>
        <p:txBody>
          <a:bodyPr/>
          <a:lstStyle/>
          <a:p>
            <a:fld id="{CB07C4C8-F4BB-4120-BC89-519527E8D4D3}" type="slidenum">
              <a:rPr lang="en-IN" smtClean="0"/>
              <a:t>15</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Objective</a:t>
            </a:r>
            <a:endParaRPr lang="en-IN" sz="36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build a model for the classification of traffic signs using convolution neural networks(CNN)</a:t>
            </a:r>
          </a:p>
        </p:txBody>
      </p:sp>
      <p:sp>
        <p:nvSpPr>
          <p:cNvPr id="3" name="Date Placeholder 2"/>
          <p:cNvSpPr>
            <a:spLocks noGrp="1"/>
          </p:cNvSpPr>
          <p:nvPr>
            <p:ph type="dt" sz="half" idx="10"/>
          </p:nvPr>
        </p:nvSpPr>
        <p:spPr/>
        <p:txBody>
          <a:bodyPr/>
          <a:lstStyle/>
          <a:p>
            <a:fld id="{C9985E63-97FD-40D5-BCF6-9AC1A4EED17A}"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8" name="Slide Number Placeholder 7">
            <a:extLst>
              <a:ext uri="{FF2B5EF4-FFF2-40B4-BE49-F238E27FC236}">
                <a16:creationId xmlns:a16="http://schemas.microsoft.com/office/drawing/2014/main" id="{ED934196-FE00-BAB3-93A7-05F695B8501E}"/>
              </a:ext>
            </a:extLst>
          </p:cNvPr>
          <p:cNvSpPr>
            <a:spLocks noGrp="1"/>
          </p:cNvSpPr>
          <p:nvPr>
            <p:ph type="sldNum" sz="quarter" idx="12"/>
          </p:nvPr>
        </p:nvSpPr>
        <p:spPr/>
        <p:txBody>
          <a:bodyPr/>
          <a:lstStyle/>
          <a:p>
            <a:fld id="{CB07C4C8-F4BB-4120-BC89-519527E8D4D3}"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Traffic signs play a crucial role in managing traffic on the road, controlling the drivers, thereby preventing injury, property damage, and fatalities.</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this project we propose two-stage traffic sign detection system based on neural networks.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Detection and classification of traffic signs is done using CNN and deep learning algorithms and the PYNQ board is used to implement the algorithm in hardware</a:t>
            </a:r>
            <a:r>
              <a:rPr lang="en-IN" sz="2400" dirty="0">
                <a:latin typeface="Times New Roman" panose="02020603050405020304" pitchFamily="18" charset="0"/>
                <a:ea typeface="Calibri" panose="020F0502020204030204" pitchFamily="34" charset="0"/>
                <a:cs typeface="Times New Roman" panose="02020603050405020304" pitchFamily="18" charset="0"/>
              </a:rPr>
              <a:t>.</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can be used in vehicles to provide real-time information about traffic signs.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helps drivers and driverless cars to make informed decisions and improve road safety</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result of the project will show that the system can effectively detect and classify the traffic sign with high accuracy.</a:t>
            </a:r>
          </a:p>
          <a:p>
            <a:endParaRPr lang="en-IN" sz="2400"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9F335F23-243E-4608-92E6-287D1A34532A}" type="datetime1">
              <a:rPr lang="en-US" smtClean="0"/>
              <a:t>5/19/2023</a:t>
            </a:fld>
            <a:endParaRPr lang="en-US" dirty="0"/>
          </a:p>
        </p:txBody>
      </p:sp>
      <p:sp>
        <p:nvSpPr>
          <p:cNvPr id="7" name="Footer Placeholder 6"/>
          <p:cNvSpPr>
            <a:spLocks noGrp="1"/>
          </p:cNvSpPr>
          <p:nvPr>
            <p:ph type="ftr" sz="quarter" idx="11"/>
          </p:nvPr>
        </p:nvSpPr>
        <p:spPr>
          <a:xfrm>
            <a:off x="4038600" y="6376898"/>
            <a:ext cx="4114800" cy="365125"/>
          </a:xfrm>
        </p:spPr>
        <p:txBody>
          <a:bodyPr/>
          <a:lstStyle/>
          <a:p>
            <a:r>
              <a:rPr lang="en-US" dirty="0"/>
              <a:t>Final Review</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2" name="Slide Number Placeholder 1">
            <a:extLst>
              <a:ext uri="{FF2B5EF4-FFF2-40B4-BE49-F238E27FC236}">
                <a16:creationId xmlns:a16="http://schemas.microsoft.com/office/drawing/2014/main" id="{6493EC73-FCC0-3483-5FB9-74B930733B1F}"/>
              </a:ext>
            </a:extLst>
          </p:cNvPr>
          <p:cNvSpPr>
            <a:spLocks noGrp="1"/>
          </p:cNvSpPr>
          <p:nvPr>
            <p:ph type="sldNum" sz="quarter" idx="12"/>
          </p:nvPr>
        </p:nvSpPr>
        <p:spPr/>
        <p:txBody>
          <a:bodyPr/>
          <a:lstStyle/>
          <a:p>
            <a:fld id="{CB07C4C8-F4BB-4120-BC89-519527E8D4D3}"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9788" y="457200"/>
            <a:ext cx="3932237" cy="827070"/>
          </a:xfrm>
        </p:spPr>
        <p:txBody>
          <a:bodyPr>
            <a:normAutofit/>
          </a:bodyPr>
          <a:lstStyle/>
          <a:p>
            <a:r>
              <a:rPr lang="en-US" sz="3600" dirty="0">
                <a:latin typeface="Times New Roman" panose="02020603050405020304" pitchFamily="18" charset="0"/>
                <a:cs typeface="Times New Roman" panose="02020603050405020304" pitchFamily="18" charset="0"/>
              </a:rPr>
              <a:t>Methodology</a:t>
            </a:r>
            <a:endParaRPr lang="en-IN" sz="3600" dirty="0">
              <a:latin typeface="Times New Roman" panose="02020603050405020304" pitchFamily="18" charset="0"/>
              <a:cs typeface="Times New Roman" panose="02020603050405020304" pitchFamily="18" charset="0"/>
            </a:endParaRPr>
          </a:p>
        </p:txBody>
      </p:sp>
      <p:pic>
        <p:nvPicPr>
          <p:cNvPr id="12" name="Picture Placeholder 11"/>
          <p:cNvPicPr>
            <a:picLocks noGrp="1" noChangeAspect="1"/>
          </p:cNvPicPr>
          <p:nvPr>
            <p:ph type="pic" idx="1"/>
          </p:nvPr>
        </p:nvPicPr>
        <p:blipFill>
          <a:blip r:embed="rId2">
            <a:extLst>
              <a:ext uri="{28A0092B-C50C-407E-A947-70E740481C1C}">
                <a14:useLocalDpi xmlns:a14="http://schemas.microsoft.com/office/drawing/2010/main" val="0"/>
              </a:ext>
            </a:extLst>
          </a:blip>
          <a:srcRect t="5984" b="5984"/>
          <a:stretch>
            <a:fillRect/>
          </a:stretch>
        </p:blipFill>
        <p:spPr>
          <a:xfrm>
            <a:off x="5718777" y="1057267"/>
            <a:ext cx="1650715" cy="1601663"/>
          </a:xfrm>
        </p:spPr>
      </p:pic>
      <p:sp>
        <p:nvSpPr>
          <p:cNvPr id="8" name="Content Placeholder 7"/>
          <p:cNvSpPr>
            <a:spLocks noGrp="1"/>
          </p:cNvSpPr>
          <p:nvPr>
            <p:ph type="body" sz="half" idx="2"/>
          </p:nvPr>
        </p:nvSpPr>
        <p:spPr>
          <a:xfrm>
            <a:off x="839788" y="1387011"/>
            <a:ext cx="4697983" cy="4481977"/>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Preprocessing 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Preprocess the dataset of traffic sign images to prepare it for training the CNN model.</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Reading data from GTSRB.</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Resizing the images (30,30).</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Splitting the images as training and testing datasets.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A0332E96-0BC3-40D8-9693-D2FEA9D15405}"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242" y="1219603"/>
            <a:ext cx="1650715" cy="147225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8777" y="3191070"/>
            <a:ext cx="1554180" cy="166519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1032" y="3174404"/>
            <a:ext cx="1650714" cy="1681859"/>
          </a:xfrm>
          <a:prstGeom prst="rect">
            <a:avLst/>
          </a:prstGeom>
        </p:spPr>
      </p:pic>
      <p:sp>
        <p:nvSpPr>
          <p:cNvPr id="21" name="TextBox 20"/>
          <p:cNvSpPr txBox="1"/>
          <p:nvPr/>
        </p:nvSpPr>
        <p:spPr>
          <a:xfrm>
            <a:off x="5882812" y="5154402"/>
            <a:ext cx="4099388" cy="646331"/>
          </a:xfrm>
          <a:prstGeom prst="rect">
            <a:avLst/>
          </a:prstGeom>
          <a:noFill/>
        </p:spPr>
        <p:txBody>
          <a:bodyPr wrap="square" rtlCol="0">
            <a:spAutoFit/>
          </a:bodyPr>
          <a:lstStyle/>
          <a:p>
            <a:r>
              <a:rPr lang="en-US" dirty="0"/>
              <a:t>Some pictures used for Training and Testing</a:t>
            </a:r>
            <a:endParaRPr lang="en-IN" dirty="0"/>
          </a:p>
        </p:txBody>
      </p:sp>
      <p:sp>
        <p:nvSpPr>
          <p:cNvPr id="7" name="Slide Number Placeholder 6">
            <a:extLst>
              <a:ext uri="{FF2B5EF4-FFF2-40B4-BE49-F238E27FC236}">
                <a16:creationId xmlns:a16="http://schemas.microsoft.com/office/drawing/2014/main" id="{E58807EC-77DC-5F85-F5ED-56FE9A3ED517}"/>
              </a:ext>
            </a:extLst>
          </p:cNvPr>
          <p:cNvSpPr>
            <a:spLocks noGrp="1"/>
          </p:cNvSpPr>
          <p:nvPr>
            <p:ph type="sldNum" sz="quarter" idx="12"/>
          </p:nvPr>
        </p:nvSpPr>
        <p:spPr/>
        <p:txBody>
          <a:bodyPr/>
          <a:lstStyle/>
          <a:p>
            <a:fld id="{CB07C4C8-F4BB-4120-BC89-519527E8D4D3}"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602673"/>
            <a:ext cx="10515600" cy="557429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Model Design: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Performing 4 layers of convolution with various filter sizes and activation methods.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Max pooling is used after convolution for down sampling the images.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Dropout is used for dropping out the nodes to prevent overfitting.</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Flatten converts the 3D matrix to 1D vector.</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AEC629F-FF66-4689-8017-4255A4053578}"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pic>
        <p:nvPicPr>
          <p:cNvPr id="11"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748" y="4069397"/>
            <a:ext cx="5879805" cy="2066925"/>
          </a:xfrm>
          <a:prstGeom prst="rect">
            <a:avLst/>
          </a:prstGeom>
        </p:spPr>
      </p:pic>
      <p:sp>
        <p:nvSpPr>
          <p:cNvPr id="6" name="Slide Number Placeholder 5">
            <a:extLst>
              <a:ext uri="{FF2B5EF4-FFF2-40B4-BE49-F238E27FC236}">
                <a16:creationId xmlns:a16="http://schemas.microsoft.com/office/drawing/2014/main" id="{32381A2A-1939-890C-C888-9687108B5C49}"/>
              </a:ext>
            </a:extLst>
          </p:cNvPr>
          <p:cNvSpPr>
            <a:spLocks noGrp="1"/>
          </p:cNvSpPr>
          <p:nvPr>
            <p:ph type="sldNum" sz="quarter" idx="12"/>
          </p:nvPr>
        </p:nvSpPr>
        <p:spPr/>
        <p:txBody>
          <a:bodyPr/>
          <a:lstStyle/>
          <a:p>
            <a:fld id="{CB07C4C8-F4BB-4120-BC89-519527E8D4D3}"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38D400D-4E6D-4AD7-94EC-31F5786D9EE9}"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11" name="Content Placeholder 10"/>
          <p:cNvSpPr>
            <a:spLocks noGrp="1"/>
          </p:cNvSpPr>
          <p:nvPr>
            <p:ph idx="1"/>
          </p:nvPr>
        </p:nvSpPr>
        <p:spPr>
          <a:xfrm>
            <a:off x="838200" y="550718"/>
            <a:ext cx="10515600" cy="5626245"/>
          </a:xfrm>
        </p:spPr>
        <p:txBody>
          <a:bodyPr/>
          <a:lstStyle/>
          <a:p>
            <a:pPr marL="0" indent="0">
              <a:buNone/>
            </a:pPr>
            <a:r>
              <a:rPr lang="en-US" sz="3200" dirty="0">
                <a:latin typeface="Times New Roman" panose="02020603050405020304" pitchFamily="18" charset="0"/>
                <a:cs typeface="Times New Roman" panose="02020603050405020304" pitchFamily="18" charset="0"/>
              </a:rPr>
              <a:t>Model Training:</a:t>
            </a:r>
          </a:p>
          <a:p>
            <a:r>
              <a:rPr lang="en-US" sz="2400" dirty="0">
                <a:latin typeface="Times New Roman" panose="02020603050405020304" pitchFamily="18" charset="0"/>
                <a:cs typeface="Times New Roman" panose="02020603050405020304" pitchFamily="18" charset="0"/>
              </a:rPr>
              <a:t>The preprocessed dataset is used to train the CNN model.</a:t>
            </a:r>
          </a:p>
          <a:p>
            <a:r>
              <a:rPr lang="en-US" sz="2400" dirty="0">
                <a:latin typeface="Times New Roman" panose="02020603050405020304" pitchFamily="18" charset="0"/>
                <a:cs typeface="Times New Roman" panose="02020603050405020304" pitchFamily="18" charset="0"/>
              </a:rPr>
              <a:t>During the training process, the model parameters are updated by iterating through the dataset multiple times.</a:t>
            </a:r>
          </a:p>
          <a:p>
            <a:r>
              <a:rPr lang="en-US" sz="2400" dirty="0">
                <a:latin typeface="Times New Roman" panose="02020603050405020304" pitchFamily="18" charset="0"/>
                <a:cs typeface="Times New Roman" panose="02020603050405020304" pitchFamily="18" charset="0"/>
              </a:rPr>
              <a:t>This helps to minimize the loss function and to improve accuracy.</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6259C65-C147-FDE4-F23F-BD702C9D825F}"/>
              </a:ext>
            </a:extLst>
          </p:cNvPr>
          <p:cNvSpPr>
            <a:spLocks noGrp="1"/>
          </p:cNvSpPr>
          <p:nvPr>
            <p:ph type="sldNum" sz="quarter" idx="12"/>
          </p:nvPr>
        </p:nvSpPr>
        <p:spPr/>
        <p:txBody>
          <a:bodyPr/>
          <a:lstStyle/>
          <a:p>
            <a:fld id="{CB07C4C8-F4BB-4120-BC89-519527E8D4D3}" type="slidenum">
              <a:rPr lang="en-IN" smtClean="0"/>
              <a:t>6</a:t>
            </a:fld>
            <a:endParaRPr lang="en-IN"/>
          </a:p>
        </p:txBody>
      </p:sp>
      <p:pic>
        <p:nvPicPr>
          <p:cNvPr id="9" name="Picture 8">
            <a:extLst>
              <a:ext uri="{FF2B5EF4-FFF2-40B4-BE49-F238E27FC236}">
                <a16:creationId xmlns:a16="http://schemas.microsoft.com/office/drawing/2014/main" id="{2C1799F6-4D9E-6BBE-C624-473D99FFEBBF}"/>
              </a:ext>
            </a:extLst>
          </p:cNvPr>
          <p:cNvPicPr>
            <a:picLocks noChangeAspect="1"/>
          </p:cNvPicPr>
          <p:nvPr/>
        </p:nvPicPr>
        <p:blipFill rotWithShape="1">
          <a:blip r:embed="rId3">
            <a:extLst>
              <a:ext uri="{28A0092B-C50C-407E-A947-70E740481C1C}">
                <a14:useLocalDpi xmlns:a14="http://schemas.microsoft.com/office/drawing/2010/main" val="0"/>
              </a:ext>
            </a:extLst>
          </a:blip>
          <a:srcRect t="5735"/>
          <a:stretch/>
        </p:blipFill>
        <p:spPr>
          <a:xfrm>
            <a:off x="2084004" y="2994299"/>
            <a:ext cx="7898196" cy="31826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36526"/>
            <a:ext cx="10515600" cy="720728"/>
          </a:xfrm>
        </p:spPr>
        <p:txBody>
          <a:bodyPr>
            <a:normAutofit/>
          </a:bodyPr>
          <a:lstStyle/>
          <a:p>
            <a:r>
              <a:rPr lang="en-US" sz="3200" dirty="0">
                <a:latin typeface="Times New Roman" panose="02020603050405020304" pitchFamily="18" charset="0"/>
                <a:cs typeface="Times New Roman" panose="02020603050405020304" pitchFamily="18" charset="0"/>
              </a:rPr>
              <a:t>About PYNQ-Z1</a:t>
            </a:r>
            <a:endParaRPr lang="en-IN" sz="3200"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838200" y="1171904"/>
            <a:ext cx="5152697" cy="5184445"/>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PYNQ (Python + ZYNQ) board is designed to be programmed using python.</a:t>
            </a:r>
          </a:p>
          <a:p>
            <a:r>
              <a:rPr lang="en-US" sz="2400" dirty="0">
                <a:latin typeface="Times New Roman" panose="02020603050405020304" pitchFamily="18" charset="0"/>
                <a:cs typeface="Times New Roman" panose="02020603050405020304" pitchFamily="18" charset="0"/>
              </a:rPr>
              <a:t>A powerful platform for implementing machine learning algorithms.</a:t>
            </a:r>
          </a:p>
          <a:p>
            <a:r>
              <a:rPr lang="en-US" sz="2400" dirty="0">
                <a:latin typeface="Times New Roman" panose="02020603050405020304" pitchFamily="18" charset="0"/>
                <a:cs typeface="Times New Roman" panose="02020603050405020304" pitchFamily="18" charset="0"/>
              </a:rPr>
              <a:t>The board features a Xilinx Zynq-7000 SoC.</a:t>
            </a:r>
          </a:p>
          <a:p>
            <a:r>
              <a:rPr lang="en-US" sz="2400" dirty="0">
                <a:latin typeface="Times New Roman" panose="02020603050405020304" pitchFamily="18" charset="0"/>
                <a:cs typeface="Times New Roman" panose="02020603050405020304" pitchFamily="18" charset="0"/>
              </a:rPr>
              <a:t>This board includes ethernet, USB, HDMI and a microSD card slot.</a:t>
            </a:r>
          </a:p>
          <a:p>
            <a:r>
              <a:rPr lang="en-US" sz="2400" dirty="0">
                <a:latin typeface="Times New Roman" panose="02020603050405020304" pitchFamily="18" charset="0"/>
                <a:cs typeface="Times New Roman" panose="02020603050405020304" pitchFamily="18" charset="0"/>
              </a:rPr>
              <a:t> Enables developers to program the board using Python and Jupyter Notebooks.</a:t>
            </a:r>
          </a:p>
          <a:p>
            <a:r>
              <a:rPr lang="en-US" sz="2400" dirty="0">
                <a:latin typeface="Times New Roman" panose="02020603050405020304" pitchFamily="18" charset="0"/>
                <a:cs typeface="Times New Roman" panose="02020603050405020304" pitchFamily="18" charset="0"/>
              </a:rPr>
              <a:t>Has access to pre-built libraries for machine learning techniques.</a:t>
            </a:r>
          </a:p>
          <a:p>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B994230-0D45-4529-8021-341B59C52136}"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7" name="Slide Number Placeholder 6">
            <a:extLst>
              <a:ext uri="{FF2B5EF4-FFF2-40B4-BE49-F238E27FC236}">
                <a16:creationId xmlns:a16="http://schemas.microsoft.com/office/drawing/2014/main" id="{29ECA5E8-AF7F-87DC-AF74-5681B714384F}"/>
              </a:ext>
            </a:extLst>
          </p:cNvPr>
          <p:cNvSpPr>
            <a:spLocks noGrp="1"/>
          </p:cNvSpPr>
          <p:nvPr>
            <p:ph type="sldNum" sz="quarter" idx="12"/>
          </p:nvPr>
        </p:nvSpPr>
        <p:spPr/>
        <p:txBody>
          <a:bodyPr/>
          <a:lstStyle/>
          <a:p>
            <a:fld id="{CB07C4C8-F4BB-4120-BC89-519527E8D4D3}" type="slidenum">
              <a:rPr lang="en-IN" smtClean="0"/>
              <a:t>7</a:t>
            </a:fld>
            <a:endParaRPr lang="en-IN"/>
          </a:p>
        </p:txBody>
      </p:sp>
      <p:pic>
        <p:nvPicPr>
          <p:cNvPr id="10" name="Picture 9">
            <a:extLst>
              <a:ext uri="{FF2B5EF4-FFF2-40B4-BE49-F238E27FC236}">
                <a16:creationId xmlns:a16="http://schemas.microsoft.com/office/drawing/2014/main" id="{A7C739E4-B79C-CB7A-D5F1-0E3149596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773" y="1145627"/>
            <a:ext cx="6053958" cy="45404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720727"/>
          </a:xfrm>
        </p:spPr>
        <p:txBody>
          <a:bodyPr>
            <a:noAutofit/>
          </a:bodyPr>
          <a:lstStyle/>
          <a:p>
            <a:r>
              <a:rPr lang="en-US" sz="3200" dirty="0">
                <a:latin typeface="Times New Roman" panose="02020603050405020304" pitchFamily="18" charset="0"/>
                <a:cs typeface="Times New Roman" panose="02020603050405020304" pitchFamily="18" charset="0"/>
              </a:rPr>
              <a:t>Hardware Implementation:</a:t>
            </a:r>
            <a:endParaRPr lang="en-IN" sz="3200" dirty="0"/>
          </a:p>
        </p:txBody>
      </p:sp>
      <p:sp>
        <p:nvSpPr>
          <p:cNvPr id="8" name="Content Placeholder 7"/>
          <p:cNvSpPr>
            <a:spLocks noGrp="1"/>
          </p:cNvSpPr>
          <p:nvPr>
            <p:ph idx="1"/>
          </p:nvPr>
        </p:nvSpPr>
        <p:spPr>
          <a:xfrm>
            <a:off x="838200" y="1085852"/>
            <a:ext cx="5961993" cy="5091111"/>
          </a:xfrm>
        </p:spPr>
        <p:txBody>
          <a:bodyPr>
            <a:normAutofit/>
          </a:bodyPr>
          <a:lstStyle/>
          <a:p>
            <a:r>
              <a:rPr lang="en-US" sz="2400" dirty="0">
                <a:latin typeface="Times New Roman" panose="02020603050405020304" pitchFamily="18" charset="0"/>
                <a:cs typeface="Times New Roman" panose="02020603050405020304" pitchFamily="18" charset="0"/>
              </a:rPr>
              <a:t>Power the PYNQ-Z1 from the micro USB cable.</a:t>
            </a:r>
          </a:p>
          <a:p>
            <a:r>
              <a:rPr lang="en-US" sz="2400" dirty="0">
                <a:latin typeface="Times New Roman" panose="02020603050405020304" pitchFamily="18" charset="0"/>
                <a:cs typeface="Times New Roman" panose="02020603050405020304" pitchFamily="18" charset="0"/>
              </a:rPr>
              <a:t>Insert the Micro SD card loaded with the PYNQ-Z1 image.</a:t>
            </a:r>
          </a:p>
          <a:p>
            <a:r>
              <a:rPr lang="en-US" sz="2400" dirty="0">
                <a:latin typeface="Times New Roman" panose="02020603050405020304" pitchFamily="18" charset="0"/>
                <a:cs typeface="Times New Roman" panose="02020603050405020304" pitchFamily="18" charset="0"/>
              </a:rPr>
              <a:t>Connect the PYNQ-Z1 to computer’s ethernet port.</a:t>
            </a:r>
          </a:p>
          <a:p>
            <a:r>
              <a:rPr lang="en-US" sz="2400" dirty="0">
                <a:latin typeface="Times New Roman" panose="02020603050405020304" pitchFamily="18" charset="0"/>
                <a:cs typeface="Times New Roman" panose="02020603050405020304" pitchFamily="18" charset="0"/>
              </a:rPr>
              <a:t>Switch on the board and connect to Jupyter Notebook.</a:t>
            </a:r>
          </a:p>
          <a:p>
            <a:r>
              <a:rPr lang="en-IN" sz="2400" dirty="0">
                <a:latin typeface="Times New Roman" panose="02020603050405020304" pitchFamily="18" charset="0"/>
                <a:cs typeface="Times New Roman" panose="02020603050405020304" pitchFamily="18" charset="0"/>
                <a:sym typeface="+mn-ea"/>
              </a:rPr>
              <a:t>We have used Logitech 64 MP camera which is used to capture real time traffic sign images as input and given to PYNQ-Z1 board for further classification.</a:t>
            </a:r>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A792848-8070-47F9-B960-F64D653BA96A}"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7" name="Slide Number Placeholder 6">
            <a:extLst>
              <a:ext uri="{FF2B5EF4-FFF2-40B4-BE49-F238E27FC236}">
                <a16:creationId xmlns:a16="http://schemas.microsoft.com/office/drawing/2014/main" id="{CF02F674-D1DB-77F4-099C-B6C24A1335F1}"/>
              </a:ext>
            </a:extLst>
          </p:cNvPr>
          <p:cNvSpPr>
            <a:spLocks noGrp="1"/>
          </p:cNvSpPr>
          <p:nvPr>
            <p:ph type="sldNum" sz="quarter" idx="12"/>
          </p:nvPr>
        </p:nvSpPr>
        <p:spPr/>
        <p:txBody>
          <a:bodyPr/>
          <a:lstStyle/>
          <a:p>
            <a:fld id="{CB07C4C8-F4BB-4120-BC89-519527E8D4D3}" type="slidenum">
              <a:rPr lang="en-IN" smtClean="0"/>
              <a:t>8</a:t>
            </a:fld>
            <a:endParaRPr lang="en-IN"/>
          </a:p>
        </p:txBody>
      </p:sp>
      <p:pic>
        <p:nvPicPr>
          <p:cNvPr id="9" name="image6.jpeg">
            <a:extLst>
              <a:ext uri="{FF2B5EF4-FFF2-40B4-BE49-F238E27FC236}">
                <a16:creationId xmlns:a16="http://schemas.microsoft.com/office/drawing/2014/main" id="{BD7D58B4-D5ED-7160-2B78-B49FC0D5FCE0}"/>
              </a:ext>
            </a:extLst>
          </p:cNvPr>
          <p:cNvPicPr>
            <a:picLocks noChangeAspect="1"/>
          </p:cNvPicPr>
          <p:nvPr/>
        </p:nvPicPr>
        <p:blipFill>
          <a:blip r:embed="rId3" cstate="print"/>
          <a:stretch>
            <a:fillRect/>
          </a:stretch>
        </p:blipFill>
        <p:spPr>
          <a:xfrm>
            <a:off x="7062775" y="1429407"/>
            <a:ext cx="4936755" cy="3972909"/>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24374A-89C9-4BA5-BA6B-B5C2CF03E1E4}"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Final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pic>
        <p:nvPicPr>
          <p:cNvPr id="1468318635" name="Picture 1"/>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t="12686" b="15423"/>
          <a:stretch>
            <a:fillRect/>
          </a:stretch>
        </p:blipFill>
        <p:spPr>
          <a:xfrm>
            <a:off x="581517" y="1311385"/>
            <a:ext cx="11028966" cy="5044965"/>
          </a:xfrm>
          <a:prstGeom prst="rect">
            <a:avLst/>
          </a:prstGeom>
          <a:ln>
            <a:noFill/>
          </a:ln>
        </p:spPr>
      </p:pic>
      <p:sp>
        <p:nvSpPr>
          <p:cNvPr id="6" name="Slide Number Placeholder 5">
            <a:extLst>
              <a:ext uri="{FF2B5EF4-FFF2-40B4-BE49-F238E27FC236}">
                <a16:creationId xmlns:a16="http://schemas.microsoft.com/office/drawing/2014/main" id="{CEB2CF00-8BDF-EA73-CB24-72087FEED086}"/>
              </a:ext>
            </a:extLst>
          </p:cNvPr>
          <p:cNvSpPr>
            <a:spLocks noGrp="1"/>
          </p:cNvSpPr>
          <p:nvPr>
            <p:ph type="sldNum" sz="quarter" idx="12"/>
          </p:nvPr>
        </p:nvSpPr>
        <p:spPr/>
        <p:txBody>
          <a:bodyPr/>
          <a:lstStyle/>
          <a:p>
            <a:fld id="{CB07C4C8-F4BB-4120-BC89-519527E8D4D3}" type="slidenum">
              <a:rPr lang="en-IN" smtClean="0"/>
              <a:t>9</a:t>
            </a:fld>
            <a:endParaRPr lang="en-IN"/>
          </a:p>
        </p:txBody>
      </p:sp>
      <p:sp>
        <p:nvSpPr>
          <p:cNvPr id="12" name="TextBox 11">
            <a:extLst>
              <a:ext uri="{FF2B5EF4-FFF2-40B4-BE49-F238E27FC236}">
                <a16:creationId xmlns:a16="http://schemas.microsoft.com/office/drawing/2014/main" id="{C4C8D785-C4A6-F39F-B92D-033366661677}"/>
              </a:ext>
            </a:extLst>
          </p:cNvPr>
          <p:cNvSpPr txBox="1"/>
          <p:nvPr/>
        </p:nvSpPr>
        <p:spPr>
          <a:xfrm>
            <a:off x="764269" y="242542"/>
            <a:ext cx="753102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sym typeface="+mn-ea"/>
              </a:rPr>
              <a:t>Computer connected to PYNQ-Z1 Board</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156</TotalTime>
  <Words>1165</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Times New Roman</vt:lpstr>
      <vt:lpstr>Wingdings</vt:lpstr>
      <vt:lpstr>Office Theme</vt:lpstr>
      <vt:lpstr>1_Office Theme</vt:lpstr>
      <vt:lpstr>PowerPoint Presentation</vt:lpstr>
      <vt:lpstr>Objective</vt:lpstr>
      <vt:lpstr>Abstract</vt:lpstr>
      <vt:lpstr>Methodology</vt:lpstr>
      <vt:lpstr>PowerPoint Presentation</vt:lpstr>
      <vt:lpstr>PowerPoint Presentation</vt:lpstr>
      <vt:lpstr>About PYNQ-Z1</vt:lpstr>
      <vt:lpstr>Hardware Implementation:</vt:lpstr>
      <vt:lpstr>PowerPoint Presentation</vt:lpstr>
      <vt:lpstr>PowerPoint Presentation</vt:lpstr>
      <vt:lpstr>Results We have obtained an accuracy of 93%</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Vadlamani</dc:creator>
  <cp:lastModifiedBy>Neha Vadlamani</cp:lastModifiedBy>
  <cp:revision>92</cp:revision>
  <dcterms:created xsi:type="dcterms:W3CDTF">2023-03-05T14:58:00Z</dcterms:created>
  <dcterms:modified xsi:type="dcterms:W3CDTF">2023-05-19T07:43:42Z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E6CB83FA897A429B9CE7E5CE87BA79E1</vt:lpwstr>
  </property>
  <property fmtid="{D5CDD505-2E9C-101B-9397-08002B2CF9AE}" pid="3" name="KSOProductBuildVer">
    <vt:lpwstr>1033-11.2.0.11219</vt:lpwstr>
  </property>
</Properties>
</file>