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4"/>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Cabin Bold" charset="1" panose="00000800000000000000"/>
      <p:regular r:id="rId20"/>
    </p:embeddedFont>
    <p:embeddedFont>
      <p:font typeface="Open Sans Bold" charset="1" panose="020B0806030504020204"/>
      <p:regular r:id="rId21"/>
    </p:embeddedFont>
    <p:embeddedFont>
      <p:font typeface="Open Sans" charset="1" panose="020B0606030504020204"/>
      <p:regular r:id="rId22"/>
    </p:embeddedFont>
    <p:embeddedFont>
      <p:font typeface="Cabin" charset="1" panose="000005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notesMasters/notesMaster1.xml" Type="http://schemas.openxmlformats.org/officeDocument/2006/relationships/notesMaster"/><Relationship Id="rId25" Target="theme/theme2.xml" Type="http://schemas.openxmlformats.org/officeDocument/2006/relationships/theme"/><Relationship Id="rId26" Target="notesSlides/notesSlide1.xml" Type="http://schemas.openxmlformats.org/officeDocument/2006/relationships/note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This pipeline enhances data integrity and ensures robust and equitable analysis.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2" Target="../media/image1.pn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28.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png" Type="http://schemas.openxmlformats.org/officeDocument/2006/relationships/image"/><Relationship Id="rId11" Target="../media/image21.svg" Type="http://schemas.openxmlformats.org/officeDocument/2006/relationships/image"/><Relationship Id="rId12" Target="../media/image26.png" Type="http://schemas.openxmlformats.org/officeDocument/2006/relationships/image"/><Relationship Id="rId13" Target="../media/image27.svg" Type="http://schemas.openxmlformats.org/officeDocument/2006/relationships/image"/><Relationship Id="rId14" Target="../media/image32.png" Type="http://schemas.openxmlformats.org/officeDocument/2006/relationships/image"/><Relationship Id="rId2" Target="../media/image1.png" Type="http://schemas.openxmlformats.org/officeDocument/2006/relationships/image"/><Relationship Id="rId3" Target="https://www.kaggle.com/datasets/yelp-dataset/yelp-dataset" TargetMode="External" Type="http://schemas.openxmlformats.org/officeDocument/2006/relationships/hyperlink"/><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4.png" Type="http://schemas.openxmlformats.org/officeDocument/2006/relationships/image"/><Relationship Id="rId9" Target="../media/image1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33.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png" Type="http://schemas.openxmlformats.org/officeDocument/2006/relationships/image"/><Relationship Id="rId11" Target="../media/image21.svg" Type="http://schemas.openxmlformats.org/officeDocument/2006/relationships/image"/><Relationship Id="rId12" Target="../media/image26.png" Type="http://schemas.openxmlformats.org/officeDocument/2006/relationships/image"/><Relationship Id="rId13" Target="../media/image27.svg" Type="http://schemas.openxmlformats.org/officeDocument/2006/relationships/image"/><Relationship Id="rId2" Target="../notesSlides/notesSlide1.xml" Type="http://schemas.openxmlformats.org/officeDocument/2006/relationships/notesSlide"/><Relationship Id="rId3" Target="../media/image1.pn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4.png" Type="http://schemas.openxmlformats.org/officeDocument/2006/relationships/image"/><Relationship Id="rId9" Target="../media/image1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3928585" y="8614893"/>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17" id="17"/>
          <p:cNvSpPr txBox="true"/>
          <p:nvPr/>
        </p:nvSpPr>
        <p:spPr>
          <a:xfrm rot="0">
            <a:off x="3635340" y="3509590"/>
            <a:ext cx="10910396" cy="2176385"/>
          </a:xfrm>
          <a:prstGeom prst="rect">
            <a:avLst/>
          </a:prstGeom>
        </p:spPr>
        <p:txBody>
          <a:bodyPr anchor="t" rtlCol="false" tIns="0" lIns="0" bIns="0" rIns="0">
            <a:spAutoFit/>
          </a:bodyPr>
          <a:lstStyle/>
          <a:p>
            <a:pPr algn="ctr">
              <a:lnSpc>
                <a:spcPts val="8271"/>
              </a:lnSpc>
            </a:pPr>
            <a:r>
              <a:rPr lang="en-US" sz="8799">
                <a:solidFill>
                  <a:srgbClr val="000000"/>
                </a:solidFill>
                <a:latin typeface="Cabin Bold"/>
                <a:ea typeface="Cabin Bold"/>
                <a:cs typeface="Cabin Bold"/>
                <a:sym typeface="Cabin Bold"/>
              </a:rPr>
              <a:t>Fraud Detection in Reviews</a:t>
            </a:r>
          </a:p>
        </p:txBody>
      </p:sp>
      <p:sp>
        <p:nvSpPr>
          <p:cNvPr name="Freeform 18" id="18"/>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9" id="19"/>
          <p:cNvSpPr txBox="true"/>
          <p:nvPr/>
        </p:nvSpPr>
        <p:spPr>
          <a:xfrm rot="0">
            <a:off x="4914102" y="6624070"/>
            <a:ext cx="8459795" cy="577952"/>
          </a:xfrm>
          <a:prstGeom prst="rect">
            <a:avLst/>
          </a:prstGeom>
        </p:spPr>
        <p:txBody>
          <a:bodyPr anchor="t" rtlCol="false" tIns="0" lIns="0" bIns="0" rIns="0">
            <a:spAutoFit/>
          </a:bodyPr>
          <a:lstStyle/>
          <a:p>
            <a:pPr algn="ctr">
              <a:lnSpc>
                <a:spcPts val="4381"/>
              </a:lnSpc>
            </a:pPr>
            <a:r>
              <a:rPr lang="en-US" sz="4381" spc="-87">
                <a:solidFill>
                  <a:srgbClr val="000000"/>
                </a:solidFill>
                <a:latin typeface="Cabin Bold"/>
                <a:ea typeface="Cabin Bold"/>
                <a:cs typeface="Cabin Bold"/>
                <a:sym typeface="Cabin Bold"/>
              </a:rPr>
              <a:t>Instructor: Đỗ Trọng Hợp</a:t>
            </a:r>
          </a:p>
        </p:txBody>
      </p:sp>
      <p:grpSp>
        <p:nvGrpSpPr>
          <p:cNvPr name="Group 20" id="20"/>
          <p:cNvGrpSpPr/>
          <p:nvPr/>
        </p:nvGrpSpPr>
        <p:grpSpPr>
          <a:xfrm rot="0">
            <a:off x="10643752" y="8054022"/>
            <a:ext cx="6827659" cy="1579803"/>
            <a:chOff x="0" y="0"/>
            <a:chExt cx="2285615" cy="528852"/>
          </a:xfrm>
        </p:grpSpPr>
        <p:sp>
          <p:nvSpPr>
            <p:cNvPr name="Freeform 21" id="21"/>
            <p:cNvSpPr/>
            <p:nvPr/>
          </p:nvSpPr>
          <p:spPr>
            <a:xfrm flipH="false" flipV="false" rot="0">
              <a:off x="0" y="0"/>
              <a:ext cx="2285615" cy="528852"/>
            </a:xfrm>
            <a:custGeom>
              <a:avLst/>
              <a:gdLst/>
              <a:ahLst/>
              <a:cxnLst/>
              <a:rect r="r" b="b" t="t" l="l"/>
              <a:pathLst>
                <a:path h="528852" w="2285615">
                  <a:moveTo>
                    <a:pt x="17009" y="0"/>
                  </a:moveTo>
                  <a:lnTo>
                    <a:pt x="2268606" y="0"/>
                  </a:lnTo>
                  <a:cubicBezTo>
                    <a:pt x="2273117" y="0"/>
                    <a:pt x="2277444" y="1792"/>
                    <a:pt x="2280633" y="4982"/>
                  </a:cubicBezTo>
                  <a:cubicBezTo>
                    <a:pt x="2283823" y="8171"/>
                    <a:pt x="2285615" y="12498"/>
                    <a:pt x="2285615" y="17009"/>
                  </a:cubicBezTo>
                  <a:lnTo>
                    <a:pt x="2285615" y="511843"/>
                  </a:lnTo>
                  <a:cubicBezTo>
                    <a:pt x="2285615" y="521237"/>
                    <a:pt x="2278000" y="528852"/>
                    <a:pt x="2268606" y="528852"/>
                  </a:cubicBezTo>
                  <a:lnTo>
                    <a:pt x="17009" y="528852"/>
                  </a:lnTo>
                  <a:cubicBezTo>
                    <a:pt x="7615" y="528852"/>
                    <a:pt x="0" y="521237"/>
                    <a:pt x="0" y="511843"/>
                  </a:cubicBezTo>
                  <a:lnTo>
                    <a:pt x="0" y="17009"/>
                  </a:lnTo>
                  <a:cubicBezTo>
                    <a:pt x="0" y="12498"/>
                    <a:pt x="1792" y="8171"/>
                    <a:pt x="4982" y="4982"/>
                  </a:cubicBezTo>
                  <a:cubicBezTo>
                    <a:pt x="8171" y="1792"/>
                    <a:pt x="12498" y="0"/>
                    <a:pt x="17009" y="0"/>
                  </a:cubicBezTo>
                  <a:close/>
                </a:path>
              </a:pathLst>
            </a:custGeom>
            <a:solidFill>
              <a:srgbClr val="8AB7E2">
                <a:alpha val="76863"/>
              </a:srgbClr>
            </a:solidFill>
          </p:spPr>
        </p:sp>
        <p:sp>
          <p:nvSpPr>
            <p:cNvPr name="TextBox 22" id="22"/>
            <p:cNvSpPr txBox="true"/>
            <p:nvPr/>
          </p:nvSpPr>
          <p:spPr>
            <a:xfrm>
              <a:off x="0" y="85725"/>
              <a:ext cx="2285615" cy="443127"/>
            </a:xfrm>
            <a:prstGeom prst="rect">
              <a:avLst/>
            </a:prstGeom>
          </p:spPr>
          <p:txBody>
            <a:bodyPr anchor="ctr" rtlCol="false" tIns="50800" lIns="50800" bIns="50800" rIns="50800"/>
            <a:lstStyle/>
            <a:p>
              <a:pPr algn="ctr">
                <a:lnSpc>
                  <a:spcPts val="1925"/>
                </a:lnSpc>
              </a:pPr>
            </a:p>
          </p:txBody>
        </p:sp>
      </p:grpSp>
      <p:sp>
        <p:nvSpPr>
          <p:cNvPr name="TextBox 23" id="23"/>
          <p:cNvSpPr txBox="true"/>
          <p:nvPr/>
        </p:nvSpPr>
        <p:spPr>
          <a:xfrm rot="0">
            <a:off x="11199804" y="8126704"/>
            <a:ext cx="5473100" cy="1471678"/>
          </a:xfrm>
          <a:prstGeom prst="rect">
            <a:avLst/>
          </a:prstGeom>
        </p:spPr>
        <p:txBody>
          <a:bodyPr anchor="t" rtlCol="false" tIns="0" lIns="0" bIns="0" rIns="0">
            <a:spAutoFit/>
          </a:bodyPr>
          <a:lstStyle/>
          <a:p>
            <a:pPr algn="l">
              <a:lnSpc>
                <a:spcPts val="3919"/>
              </a:lnSpc>
            </a:pPr>
            <a:r>
              <a:rPr lang="en-US" sz="2799">
                <a:solidFill>
                  <a:srgbClr val="000000"/>
                </a:solidFill>
                <a:latin typeface="Open Sans Bold"/>
                <a:ea typeface="Open Sans Bold"/>
                <a:cs typeface="Open Sans Bold"/>
                <a:sym typeface="Open Sans Bold"/>
              </a:rPr>
              <a:t>Group member:</a:t>
            </a:r>
          </a:p>
          <a:p>
            <a:pPr algn="l" marL="604515" indent="-302257" lvl="1">
              <a:lnSpc>
                <a:spcPts val="3919"/>
              </a:lnSpc>
              <a:buFont typeface="Arial"/>
              <a:buChar char="•"/>
            </a:pPr>
            <a:r>
              <a:rPr lang="en-US" sz="2799">
                <a:solidFill>
                  <a:srgbClr val="000000"/>
                </a:solidFill>
                <a:latin typeface="Open Sans"/>
                <a:ea typeface="Open Sans"/>
                <a:cs typeface="Open Sans"/>
                <a:sym typeface="Open Sans"/>
              </a:rPr>
              <a:t>Nguyễn Lê Vy - 21520811</a:t>
            </a:r>
          </a:p>
          <a:p>
            <a:pPr algn="l" marL="604515" indent="-302257" lvl="1">
              <a:lnSpc>
                <a:spcPts val="3919"/>
              </a:lnSpc>
              <a:spcBef>
                <a:spcPct val="0"/>
              </a:spcBef>
              <a:buFont typeface="Arial"/>
              <a:buChar char="•"/>
            </a:pPr>
            <a:r>
              <a:rPr lang="en-US" sz="2799">
                <a:solidFill>
                  <a:srgbClr val="000000"/>
                </a:solidFill>
                <a:latin typeface="Open Sans"/>
                <a:ea typeface="Open Sans"/>
                <a:cs typeface="Open Sans"/>
                <a:sym typeface="Open Sans"/>
              </a:rPr>
              <a:t>Nguyễn T.M Trinh - 21522718</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997242" y="824701"/>
            <a:ext cx="9160878" cy="1177230"/>
          </a:xfrm>
          <a:prstGeom prst="rect">
            <a:avLst/>
          </a:prstGeom>
        </p:spPr>
        <p:txBody>
          <a:bodyPr anchor="t" rtlCol="false" tIns="0" lIns="0" bIns="0" rIns="0">
            <a:spAutoFit/>
          </a:bodyPr>
          <a:lstStyle/>
          <a:p>
            <a:pPr algn="l">
              <a:lnSpc>
                <a:spcPts val="8730"/>
              </a:lnSpc>
            </a:pPr>
            <a:r>
              <a:rPr lang="en-US" sz="9000">
                <a:solidFill>
                  <a:srgbClr val="000000"/>
                </a:solidFill>
                <a:latin typeface="Cabin Bold"/>
                <a:ea typeface="Cabin Bold"/>
                <a:cs typeface="Cabin Bold"/>
                <a:sym typeface="Cabin Bold"/>
              </a:rPr>
              <a:t>Parameters</a:t>
            </a:r>
          </a:p>
        </p:txBody>
      </p:sp>
      <p:grpSp>
        <p:nvGrpSpPr>
          <p:cNvPr name="Group 4" id="4"/>
          <p:cNvGrpSpPr/>
          <p:nvPr/>
        </p:nvGrpSpPr>
        <p:grpSpPr>
          <a:xfrm rot="0">
            <a:off x="1991058" y="2682150"/>
            <a:ext cx="8852266" cy="5262080"/>
            <a:chOff x="0" y="0"/>
            <a:chExt cx="11803022" cy="7016107"/>
          </a:xfrm>
        </p:grpSpPr>
        <p:grpSp>
          <p:nvGrpSpPr>
            <p:cNvPr name="Group 5" id="5"/>
            <p:cNvGrpSpPr/>
            <p:nvPr/>
          </p:nvGrpSpPr>
          <p:grpSpPr>
            <a:xfrm rot="0">
              <a:off x="0" y="0"/>
              <a:ext cx="11803022" cy="7016107"/>
              <a:chOff x="0" y="0"/>
              <a:chExt cx="4718124" cy="2804609"/>
            </a:xfrm>
          </p:grpSpPr>
          <p:sp>
            <p:nvSpPr>
              <p:cNvPr name="Freeform 6" id="6"/>
              <p:cNvSpPr/>
              <p:nvPr/>
            </p:nvSpPr>
            <p:spPr>
              <a:xfrm flipH="false" flipV="false" rot="0">
                <a:off x="0" y="0"/>
                <a:ext cx="4718124" cy="2804609"/>
              </a:xfrm>
              <a:custGeom>
                <a:avLst/>
                <a:gdLst/>
                <a:ahLst/>
                <a:cxnLst/>
                <a:rect r="r" b="b" t="t" l="l"/>
                <a:pathLst>
                  <a:path h="2804609" w="4718124">
                    <a:moveTo>
                      <a:pt x="13119" y="0"/>
                    </a:moveTo>
                    <a:lnTo>
                      <a:pt x="4705005" y="0"/>
                    </a:lnTo>
                    <a:cubicBezTo>
                      <a:pt x="4708484" y="0"/>
                      <a:pt x="4711821" y="1382"/>
                      <a:pt x="4714281" y="3842"/>
                    </a:cubicBezTo>
                    <a:cubicBezTo>
                      <a:pt x="4716742" y="6303"/>
                      <a:pt x="4718124" y="9639"/>
                      <a:pt x="4718124" y="13119"/>
                    </a:cubicBezTo>
                    <a:lnTo>
                      <a:pt x="4718124" y="2791490"/>
                    </a:lnTo>
                    <a:cubicBezTo>
                      <a:pt x="4718124" y="2794970"/>
                      <a:pt x="4716742" y="2798307"/>
                      <a:pt x="4714281" y="2800767"/>
                    </a:cubicBezTo>
                    <a:cubicBezTo>
                      <a:pt x="4711821" y="2803227"/>
                      <a:pt x="4708484" y="2804609"/>
                      <a:pt x="4705005" y="2804609"/>
                    </a:cubicBezTo>
                    <a:lnTo>
                      <a:pt x="13119" y="2804609"/>
                    </a:lnTo>
                    <a:cubicBezTo>
                      <a:pt x="9639" y="2804609"/>
                      <a:pt x="6303" y="2803227"/>
                      <a:pt x="3842" y="2800767"/>
                    </a:cubicBezTo>
                    <a:cubicBezTo>
                      <a:pt x="1382" y="2798307"/>
                      <a:pt x="0" y="2794970"/>
                      <a:pt x="0" y="2791490"/>
                    </a:cubicBezTo>
                    <a:lnTo>
                      <a:pt x="0" y="13119"/>
                    </a:lnTo>
                    <a:cubicBezTo>
                      <a:pt x="0" y="9639"/>
                      <a:pt x="1382" y="6303"/>
                      <a:pt x="3842" y="3842"/>
                    </a:cubicBezTo>
                    <a:cubicBezTo>
                      <a:pt x="6303" y="1382"/>
                      <a:pt x="9639" y="0"/>
                      <a:pt x="13119" y="0"/>
                    </a:cubicBezTo>
                    <a:close/>
                  </a:path>
                </a:pathLst>
              </a:custGeom>
              <a:solidFill>
                <a:srgbClr val="BFE0FF"/>
              </a:solidFill>
              <a:ln w="9525" cap="sq">
                <a:solidFill>
                  <a:srgbClr val="000000"/>
                </a:solidFill>
                <a:prstDash val="solid"/>
                <a:miter/>
              </a:ln>
            </p:spPr>
          </p:sp>
          <p:sp>
            <p:nvSpPr>
              <p:cNvPr name="TextBox 7" id="7"/>
              <p:cNvSpPr txBox="true"/>
              <p:nvPr/>
            </p:nvSpPr>
            <p:spPr>
              <a:xfrm>
                <a:off x="0" y="-38100"/>
                <a:ext cx="4718124" cy="2842709"/>
              </a:xfrm>
              <a:prstGeom prst="rect">
                <a:avLst/>
              </a:prstGeom>
            </p:spPr>
            <p:txBody>
              <a:bodyPr anchor="ctr" rtlCol="false" tIns="50800" lIns="50800" bIns="50800" rIns="50800"/>
              <a:lstStyle/>
              <a:p>
                <a:pPr algn="ctr" marL="0" indent="0" lvl="0">
                  <a:lnSpc>
                    <a:spcPts val="3499"/>
                  </a:lnSpc>
                  <a:spcBef>
                    <a:spcPct val="0"/>
                  </a:spcBef>
                </a:pPr>
              </a:p>
            </p:txBody>
          </p:sp>
        </p:grpSp>
        <p:sp>
          <p:nvSpPr>
            <p:cNvPr name="TextBox 8" id="8"/>
            <p:cNvSpPr txBox="true"/>
            <p:nvPr/>
          </p:nvSpPr>
          <p:spPr>
            <a:xfrm rot="0">
              <a:off x="646296" y="-57150"/>
              <a:ext cx="10510429" cy="7073257"/>
            </a:xfrm>
            <a:prstGeom prst="rect">
              <a:avLst/>
            </a:prstGeom>
          </p:spPr>
          <p:txBody>
            <a:bodyPr anchor="t" rtlCol="false" tIns="0" lIns="0" bIns="0" rIns="0">
              <a:spAutoFit/>
            </a:bodyPr>
            <a:lstStyle/>
            <a:p>
              <a:pPr algn="l">
                <a:lnSpc>
                  <a:spcPts val="4719"/>
                </a:lnSpc>
              </a:pPr>
            </a:p>
            <a:p>
              <a:pPr algn="l">
                <a:lnSpc>
                  <a:spcPts val="4719"/>
                </a:lnSpc>
              </a:pPr>
              <a:r>
                <a:rPr lang="en-US" sz="3496" spc="209">
                  <a:solidFill>
                    <a:srgbClr val="000000"/>
                  </a:solidFill>
                  <a:latin typeface="Cabin Bold"/>
                  <a:ea typeface="Cabin Bold"/>
                  <a:cs typeface="Cabin Bold"/>
                  <a:sym typeface="Cabin Bold"/>
                </a:rPr>
                <a:t>General Parameters:</a:t>
              </a:r>
            </a:p>
            <a:p>
              <a:pPr algn="l" marL="754787" indent="-377394" lvl="1">
                <a:lnSpc>
                  <a:spcPts val="4719"/>
                </a:lnSpc>
                <a:buFont typeface="Arial"/>
                <a:buChar char="•"/>
              </a:pPr>
              <a:r>
                <a:rPr lang="en-US" sz="3496" spc="209">
                  <a:solidFill>
                    <a:srgbClr val="000000"/>
                  </a:solidFill>
                  <a:latin typeface="Cabin"/>
                  <a:ea typeface="Cabin"/>
                  <a:cs typeface="Cabin"/>
                  <a:sym typeface="Cabin"/>
                </a:rPr>
                <a:t>emb size = 64</a:t>
              </a:r>
            </a:p>
            <a:p>
              <a:pPr algn="l" marL="754787" indent="-377394" lvl="1">
                <a:lnSpc>
                  <a:spcPts val="4719"/>
                </a:lnSpc>
                <a:buFont typeface="Arial"/>
                <a:buChar char="•"/>
              </a:pPr>
              <a:r>
                <a:rPr lang="en-US" sz="3496" spc="209">
                  <a:solidFill>
                    <a:srgbClr val="000000"/>
                  </a:solidFill>
                  <a:latin typeface="Cabin"/>
                  <a:ea typeface="Cabin"/>
                  <a:cs typeface="Cabin"/>
                  <a:sym typeface="Cabin"/>
                </a:rPr>
                <a:t>batch size = 1024</a:t>
              </a:r>
            </a:p>
            <a:p>
              <a:pPr algn="l" marL="754787" indent="-377394" lvl="1">
                <a:lnSpc>
                  <a:spcPts val="4719"/>
                </a:lnSpc>
                <a:buFont typeface="Arial"/>
                <a:buChar char="•"/>
              </a:pPr>
              <a:r>
                <a:rPr lang="en-US" sz="3496" spc="209">
                  <a:solidFill>
                    <a:srgbClr val="000000"/>
                  </a:solidFill>
                  <a:latin typeface="Cabin"/>
                  <a:ea typeface="Cabin"/>
                  <a:cs typeface="Cabin"/>
                  <a:sym typeface="Cabin"/>
                </a:rPr>
                <a:t>number of layers = 1</a:t>
              </a:r>
            </a:p>
            <a:p>
              <a:pPr algn="l" marL="754787" indent="-377394" lvl="1">
                <a:lnSpc>
                  <a:spcPts val="4719"/>
                </a:lnSpc>
                <a:buFont typeface="Arial"/>
                <a:buChar char="•"/>
              </a:pPr>
              <a:r>
                <a:rPr lang="en-US" sz="3496" spc="209">
                  <a:solidFill>
                    <a:srgbClr val="000000"/>
                  </a:solidFill>
                  <a:latin typeface="Cabin"/>
                  <a:ea typeface="Cabin"/>
                  <a:cs typeface="Cabin"/>
                  <a:sym typeface="Cabin"/>
                </a:rPr>
                <a:t>lr = 0.01</a:t>
              </a:r>
            </a:p>
            <a:p>
              <a:pPr algn="l" marL="754787" indent="-377394" lvl="1">
                <a:lnSpc>
                  <a:spcPts val="4719"/>
                </a:lnSpc>
                <a:buFont typeface="Arial"/>
                <a:buChar char="•"/>
              </a:pPr>
              <a:r>
                <a:rPr lang="en-US" sz="3496" spc="209">
                  <a:solidFill>
                    <a:srgbClr val="000000"/>
                  </a:solidFill>
                  <a:latin typeface="Cabin"/>
                  <a:ea typeface="Cabin"/>
                  <a:cs typeface="Cabin"/>
                  <a:sym typeface="Cabin"/>
                </a:rPr>
                <a:t>optimizer (Adam)</a:t>
              </a:r>
            </a:p>
            <a:p>
              <a:pPr algn="l" marL="754787" indent="-377394" lvl="1">
                <a:lnSpc>
                  <a:spcPts val="4719"/>
                </a:lnSpc>
                <a:buFont typeface="Arial"/>
                <a:buChar char="•"/>
              </a:pPr>
              <a:r>
                <a:rPr lang="en-US" sz="3496" spc="209">
                  <a:solidFill>
                    <a:srgbClr val="000000"/>
                  </a:solidFill>
                  <a:latin typeface="Cabin"/>
                  <a:ea typeface="Cabin"/>
                  <a:cs typeface="Cabin"/>
                  <a:sym typeface="Cabin"/>
                </a:rPr>
                <a:t>L2 regularization weight (0.001)</a:t>
              </a:r>
            </a:p>
            <a:p>
              <a:pPr algn="l" marL="0" indent="0" lvl="0">
                <a:lnSpc>
                  <a:spcPts val="4719"/>
                </a:lnSpc>
                <a:spcBef>
                  <a:spcPct val="0"/>
                </a:spcBef>
              </a:pPr>
            </a:p>
          </p:txBody>
        </p:sp>
      </p:grpSp>
      <p:grpSp>
        <p:nvGrpSpPr>
          <p:cNvPr name="Group 9" id="9"/>
          <p:cNvGrpSpPr/>
          <p:nvPr/>
        </p:nvGrpSpPr>
        <p:grpSpPr>
          <a:xfrm rot="0">
            <a:off x="11933416" y="2682150"/>
            <a:ext cx="4305823" cy="5262080"/>
            <a:chOff x="0" y="0"/>
            <a:chExt cx="2294938" cy="2804609"/>
          </a:xfrm>
        </p:grpSpPr>
        <p:sp>
          <p:nvSpPr>
            <p:cNvPr name="Freeform 10" id="10"/>
            <p:cNvSpPr/>
            <p:nvPr/>
          </p:nvSpPr>
          <p:spPr>
            <a:xfrm flipH="false" flipV="false" rot="0">
              <a:off x="0" y="0"/>
              <a:ext cx="2294938" cy="2804609"/>
            </a:xfrm>
            <a:custGeom>
              <a:avLst/>
              <a:gdLst/>
              <a:ahLst/>
              <a:cxnLst/>
              <a:rect r="r" b="b" t="t" l="l"/>
              <a:pathLst>
                <a:path h="2804609" w="2294938">
                  <a:moveTo>
                    <a:pt x="26970" y="0"/>
                  </a:moveTo>
                  <a:lnTo>
                    <a:pt x="2267968" y="0"/>
                  </a:lnTo>
                  <a:cubicBezTo>
                    <a:pt x="2282863" y="0"/>
                    <a:pt x="2294938" y="12075"/>
                    <a:pt x="2294938" y="26970"/>
                  </a:cubicBezTo>
                  <a:lnTo>
                    <a:pt x="2294938" y="2777639"/>
                  </a:lnTo>
                  <a:cubicBezTo>
                    <a:pt x="2294938" y="2792534"/>
                    <a:pt x="2282863" y="2804609"/>
                    <a:pt x="2267968" y="2804609"/>
                  </a:cubicBezTo>
                  <a:lnTo>
                    <a:pt x="26970" y="2804609"/>
                  </a:lnTo>
                  <a:cubicBezTo>
                    <a:pt x="12075" y="2804609"/>
                    <a:pt x="0" y="2792534"/>
                    <a:pt x="0" y="2777639"/>
                  </a:cubicBezTo>
                  <a:lnTo>
                    <a:pt x="0" y="26970"/>
                  </a:lnTo>
                  <a:cubicBezTo>
                    <a:pt x="0" y="12075"/>
                    <a:pt x="12075" y="0"/>
                    <a:pt x="26970" y="0"/>
                  </a:cubicBezTo>
                  <a:close/>
                </a:path>
              </a:pathLst>
            </a:custGeom>
            <a:solidFill>
              <a:srgbClr val="BFE0FF"/>
            </a:solidFill>
            <a:ln w="9525" cap="sq">
              <a:solidFill>
                <a:srgbClr val="000000"/>
              </a:solidFill>
              <a:prstDash val="solid"/>
              <a:miter/>
            </a:ln>
          </p:spPr>
        </p:sp>
        <p:sp>
          <p:nvSpPr>
            <p:cNvPr name="TextBox 11" id="11"/>
            <p:cNvSpPr txBox="true"/>
            <p:nvPr/>
          </p:nvSpPr>
          <p:spPr>
            <a:xfrm>
              <a:off x="0" y="-66675"/>
              <a:ext cx="2294938" cy="2871284"/>
            </a:xfrm>
            <a:prstGeom prst="rect">
              <a:avLst/>
            </a:prstGeom>
          </p:spPr>
          <p:txBody>
            <a:bodyPr anchor="ctr" rtlCol="false" tIns="50800" lIns="50800" bIns="50800" rIns="50800"/>
            <a:lstStyle/>
            <a:p>
              <a:pPr algn="ctr">
                <a:lnSpc>
                  <a:spcPts val="5040"/>
                </a:lnSpc>
              </a:pPr>
              <a:r>
                <a:rPr lang="en-US" sz="3600">
                  <a:solidFill>
                    <a:srgbClr val="000000"/>
                  </a:solidFill>
                  <a:latin typeface="Cabin Bold"/>
                  <a:ea typeface="Cabin Bold"/>
                  <a:cs typeface="Cabin Bold"/>
                  <a:sym typeface="Cabin Bold"/>
                </a:rPr>
                <a:t>CARE-CNN:</a:t>
              </a:r>
              <a:r>
                <a:rPr lang="en-US" sz="3600">
                  <a:solidFill>
                    <a:srgbClr val="000000"/>
                  </a:solidFill>
                  <a:latin typeface="Cabin"/>
                  <a:ea typeface="Cabin"/>
                  <a:cs typeface="Cabin"/>
                  <a:sym typeface="Cabin"/>
                </a:rPr>
                <a:t> </a:t>
              </a:r>
            </a:p>
            <a:p>
              <a:pPr algn="l" marL="777240" indent="-388620" lvl="1">
                <a:lnSpc>
                  <a:spcPts val="5040"/>
                </a:lnSpc>
                <a:buFont typeface="Arial"/>
                <a:buChar char="•"/>
              </a:pPr>
              <a:r>
                <a:rPr lang="en-US" sz="3600">
                  <a:solidFill>
                    <a:srgbClr val="000000"/>
                  </a:solidFill>
                  <a:latin typeface="Cabin"/>
                  <a:ea typeface="Cabin"/>
                  <a:cs typeface="Cabin"/>
                  <a:sym typeface="Cabin"/>
                </a:rPr>
                <a:t>RL action step size = 0.02</a:t>
              </a:r>
            </a:p>
            <a:p>
              <a:pPr algn="l" marL="777240" indent="-388620" lvl="1">
                <a:lnSpc>
                  <a:spcPts val="5040"/>
                </a:lnSpc>
                <a:spcBef>
                  <a:spcPct val="0"/>
                </a:spcBef>
                <a:buFont typeface="Arial"/>
                <a:buChar char="•"/>
              </a:pPr>
              <a:r>
                <a:rPr lang="en-US" sz="3600">
                  <a:solidFill>
                    <a:srgbClr val="000000"/>
                  </a:solidFill>
                  <a:latin typeface="Cabin"/>
                  <a:ea typeface="Cabin"/>
                  <a:cs typeface="Cabin"/>
                  <a:sym typeface="Cabin"/>
                </a:rPr>
                <a:t>the similarity loss weight = 2</a:t>
              </a:r>
            </a:p>
          </p:txBody>
        </p:sp>
      </p:grpSp>
      <p:grpSp>
        <p:nvGrpSpPr>
          <p:cNvPr name="Group 12" id="12"/>
          <p:cNvGrpSpPr/>
          <p:nvPr/>
        </p:nvGrpSpPr>
        <p:grpSpPr>
          <a:xfrm rot="0">
            <a:off x="1280944" y="8409278"/>
            <a:ext cx="16197809" cy="1181100"/>
            <a:chOff x="0" y="0"/>
            <a:chExt cx="8633187" cy="629508"/>
          </a:xfrm>
        </p:grpSpPr>
        <p:sp>
          <p:nvSpPr>
            <p:cNvPr name="Freeform 13" id="13"/>
            <p:cNvSpPr/>
            <p:nvPr/>
          </p:nvSpPr>
          <p:spPr>
            <a:xfrm flipH="false" flipV="false" rot="0">
              <a:off x="0" y="0"/>
              <a:ext cx="8633186" cy="629508"/>
            </a:xfrm>
            <a:custGeom>
              <a:avLst/>
              <a:gdLst/>
              <a:ahLst/>
              <a:cxnLst/>
              <a:rect r="r" b="b" t="t" l="l"/>
              <a:pathLst>
                <a:path h="629508" w="8633186">
                  <a:moveTo>
                    <a:pt x="7169" y="0"/>
                  </a:moveTo>
                  <a:lnTo>
                    <a:pt x="8626017" y="0"/>
                  </a:lnTo>
                  <a:cubicBezTo>
                    <a:pt x="8629976" y="0"/>
                    <a:pt x="8633186" y="3210"/>
                    <a:pt x="8633186" y="7169"/>
                  </a:cubicBezTo>
                  <a:lnTo>
                    <a:pt x="8633186" y="622339"/>
                  </a:lnTo>
                  <a:cubicBezTo>
                    <a:pt x="8633186" y="626299"/>
                    <a:pt x="8629976" y="629508"/>
                    <a:pt x="8626017" y="629508"/>
                  </a:cubicBezTo>
                  <a:lnTo>
                    <a:pt x="7169" y="629508"/>
                  </a:lnTo>
                  <a:cubicBezTo>
                    <a:pt x="3210" y="629508"/>
                    <a:pt x="0" y="626299"/>
                    <a:pt x="0" y="622339"/>
                  </a:cubicBezTo>
                  <a:lnTo>
                    <a:pt x="0" y="7169"/>
                  </a:lnTo>
                  <a:cubicBezTo>
                    <a:pt x="0" y="3210"/>
                    <a:pt x="3210" y="0"/>
                    <a:pt x="7169" y="0"/>
                  </a:cubicBezTo>
                  <a:close/>
                </a:path>
              </a:pathLst>
            </a:custGeom>
            <a:solidFill>
              <a:srgbClr val="BFE0FF"/>
            </a:solidFill>
            <a:ln w="9525" cap="sq">
              <a:solidFill>
                <a:srgbClr val="000000"/>
              </a:solidFill>
              <a:prstDash val="solid"/>
              <a:miter/>
            </a:ln>
          </p:spPr>
        </p:sp>
        <p:sp>
          <p:nvSpPr>
            <p:cNvPr name="TextBox 14" id="14"/>
            <p:cNvSpPr txBox="true"/>
            <p:nvPr/>
          </p:nvSpPr>
          <p:spPr>
            <a:xfrm>
              <a:off x="0" y="-66675"/>
              <a:ext cx="8633187" cy="696183"/>
            </a:xfrm>
            <a:prstGeom prst="rect">
              <a:avLst/>
            </a:prstGeom>
          </p:spPr>
          <p:txBody>
            <a:bodyPr anchor="ctr" rtlCol="false" tIns="50800" lIns="50800" bIns="50800" rIns="50800"/>
            <a:lstStyle/>
            <a:p>
              <a:pPr algn="ctr" marL="0" indent="0" lvl="0">
                <a:lnSpc>
                  <a:spcPts val="5040"/>
                </a:lnSpc>
                <a:spcBef>
                  <a:spcPct val="0"/>
                </a:spcBef>
              </a:pPr>
              <a:r>
                <a:rPr lang="en-US" sz="3600">
                  <a:solidFill>
                    <a:srgbClr val="000000"/>
                  </a:solidFill>
                  <a:latin typeface="Cabin Bold"/>
                  <a:ea typeface="Cabin Bold"/>
                  <a:cs typeface="Cabin Bold"/>
                  <a:sym typeface="Cabin Bold"/>
                </a:rPr>
                <a:t>Evaluation metrics: </a:t>
              </a:r>
              <a:r>
                <a:rPr lang="en-US" sz="3600">
                  <a:solidFill>
                    <a:srgbClr val="000000"/>
                  </a:solidFill>
                  <a:latin typeface="Cabin"/>
                  <a:ea typeface="Cabin"/>
                  <a:cs typeface="Cabin"/>
                  <a:sym typeface="Cabin"/>
                </a:rPr>
                <a:t>ROC-AUC, Recall Score, F1-Score, Accuracy</a:t>
              </a: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1973182" y="3423780"/>
            <a:ext cx="5517810" cy="5073848"/>
          </a:xfrm>
          <a:custGeom>
            <a:avLst/>
            <a:gdLst/>
            <a:ahLst/>
            <a:cxnLst/>
            <a:rect r="r" b="b" t="t" l="l"/>
            <a:pathLst>
              <a:path h="5073848" w="5517810">
                <a:moveTo>
                  <a:pt x="0" y="0"/>
                </a:moveTo>
                <a:lnTo>
                  <a:pt x="5517810" y="0"/>
                </a:lnTo>
                <a:lnTo>
                  <a:pt x="5517810" y="5073848"/>
                </a:lnTo>
                <a:lnTo>
                  <a:pt x="0" y="5073848"/>
                </a:lnTo>
                <a:lnTo>
                  <a:pt x="0" y="0"/>
                </a:lnTo>
                <a:close/>
              </a:path>
            </a:pathLst>
          </a:custGeom>
          <a:blipFill>
            <a:blip r:embed="rId3"/>
            <a:stretch>
              <a:fillRect l="0" t="0" r="0" b="0"/>
            </a:stretch>
          </a:blipFill>
        </p:spPr>
      </p:sp>
      <p:sp>
        <p:nvSpPr>
          <p:cNvPr name="TextBox 4" id="4"/>
          <p:cNvSpPr txBox="true"/>
          <p:nvPr/>
        </p:nvSpPr>
        <p:spPr>
          <a:xfrm rot="0">
            <a:off x="1028700" y="875138"/>
            <a:ext cx="10944482" cy="1177290"/>
          </a:xfrm>
          <a:prstGeom prst="rect">
            <a:avLst/>
          </a:prstGeom>
        </p:spPr>
        <p:txBody>
          <a:bodyPr anchor="t" rtlCol="false" tIns="0" lIns="0" bIns="0" rIns="0">
            <a:spAutoFit/>
          </a:bodyPr>
          <a:lstStyle/>
          <a:p>
            <a:pPr algn="l">
              <a:lnSpc>
                <a:spcPts val="8730"/>
              </a:lnSpc>
            </a:pPr>
            <a:r>
              <a:rPr lang="en-US" sz="9000">
                <a:solidFill>
                  <a:srgbClr val="000000"/>
                </a:solidFill>
                <a:latin typeface="Cabin Bold"/>
                <a:ea typeface="Cabin Bold"/>
                <a:cs typeface="Cabin Bold"/>
                <a:sym typeface="Cabin Bold"/>
              </a:rPr>
              <a:t>Distributed inference</a:t>
            </a:r>
          </a:p>
        </p:txBody>
      </p:sp>
      <p:sp>
        <p:nvSpPr>
          <p:cNvPr name="TextBox 5" id="5"/>
          <p:cNvSpPr txBox="true"/>
          <p:nvPr/>
        </p:nvSpPr>
        <p:spPr>
          <a:xfrm rot="0">
            <a:off x="588479" y="2901455"/>
            <a:ext cx="10441067" cy="6356845"/>
          </a:xfrm>
          <a:prstGeom prst="rect">
            <a:avLst/>
          </a:prstGeom>
        </p:spPr>
        <p:txBody>
          <a:bodyPr anchor="t" rtlCol="false" tIns="0" lIns="0" bIns="0" rIns="0">
            <a:spAutoFit/>
          </a:bodyPr>
          <a:lstStyle/>
          <a:p>
            <a:pPr algn="l" marL="777240" indent="-388620" lvl="1">
              <a:lnSpc>
                <a:spcPts val="5040"/>
              </a:lnSpc>
              <a:spcBef>
                <a:spcPct val="0"/>
              </a:spcBef>
              <a:buFont typeface="Arial"/>
              <a:buChar char="•"/>
            </a:pPr>
            <a:r>
              <a:rPr lang="en-US" sz="3600">
                <a:solidFill>
                  <a:srgbClr val="000000"/>
                </a:solidFill>
                <a:latin typeface="Cabin Bold"/>
                <a:ea typeface="Cabin Bold"/>
                <a:cs typeface="Cabin Bold"/>
                <a:sym typeface="Cabin Bold"/>
              </a:rPr>
              <a:t>Faster Inference:</a:t>
            </a:r>
            <a:r>
              <a:rPr lang="en-US" sz="3600">
                <a:solidFill>
                  <a:srgbClr val="000000"/>
                </a:solidFill>
                <a:latin typeface="Cabin"/>
                <a:ea typeface="Cabin"/>
                <a:cs typeface="Cabin"/>
                <a:sym typeface="Cabin"/>
              </a:rPr>
              <a:t> D</a:t>
            </a:r>
            <a:r>
              <a:rPr lang="en-US" sz="3600">
                <a:solidFill>
                  <a:srgbClr val="000000"/>
                </a:solidFill>
                <a:latin typeface="Cabin"/>
                <a:ea typeface="Cabin"/>
                <a:cs typeface="Cabin"/>
                <a:sym typeface="Cabin"/>
              </a:rPr>
              <a:t>istributes tasks across multiple devices, reducing processing time.</a:t>
            </a:r>
          </a:p>
          <a:p>
            <a:pPr algn="l" marL="777240" indent="-388620" lvl="1">
              <a:lnSpc>
                <a:spcPts val="5040"/>
              </a:lnSpc>
              <a:spcBef>
                <a:spcPct val="0"/>
              </a:spcBef>
              <a:buFont typeface="Arial"/>
              <a:buChar char="•"/>
            </a:pPr>
            <a:r>
              <a:rPr lang="en-US" sz="3600">
                <a:solidFill>
                  <a:srgbClr val="000000"/>
                </a:solidFill>
                <a:latin typeface="Cabin Bold"/>
                <a:ea typeface="Cabin Bold"/>
                <a:cs typeface="Cabin Bold"/>
                <a:sym typeface="Cabin Bold"/>
              </a:rPr>
              <a:t>Large Data Handling:</a:t>
            </a:r>
            <a:r>
              <a:rPr lang="en-US" sz="3600">
                <a:solidFill>
                  <a:srgbClr val="000000"/>
                </a:solidFill>
                <a:latin typeface="Cabin"/>
                <a:ea typeface="Cabin"/>
                <a:cs typeface="Cabin"/>
                <a:sym typeface="Cabin"/>
              </a:rPr>
              <a:t> Distributes data and computation across machines.</a:t>
            </a:r>
          </a:p>
          <a:p>
            <a:pPr algn="l" marL="777240" indent="-388620" lvl="1">
              <a:lnSpc>
                <a:spcPts val="5040"/>
              </a:lnSpc>
              <a:spcBef>
                <a:spcPct val="0"/>
              </a:spcBef>
              <a:buFont typeface="Arial"/>
              <a:buChar char="•"/>
            </a:pPr>
            <a:r>
              <a:rPr lang="en-US" sz="3600">
                <a:solidFill>
                  <a:srgbClr val="000000"/>
                </a:solidFill>
                <a:latin typeface="Cabin Bold"/>
                <a:ea typeface="Cabin Bold"/>
                <a:cs typeface="Cabin Bold"/>
                <a:sym typeface="Cabin Bold"/>
              </a:rPr>
              <a:t>Resource Utilization:</a:t>
            </a:r>
            <a:r>
              <a:rPr lang="en-US" sz="3600">
                <a:solidFill>
                  <a:srgbClr val="000000"/>
                </a:solidFill>
                <a:latin typeface="Cabin"/>
                <a:ea typeface="Cabin"/>
                <a:cs typeface="Cabin"/>
                <a:sym typeface="Cabin"/>
              </a:rPr>
              <a:t> Uses CPUs, GPUs, and TPUs from multiple devices.</a:t>
            </a:r>
          </a:p>
          <a:p>
            <a:pPr algn="l" marL="777240" indent="-388620" lvl="1">
              <a:lnSpc>
                <a:spcPts val="5040"/>
              </a:lnSpc>
              <a:spcBef>
                <a:spcPct val="0"/>
              </a:spcBef>
              <a:buFont typeface="Arial"/>
              <a:buChar char="•"/>
            </a:pPr>
            <a:r>
              <a:rPr lang="en-US" sz="3600">
                <a:solidFill>
                  <a:srgbClr val="000000"/>
                </a:solidFill>
                <a:latin typeface="Cabin Bold"/>
                <a:ea typeface="Cabin Bold"/>
                <a:cs typeface="Cabin Bold"/>
                <a:sym typeface="Cabin Bold"/>
              </a:rPr>
              <a:t>Scalability: </a:t>
            </a:r>
            <a:r>
              <a:rPr lang="en-US" sz="3600">
                <a:solidFill>
                  <a:srgbClr val="000000"/>
                </a:solidFill>
                <a:latin typeface="Cabin"/>
                <a:ea typeface="Cabin"/>
                <a:cs typeface="Cabin"/>
                <a:sym typeface="Cabin"/>
              </a:rPr>
              <a:t>Easily scales by adding more devices.</a:t>
            </a:r>
          </a:p>
          <a:p>
            <a:pPr algn="l" marL="777240" indent="-388620" lvl="1">
              <a:lnSpc>
                <a:spcPts val="5040"/>
              </a:lnSpc>
              <a:spcBef>
                <a:spcPct val="0"/>
              </a:spcBef>
              <a:buFont typeface="Arial"/>
              <a:buChar char="•"/>
            </a:pPr>
            <a:r>
              <a:rPr lang="en-US" sz="3600">
                <a:solidFill>
                  <a:srgbClr val="000000"/>
                </a:solidFill>
                <a:latin typeface="Cabin Bold"/>
                <a:ea typeface="Cabin Bold"/>
                <a:cs typeface="Cabin Bold"/>
                <a:sym typeface="Cabin Bold"/>
              </a:rPr>
              <a:t>Reliability:</a:t>
            </a:r>
            <a:r>
              <a:rPr lang="en-US" sz="3600">
                <a:solidFill>
                  <a:srgbClr val="000000"/>
                </a:solidFill>
                <a:latin typeface="Cabin"/>
                <a:ea typeface="Cabin"/>
                <a:cs typeface="Cabin"/>
                <a:sym typeface="Cabin"/>
              </a:rPr>
              <a:t> Maintains system operation even if some devices fail.</a:t>
            </a:r>
          </a:p>
          <a:p>
            <a:pPr algn="l">
              <a:lnSpc>
                <a:spcPts val="5040"/>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1028700" y="592791"/>
            <a:ext cx="14945378" cy="1043267"/>
          </a:xfrm>
          <a:prstGeom prst="rect">
            <a:avLst/>
          </a:prstGeom>
        </p:spPr>
        <p:txBody>
          <a:bodyPr anchor="t" rtlCol="false" tIns="0" lIns="0" bIns="0" rIns="0">
            <a:spAutoFit/>
          </a:bodyPr>
          <a:lstStyle/>
          <a:p>
            <a:pPr algn="l">
              <a:lnSpc>
                <a:spcPts val="7760"/>
              </a:lnSpc>
            </a:pPr>
            <a:r>
              <a:rPr lang="en-US" sz="8000">
                <a:solidFill>
                  <a:srgbClr val="000000"/>
                </a:solidFill>
                <a:latin typeface="Cabin Bold"/>
                <a:ea typeface="Cabin Bold"/>
                <a:cs typeface="Cabin Bold"/>
                <a:sym typeface="Cabin Bold"/>
              </a:rPr>
              <a:t>04. EXPERIMENTAL RESULTS </a:t>
            </a:r>
          </a:p>
        </p:txBody>
      </p:sp>
      <p:grpSp>
        <p:nvGrpSpPr>
          <p:cNvPr name="Group 4" id="4"/>
          <p:cNvGrpSpPr/>
          <p:nvPr/>
        </p:nvGrpSpPr>
        <p:grpSpPr>
          <a:xfrm rot="0">
            <a:off x="1845886" y="2279216"/>
            <a:ext cx="14596227" cy="4178405"/>
            <a:chOff x="0" y="0"/>
            <a:chExt cx="19461636" cy="5571206"/>
          </a:xfrm>
        </p:grpSpPr>
        <p:grpSp>
          <p:nvGrpSpPr>
            <p:cNvPr name="Group 5" id="5"/>
            <p:cNvGrpSpPr/>
            <p:nvPr/>
          </p:nvGrpSpPr>
          <p:grpSpPr>
            <a:xfrm rot="0">
              <a:off x="5461868" y="0"/>
              <a:ext cx="3280867" cy="1930165"/>
              <a:chOff x="0" y="0"/>
              <a:chExt cx="1311489" cy="771561"/>
            </a:xfrm>
          </p:grpSpPr>
          <p:sp>
            <p:nvSpPr>
              <p:cNvPr name="Freeform 6" id="6"/>
              <p:cNvSpPr/>
              <p:nvPr/>
            </p:nvSpPr>
            <p:spPr>
              <a:xfrm flipH="false" flipV="false" rot="0">
                <a:off x="0" y="0"/>
                <a:ext cx="1311489" cy="771561"/>
              </a:xfrm>
              <a:custGeom>
                <a:avLst/>
                <a:gdLst/>
                <a:ahLst/>
                <a:cxnLst/>
                <a:rect r="r" b="b" t="t" l="l"/>
                <a:pathLst>
                  <a:path h="771561" w="1311489">
                    <a:moveTo>
                      <a:pt x="47194" y="0"/>
                    </a:moveTo>
                    <a:lnTo>
                      <a:pt x="1264295" y="0"/>
                    </a:lnTo>
                    <a:cubicBezTo>
                      <a:pt x="1276812" y="0"/>
                      <a:pt x="1288816" y="4972"/>
                      <a:pt x="1297666" y="13823"/>
                    </a:cubicBezTo>
                    <a:cubicBezTo>
                      <a:pt x="1306517" y="22674"/>
                      <a:pt x="1311489" y="34678"/>
                      <a:pt x="1311489" y="47194"/>
                    </a:cubicBezTo>
                    <a:lnTo>
                      <a:pt x="1311489" y="724367"/>
                    </a:lnTo>
                    <a:cubicBezTo>
                      <a:pt x="1311489" y="736884"/>
                      <a:pt x="1306517" y="748888"/>
                      <a:pt x="1297666" y="757738"/>
                    </a:cubicBezTo>
                    <a:cubicBezTo>
                      <a:pt x="1288816" y="766589"/>
                      <a:pt x="1276812" y="771561"/>
                      <a:pt x="1264295" y="771561"/>
                    </a:cubicBezTo>
                    <a:lnTo>
                      <a:pt x="47194" y="771561"/>
                    </a:lnTo>
                    <a:cubicBezTo>
                      <a:pt x="34678" y="771561"/>
                      <a:pt x="22674" y="766589"/>
                      <a:pt x="13823" y="757738"/>
                    </a:cubicBezTo>
                    <a:cubicBezTo>
                      <a:pt x="4972" y="748888"/>
                      <a:pt x="0" y="736884"/>
                      <a:pt x="0" y="724367"/>
                    </a:cubicBezTo>
                    <a:lnTo>
                      <a:pt x="0" y="47194"/>
                    </a:lnTo>
                    <a:cubicBezTo>
                      <a:pt x="0" y="34678"/>
                      <a:pt x="4972" y="22674"/>
                      <a:pt x="13823" y="13823"/>
                    </a:cubicBezTo>
                    <a:cubicBezTo>
                      <a:pt x="22674" y="4972"/>
                      <a:pt x="34678" y="0"/>
                      <a:pt x="47194" y="0"/>
                    </a:cubicBezTo>
                    <a:close/>
                  </a:path>
                </a:pathLst>
              </a:custGeom>
              <a:solidFill>
                <a:srgbClr val="8AB7E2"/>
              </a:solidFill>
              <a:ln w="9525" cap="sq">
                <a:solidFill>
                  <a:srgbClr val="000000"/>
                </a:solidFill>
                <a:prstDash val="solid"/>
                <a:miter/>
              </a:ln>
            </p:spPr>
          </p:sp>
          <p:sp>
            <p:nvSpPr>
              <p:cNvPr name="TextBox 7" id="7"/>
              <p:cNvSpPr txBox="true"/>
              <p:nvPr/>
            </p:nvSpPr>
            <p:spPr>
              <a:xfrm>
                <a:off x="0" y="-38100"/>
                <a:ext cx="1311489" cy="809661"/>
              </a:xfrm>
              <a:prstGeom prst="rect">
                <a:avLst/>
              </a:prstGeom>
            </p:spPr>
            <p:txBody>
              <a:bodyPr anchor="ctr" rtlCol="false" tIns="50800" lIns="50800" bIns="50800" rIns="50800"/>
              <a:lstStyle/>
              <a:p>
                <a:pPr algn="ctr" marL="0" indent="0" lvl="0">
                  <a:lnSpc>
                    <a:spcPts val="3499"/>
                  </a:lnSpc>
                  <a:spcBef>
                    <a:spcPct val="0"/>
                  </a:spcBef>
                </a:pPr>
                <a:r>
                  <a:rPr lang="en-US" sz="2499">
                    <a:solidFill>
                      <a:srgbClr val="000000"/>
                    </a:solidFill>
                    <a:latin typeface="Cabin Bold"/>
                    <a:ea typeface="Cabin Bold"/>
                    <a:cs typeface="Cabin Bold"/>
                    <a:sym typeface="Cabin Bold"/>
                  </a:rPr>
                  <a:t>ROC-AUC</a:t>
                </a:r>
              </a:p>
            </p:txBody>
          </p:sp>
        </p:grpSp>
        <p:grpSp>
          <p:nvGrpSpPr>
            <p:cNvPr name="Group 8" id="8"/>
            <p:cNvGrpSpPr/>
            <p:nvPr/>
          </p:nvGrpSpPr>
          <p:grpSpPr>
            <a:xfrm rot="0">
              <a:off x="0" y="0"/>
              <a:ext cx="5168228" cy="1930165"/>
              <a:chOff x="0" y="0"/>
              <a:chExt cx="2065940" cy="771561"/>
            </a:xfrm>
          </p:grpSpPr>
          <p:sp>
            <p:nvSpPr>
              <p:cNvPr name="Freeform 9" id="9"/>
              <p:cNvSpPr/>
              <p:nvPr/>
            </p:nvSpPr>
            <p:spPr>
              <a:xfrm flipH="false" flipV="false" rot="0">
                <a:off x="0" y="0"/>
                <a:ext cx="2065940" cy="771561"/>
              </a:xfrm>
              <a:custGeom>
                <a:avLst/>
                <a:gdLst/>
                <a:ahLst/>
                <a:cxnLst/>
                <a:rect r="r" b="b" t="t" l="l"/>
                <a:pathLst>
                  <a:path h="771561" w="2065940">
                    <a:moveTo>
                      <a:pt x="29960" y="0"/>
                    </a:moveTo>
                    <a:lnTo>
                      <a:pt x="2035981" y="0"/>
                    </a:lnTo>
                    <a:cubicBezTo>
                      <a:pt x="2052527" y="0"/>
                      <a:pt x="2065940" y="13413"/>
                      <a:pt x="2065940" y="29960"/>
                    </a:cubicBezTo>
                    <a:lnTo>
                      <a:pt x="2065940" y="741602"/>
                    </a:lnTo>
                    <a:cubicBezTo>
                      <a:pt x="2065940" y="749547"/>
                      <a:pt x="2062784" y="757168"/>
                      <a:pt x="2057165" y="762786"/>
                    </a:cubicBezTo>
                    <a:cubicBezTo>
                      <a:pt x="2051547" y="768405"/>
                      <a:pt x="2043927" y="771561"/>
                      <a:pt x="2035981" y="771561"/>
                    </a:cubicBezTo>
                    <a:lnTo>
                      <a:pt x="29960" y="771561"/>
                    </a:lnTo>
                    <a:cubicBezTo>
                      <a:pt x="22014" y="771561"/>
                      <a:pt x="14394" y="768405"/>
                      <a:pt x="8775" y="762786"/>
                    </a:cubicBezTo>
                    <a:cubicBezTo>
                      <a:pt x="3156" y="757168"/>
                      <a:pt x="0" y="749547"/>
                      <a:pt x="0" y="741602"/>
                    </a:cubicBezTo>
                    <a:lnTo>
                      <a:pt x="0" y="29960"/>
                    </a:lnTo>
                    <a:cubicBezTo>
                      <a:pt x="0" y="22014"/>
                      <a:pt x="3156" y="14394"/>
                      <a:pt x="8775" y="8775"/>
                    </a:cubicBezTo>
                    <a:cubicBezTo>
                      <a:pt x="14394" y="3156"/>
                      <a:pt x="22014" y="0"/>
                      <a:pt x="29960" y="0"/>
                    </a:cubicBezTo>
                    <a:close/>
                  </a:path>
                </a:pathLst>
              </a:custGeom>
              <a:solidFill>
                <a:srgbClr val="8AB7E2"/>
              </a:solidFill>
              <a:ln w="9525" cap="sq">
                <a:solidFill>
                  <a:srgbClr val="000000"/>
                </a:solidFill>
                <a:prstDash val="solid"/>
                <a:miter/>
              </a:ln>
            </p:spPr>
          </p:sp>
          <p:sp>
            <p:nvSpPr>
              <p:cNvPr name="TextBox 10" id="10"/>
              <p:cNvSpPr txBox="true"/>
              <p:nvPr/>
            </p:nvSpPr>
            <p:spPr>
              <a:xfrm>
                <a:off x="0" y="-38100"/>
                <a:ext cx="2065940" cy="809661"/>
              </a:xfrm>
              <a:prstGeom prst="rect">
                <a:avLst/>
              </a:prstGeom>
            </p:spPr>
            <p:txBody>
              <a:bodyPr anchor="ctr" rtlCol="false" tIns="50800" lIns="50800" bIns="50800" rIns="50800"/>
              <a:lstStyle/>
              <a:p>
                <a:pPr algn="ctr" marL="0" indent="0" lvl="0">
                  <a:lnSpc>
                    <a:spcPts val="3499"/>
                  </a:lnSpc>
                  <a:spcBef>
                    <a:spcPct val="0"/>
                  </a:spcBef>
                </a:pPr>
                <a:r>
                  <a:rPr lang="en-US" sz="2499">
                    <a:solidFill>
                      <a:srgbClr val="000000"/>
                    </a:solidFill>
                    <a:latin typeface="Cabin Bold"/>
                    <a:ea typeface="Cabin Bold"/>
                    <a:cs typeface="Cabin Bold"/>
                    <a:sym typeface="Cabin Bold"/>
                  </a:rPr>
                  <a:t>MODEL</a:t>
                </a:r>
              </a:p>
            </p:txBody>
          </p:sp>
        </p:grpSp>
        <p:grpSp>
          <p:nvGrpSpPr>
            <p:cNvPr name="Group 11" id="11"/>
            <p:cNvGrpSpPr/>
            <p:nvPr/>
          </p:nvGrpSpPr>
          <p:grpSpPr>
            <a:xfrm rot="0">
              <a:off x="9034835" y="0"/>
              <a:ext cx="3280867" cy="1930165"/>
              <a:chOff x="0" y="0"/>
              <a:chExt cx="1311489" cy="771561"/>
            </a:xfrm>
          </p:grpSpPr>
          <p:sp>
            <p:nvSpPr>
              <p:cNvPr name="Freeform 12" id="12"/>
              <p:cNvSpPr/>
              <p:nvPr/>
            </p:nvSpPr>
            <p:spPr>
              <a:xfrm flipH="false" flipV="false" rot="0">
                <a:off x="0" y="0"/>
                <a:ext cx="1311489" cy="771561"/>
              </a:xfrm>
              <a:custGeom>
                <a:avLst/>
                <a:gdLst/>
                <a:ahLst/>
                <a:cxnLst/>
                <a:rect r="r" b="b" t="t" l="l"/>
                <a:pathLst>
                  <a:path h="771561" w="1311489">
                    <a:moveTo>
                      <a:pt x="47194" y="0"/>
                    </a:moveTo>
                    <a:lnTo>
                      <a:pt x="1264295" y="0"/>
                    </a:lnTo>
                    <a:cubicBezTo>
                      <a:pt x="1276812" y="0"/>
                      <a:pt x="1288816" y="4972"/>
                      <a:pt x="1297666" y="13823"/>
                    </a:cubicBezTo>
                    <a:cubicBezTo>
                      <a:pt x="1306517" y="22674"/>
                      <a:pt x="1311489" y="34678"/>
                      <a:pt x="1311489" y="47194"/>
                    </a:cubicBezTo>
                    <a:lnTo>
                      <a:pt x="1311489" y="724367"/>
                    </a:lnTo>
                    <a:cubicBezTo>
                      <a:pt x="1311489" y="736884"/>
                      <a:pt x="1306517" y="748888"/>
                      <a:pt x="1297666" y="757738"/>
                    </a:cubicBezTo>
                    <a:cubicBezTo>
                      <a:pt x="1288816" y="766589"/>
                      <a:pt x="1276812" y="771561"/>
                      <a:pt x="1264295" y="771561"/>
                    </a:cubicBezTo>
                    <a:lnTo>
                      <a:pt x="47194" y="771561"/>
                    </a:lnTo>
                    <a:cubicBezTo>
                      <a:pt x="34678" y="771561"/>
                      <a:pt x="22674" y="766589"/>
                      <a:pt x="13823" y="757738"/>
                    </a:cubicBezTo>
                    <a:cubicBezTo>
                      <a:pt x="4972" y="748888"/>
                      <a:pt x="0" y="736884"/>
                      <a:pt x="0" y="724367"/>
                    </a:cubicBezTo>
                    <a:lnTo>
                      <a:pt x="0" y="47194"/>
                    </a:lnTo>
                    <a:cubicBezTo>
                      <a:pt x="0" y="34678"/>
                      <a:pt x="4972" y="22674"/>
                      <a:pt x="13823" y="13823"/>
                    </a:cubicBezTo>
                    <a:cubicBezTo>
                      <a:pt x="22674" y="4972"/>
                      <a:pt x="34678" y="0"/>
                      <a:pt x="47194" y="0"/>
                    </a:cubicBezTo>
                    <a:close/>
                  </a:path>
                </a:pathLst>
              </a:custGeom>
              <a:solidFill>
                <a:srgbClr val="8AB7E2"/>
              </a:solidFill>
              <a:ln w="9525" cap="sq">
                <a:solidFill>
                  <a:srgbClr val="000000"/>
                </a:solidFill>
                <a:prstDash val="solid"/>
                <a:miter/>
              </a:ln>
            </p:spPr>
          </p:sp>
          <p:sp>
            <p:nvSpPr>
              <p:cNvPr name="TextBox 13" id="13"/>
              <p:cNvSpPr txBox="true"/>
              <p:nvPr/>
            </p:nvSpPr>
            <p:spPr>
              <a:xfrm>
                <a:off x="0" y="-38100"/>
                <a:ext cx="1311489" cy="809661"/>
              </a:xfrm>
              <a:prstGeom prst="rect">
                <a:avLst/>
              </a:prstGeom>
            </p:spPr>
            <p:txBody>
              <a:bodyPr anchor="ctr" rtlCol="false" tIns="50800" lIns="50800" bIns="50800" rIns="50800"/>
              <a:lstStyle/>
              <a:p>
                <a:pPr algn="ctr" marL="0" indent="0" lvl="0">
                  <a:lnSpc>
                    <a:spcPts val="3499"/>
                  </a:lnSpc>
                  <a:spcBef>
                    <a:spcPct val="0"/>
                  </a:spcBef>
                </a:pPr>
                <a:r>
                  <a:rPr lang="en-US" sz="2499">
                    <a:solidFill>
                      <a:srgbClr val="000000"/>
                    </a:solidFill>
                    <a:latin typeface="Cabin Bold"/>
                    <a:ea typeface="Cabin Bold"/>
                    <a:cs typeface="Cabin Bold"/>
                    <a:sym typeface="Cabin Bold"/>
                  </a:rPr>
                  <a:t>Recall Score</a:t>
                </a:r>
              </a:p>
            </p:txBody>
          </p:sp>
        </p:grpSp>
        <p:grpSp>
          <p:nvGrpSpPr>
            <p:cNvPr name="Group 14" id="14"/>
            <p:cNvGrpSpPr/>
            <p:nvPr/>
          </p:nvGrpSpPr>
          <p:grpSpPr>
            <a:xfrm rot="0">
              <a:off x="12607802" y="0"/>
              <a:ext cx="3280867" cy="1930165"/>
              <a:chOff x="0" y="0"/>
              <a:chExt cx="1311489" cy="771561"/>
            </a:xfrm>
          </p:grpSpPr>
          <p:sp>
            <p:nvSpPr>
              <p:cNvPr name="Freeform 15" id="15"/>
              <p:cNvSpPr/>
              <p:nvPr/>
            </p:nvSpPr>
            <p:spPr>
              <a:xfrm flipH="false" flipV="false" rot="0">
                <a:off x="0" y="0"/>
                <a:ext cx="1311489" cy="771561"/>
              </a:xfrm>
              <a:custGeom>
                <a:avLst/>
                <a:gdLst/>
                <a:ahLst/>
                <a:cxnLst/>
                <a:rect r="r" b="b" t="t" l="l"/>
                <a:pathLst>
                  <a:path h="771561" w="1311489">
                    <a:moveTo>
                      <a:pt x="47194" y="0"/>
                    </a:moveTo>
                    <a:lnTo>
                      <a:pt x="1264295" y="0"/>
                    </a:lnTo>
                    <a:cubicBezTo>
                      <a:pt x="1276812" y="0"/>
                      <a:pt x="1288816" y="4972"/>
                      <a:pt x="1297666" y="13823"/>
                    </a:cubicBezTo>
                    <a:cubicBezTo>
                      <a:pt x="1306517" y="22674"/>
                      <a:pt x="1311489" y="34678"/>
                      <a:pt x="1311489" y="47194"/>
                    </a:cubicBezTo>
                    <a:lnTo>
                      <a:pt x="1311489" y="724367"/>
                    </a:lnTo>
                    <a:cubicBezTo>
                      <a:pt x="1311489" y="736884"/>
                      <a:pt x="1306517" y="748888"/>
                      <a:pt x="1297666" y="757738"/>
                    </a:cubicBezTo>
                    <a:cubicBezTo>
                      <a:pt x="1288816" y="766589"/>
                      <a:pt x="1276812" y="771561"/>
                      <a:pt x="1264295" y="771561"/>
                    </a:cubicBezTo>
                    <a:lnTo>
                      <a:pt x="47194" y="771561"/>
                    </a:lnTo>
                    <a:cubicBezTo>
                      <a:pt x="34678" y="771561"/>
                      <a:pt x="22674" y="766589"/>
                      <a:pt x="13823" y="757738"/>
                    </a:cubicBezTo>
                    <a:cubicBezTo>
                      <a:pt x="4972" y="748888"/>
                      <a:pt x="0" y="736884"/>
                      <a:pt x="0" y="724367"/>
                    </a:cubicBezTo>
                    <a:lnTo>
                      <a:pt x="0" y="47194"/>
                    </a:lnTo>
                    <a:cubicBezTo>
                      <a:pt x="0" y="34678"/>
                      <a:pt x="4972" y="22674"/>
                      <a:pt x="13823" y="13823"/>
                    </a:cubicBezTo>
                    <a:cubicBezTo>
                      <a:pt x="22674" y="4972"/>
                      <a:pt x="34678" y="0"/>
                      <a:pt x="47194" y="0"/>
                    </a:cubicBezTo>
                    <a:close/>
                  </a:path>
                </a:pathLst>
              </a:custGeom>
              <a:solidFill>
                <a:srgbClr val="8AB7E2"/>
              </a:solidFill>
              <a:ln w="9525" cap="sq">
                <a:solidFill>
                  <a:srgbClr val="000000"/>
                </a:solidFill>
                <a:prstDash val="solid"/>
                <a:miter/>
              </a:ln>
            </p:spPr>
          </p:sp>
          <p:sp>
            <p:nvSpPr>
              <p:cNvPr name="TextBox 16" id="16"/>
              <p:cNvSpPr txBox="true"/>
              <p:nvPr/>
            </p:nvSpPr>
            <p:spPr>
              <a:xfrm>
                <a:off x="0" y="-38100"/>
                <a:ext cx="1311489" cy="809661"/>
              </a:xfrm>
              <a:prstGeom prst="rect">
                <a:avLst/>
              </a:prstGeom>
            </p:spPr>
            <p:txBody>
              <a:bodyPr anchor="ctr" rtlCol="false" tIns="50800" lIns="50800" bIns="50800" rIns="50800"/>
              <a:lstStyle/>
              <a:p>
                <a:pPr algn="ctr" marL="0" indent="0" lvl="0">
                  <a:lnSpc>
                    <a:spcPts val="3499"/>
                  </a:lnSpc>
                  <a:spcBef>
                    <a:spcPct val="0"/>
                  </a:spcBef>
                </a:pPr>
                <a:r>
                  <a:rPr lang="en-US" sz="2499">
                    <a:solidFill>
                      <a:srgbClr val="000000"/>
                    </a:solidFill>
                    <a:latin typeface="Cabin Bold"/>
                    <a:ea typeface="Cabin Bold"/>
                    <a:cs typeface="Cabin Bold"/>
                    <a:sym typeface="Cabin Bold"/>
                  </a:rPr>
                  <a:t>F1 score</a:t>
                </a:r>
              </a:p>
            </p:txBody>
          </p:sp>
        </p:grpSp>
        <p:grpSp>
          <p:nvGrpSpPr>
            <p:cNvPr name="Group 17" id="17"/>
            <p:cNvGrpSpPr/>
            <p:nvPr/>
          </p:nvGrpSpPr>
          <p:grpSpPr>
            <a:xfrm rot="0">
              <a:off x="16180769" y="0"/>
              <a:ext cx="3280867" cy="1930165"/>
              <a:chOff x="0" y="0"/>
              <a:chExt cx="1311489" cy="771561"/>
            </a:xfrm>
          </p:grpSpPr>
          <p:sp>
            <p:nvSpPr>
              <p:cNvPr name="Freeform 18" id="18"/>
              <p:cNvSpPr/>
              <p:nvPr/>
            </p:nvSpPr>
            <p:spPr>
              <a:xfrm flipH="false" flipV="false" rot="0">
                <a:off x="0" y="0"/>
                <a:ext cx="1311489" cy="771561"/>
              </a:xfrm>
              <a:custGeom>
                <a:avLst/>
                <a:gdLst/>
                <a:ahLst/>
                <a:cxnLst/>
                <a:rect r="r" b="b" t="t" l="l"/>
                <a:pathLst>
                  <a:path h="771561" w="1311489">
                    <a:moveTo>
                      <a:pt x="47194" y="0"/>
                    </a:moveTo>
                    <a:lnTo>
                      <a:pt x="1264295" y="0"/>
                    </a:lnTo>
                    <a:cubicBezTo>
                      <a:pt x="1276812" y="0"/>
                      <a:pt x="1288816" y="4972"/>
                      <a:pt x="1297666" y="13823"/>
                    </a:cubicBezTo>
                    <a:cubicBezTo>
                      <a:pt x="1306517" y="22674"/>
                      <a:pt x="1311489" y="34678"/>
                      <a:pt x="1311489" y="47194"/>
                    </a:cubicBezTo>
                    <a:lnTo>
                      <a:pt x="1311489" y="724367"/>
                    </a:lnTo>
                    <a:cubicBezTo>
                      <a:pt x="1311489" y="736884"/>
                      <a:pt x="1306517" y="748888"/>
                      <a:pt x="1297666" y="757738"/>
                    </a:cubicBezTo>
                    <a:cubicBezTo>
                      <a:pt x="1288816" y="766589"/>
                      <a:pt x="1276812" y="771561"/>
                      <a:pt x="1264295" y="771561"/>
                    </a:cubicBezTo>
                    <a:lnTo>
                      <a:pt x="47194" y="771561"/>
                    </a:lnTo>
                    <a:cubicBezTo>
                      <a:pt x="34678" y="771561"/>
                      <a:pt x="22674" y="766589"/>
                      <a:pt x="13823" y="757738"/>
                    </a:cubicBezTo>
                    <a:cubicBezTo>
                      <a:pt x="4972" y="748888"/>
                      <a:pt x="0" y="736884"/>
                      <a:pt x="0" y="724367"/>
                    </a:cubicBezTo>
                    <a:lnTo>
                      <a:pt x="0" y="47194"/>
                    </a:lnTo>
                    <a:cubicBezTo>
                      <a:pt x="0" y="34678"/>
                      <a:pt x="4972" y="22674"/>
                      <a:pt x="13823" y="13823"/>
                    </a:cubicBezTo>
                    <a:cubicBezTo>
                      <a:pt x="22674" y="4972"/>
                      <a:pt x="34678" y="0"/>
                      <a:pt x="47194" y="0"/>
                    </a:cubicBezTo>
                    <a:close/>
                  </a:path>
                </a:pathLst>
              </a:custGeom>
              <a:solidFill>
                <a:srgbClr val="8AB7E2"/>
              </a:solidFill>
              <a:ln w="9525" cap="sq">
                <a:solidFill>
                  <a:srgbClr val="000000"/>
                </a:solidFill>
                <a:prstDash val="solid"/>
                <a:miter/>
              </a:ln>
            </p:spPr>
          </p:sp>
          <p:sp>
            <p:nvSpPr>
              <p:cNvPr name="TextBox 19" id="19"/>
              <p:cNvSpPr txBox="true"/>
              <p:nvPr/>
            </p:nvSpPr>
            <p:spPr>
              <a:xfrm>
                <a:off x="0" y="-38100"/>
                <a:ext cx="1311489" cy="809661"/>
              </a:xfrm>
              <a:prstGeom prst="rect">
                <a:avLst/>
              </a:prstGeom>
            </p:spPr>
            <p:txBody>
              <a:bodyPr anchor="ctr" rtlCol="false" tIns="50800" lIns="50800" bIns="50800" rIns="50800"/>
              <a:lstStyle/>
              <a:p>
                <a:pPr algn="ctr" marL="0" indent="0" lvl="0">
                  <a:lnSpc>
                    <a:spcPts val="3499"/>
                  </a:lnSpc>
                  <a:spcBef>
                    <a:spcPct val="0"/>
                  </a:spcBef>
                </a:pPr>
                <a:r>
                  <a:rPr lang="en-US" sz="2499">
                    <a:solidFill>
                      <a:srgbClr val="000000"/>
                    </a:solidFill>
                    <a:latin typeface="Cabin Bold"/>
                    <a:ea typeface="Cabin Bold"/>
                    <a:cs typeface="Cabin Bold"/>
                    <a:sym typeface="Cabin Bold"/>
                  </a:rPr>
                  <a:t>Accuracy</a:t>
                </a:r>
              </a:p>
            </p:txBody>
          </p:sp>
        </p:grpSp>
        <p:grpSp>
          <p:nvGrpSpPr>
            <p:cNvPr name="Group 20" id="20"/>
            <p:cNvGrpSpPr/>
            <p:nvPr/>
          </p:nvGrpSpPr>
          <p:grpSpPr>
            <a:xfrm rot="0">
              <a:off x="5461868" y="2260365"/>
              <a:ext cx="3280867" cy="1464921"/>
              <a:chOff x="0" y="0"/>
              <a:chExt cx="1311489" cy="585585"/>
            </a:xfrm>
          </p:grpSpPr>
          <p:sp>
            <p:nvSpPr>
              <p:cNvPr name="Freeform 21" id="21"/>
              <p:cNvSpPr/>
              <p:nvPr/>
            </p:nvSpPr>
            <p:spPr>
              <a:xfrm flipH="false" flipV="false" rot="0">
                <a:off x="0" y="0"/>
                <a:ext cx="1311489" cy="585585"/>
              </a:xfrm>
              <a:custGeom>
                <a:avLst/>
                <a:gdLst/>
                <a:ahLst/>
                <a:cxnLst/>
                <a:rect r="r" b="b" t="t" l="l"/>
                <a:pathLst>
                  <a:path h="585585" w="1311489">
                    <a:moveTo>
                      <a:pt x="47194" y="0"/>
                    </a:moveTo>
                    <a:lnTo>
                      <a:pt x="1264295" y="0"/>
                    </a:lnTo>
                    <a:cubicBezTo>
                      <a:pt x="1276812" y="0"/>
                      <a:pt x="1288816" y="4972"/>
                      <a:pt x="1297666" y="13823"/>
                    </a:cubicBezTo>
                    <a:cubicBezTo>
                      <a:pt x="1306517" y="22674"/>
                      <a:pt x="1311489" y="34678"/>
                      <a:pt x="1311489" y="47194"/>
                    </a:cubicBezTo>
                    <a:lnTo>
                      <a:pt x="1311489" y="538391"/>
                    </a:lnTo>
                    <a:cubicBezTo>
                      <a:pt x="1311489" y="550908"/>
                      <a:pt x="1306517" y="562912"/>
                      <a:pt x="1297666" y="571763"/>
                    </a:cubicBezTo>
                    <a:cubicBezTo>
                      <a:pt x="1288816" y="580613"/>
                      <a:pt x="1276812" y="585585"/>
                      <a:pt x="1264295" y="585585"/>
                    </a:cubicBezTo>
                    <a:lnTo>
                      <a:pt x="47194" y="585585"/>
                    </a:lnTo>
                    <a:cubicBezTo>
                      <a:pt x="34678" y="585585"/>
                      <a:pt x="22674" y="580613"/>
                      <a:pt x="13823" y="571763"/>
                    </a:cubicBezTo>
                    <a:cubicBezTo>
                      <a:pt x="4972" y="562912"/>
                      <a:pt x="0" y="550908"/>
                      <a:pt x="0" y="538391"/>
                    </a:cubicBezTo>
                    <a:lnTo>
                      <a:pt x="0" y="47194"/>
                    </a:lnTo>
                    <a:cubicBezTo>
                      <a:pt x="0" y="34678"/>
                      <a:pt x="4972" y="22674"/>
                      <a:pt x="13823" y="13823"/>
                    </a:cubicBezTo>
                    <a:cubicBezTo>
                      <a:pt x="22674" y="4972"/>
                      <a:pt x="34678" y="0"/>
                      <a:pt x="47194" y="0"/>
                    </a:cubicBezTo>
                    <a:close/>
                  </a:path>
                </a:pathLst>
              </a:custGeom>
              <a:solidFill>
                <a:srgbClr val="BFE0FF"/>
              </a:solidFill>
              <a:ln w="9525" cap="sq">
                <a:solidFill>
                  <a:srgbClr val="000000"/>
                </a:solidFill>
                <a:prstDash val="solid"/>
                <a:miter/>
              </a:ln>
            </p:spPr>
          </p:sp>
          <p:sp>
            <p:nvSpPr>
              <p:cNvPr name="TextBox 22" id="22"/>
              <p:cNvSpPr txBox="true"/>
              <p:nvPr/>
            </p:nvSpPr>
            <p:spPr>
              <a:xfrm>
                <a:off x="0" y="-38100"/>
                <a:ext cx="1311489" cy="623685"/>
              </a:xfrm>
              <a:prstGeom prst="rect">
                <a:avLst/>
              </a:prstGeom>
            </p:spPr>
            <p:txBody>
              <a:bodyPr anchor="ctr" rtlCol="false" tIns="50800" lIns="50800" bIns="50800" rIns="50800"/>
              <a:lstStyle/>
              <a:p>
                <a:pPr algn="ctr" marL="0" indent="0" lvl="0">
                  <a:lnSpc>
                    <a:spcPts val="3499"/>
                  </a:lnSpc>
                  <a:spcBef>
                    <a:spcPct val="0"/>
                  </a:spcBef>
                </a:pPr>
                <a:r>
                  <a:rPr lang="en-US" sz="2499">
                    <a:solidFill>
                      <a:srgbClr val="000000"/>
                    </a:solidFill>
                    <a:latin typeface="Cabin"/>
                    <a:ea typeface="Cabin"/>
                    <a:cs typeface="Cabin"/>
                    <a:sym typeface="Cabin"/>
                  </a:rPr>
                  <a:t>0.50</a:t>
                </a:r>
              </a:p>
            </p:txBody>
          </p:sp>
        </p:grpSp>
        <p:grpSp>
          <p:nvGrpSpPr>
            <p:cNvPr name="Group 23" id="23"/>
            <p:cNvGrpSpPr/>
            <p:nvPr/>
          </p:nvGrpSpPr>
          <p:grpSpPr>
            <a:xfrm rot="0">
              <a:off x="0" y="2260365"/>
              <a:ext cx="5168228" cy="1464921"/>
              <a:chOff x="0" y="0"/>
              <a:chExt cx="2065940" cy="585585"/>
            </a:xfrm>
          </p:grpSpPr>
          <p:sp>
            <p:nvSpPr>
              <p:cNvPr name="Freeform 24" id="24"/>
              <p:cNvSpPr/>
              <p:nvPr/>
            </p:nvSpPr>
            <p:spPr>
              <a:xfrm flipH="false" flipV="false" rot="0">
                <a:off x="0" y="0"/>
                <a:ext cx="2065940" cy="585585"/>
              </a:xfrm>
              <a:custGeom>
                <a:avLst/>
                <a:gdLst/>
                <a:ahLst/>
                <a:cxnLst/>
                <a:rect r="r" b="b" t="t" l="l"/>
                <a:pathLst>
                  <a:path h="585585" w="2065940">
                    <a:moveTo>
                      <a:pt x="29960" y="0"/>
                    </a:moveTo>
                    <a:lnTo>
                      <a:pt x="2035981" y="0"/>
                    </a:lnTo>
                    <a:cubicBezTo>
                      <a:pt x="2052527" y="0"/>
                      <a:pt x="2065940" y="13413"/>
                      <a:pt x="2065940" y="29960"/>
                    </a:cubicBezTo>
                    <a:lnTo>
                      <a:pt x="2065940" y="555626"/>
                    </a:lnTo>
                    <a:cubicBezTo>
                      <a:pt x="2065940" y="563572"/>
                      <a:pt x="2062784" y="571192"/>
                      <a:pt x="2057165" y="576810"/>
                    </a:cubicBezTo>
                    <a:cubicBezTo>
                      <a:pt x="2051547" y="582429"/>
                      <a:pt x="2043927" y="585585"/>
                      <a:pt x="2035981" y="585585"/>
                    </a:cubicBezTo>
                    <a:lnTo>
                      <a:pt x="29960" y="585585"/>
                    </a:lnTo>
                    <a:cubicBezTo>
                      <a:pt x="13413" y="585585"/>
                      <a:pt x="0" y="572172"/>
                      <a:pt x="0" y="555626"/>
                    </a:cubicBezTo>
                    <a:lnTo>
                      <a:pt x="0" y="29960"/>
                    </a:lnTo>
                    <a:cubicBezTo>
                      <a:pt x="0" y="22014"/>
                      <a:pt x="3156" y="14394"/>
                      <a:pt x="8775" y="8775"/>
                    </a:cubicBezTo>
                    <a:cubicBezTo>
                      <a:pt x="14394" y="3156"/>
                      <a:pt x="22014" y="0"/>
                      <a:pt x="29960" y="0"/>
                    </a:cubicBezTo>
                    <a:close/>
                  </a:path>
                </a:pathLst>
              </a:custGeom>
              <a:solidFill>
                <a:srgbClr val="BFE0FF"/>
              </a:solidFill>
              <a:ln w="9525" cap="sq">
                <a:solidFill>
                  <a:srgbClr val="000000"/>
                </a:solidFill>
                <a:prstDash val="solid"/>
                <a:miter/>
              </a:ln>
            </p:spPr>
          </p:sp>
          <p:sp>
            <p:nvSpPr>
              <p:cNvPr name="TextBox 25" id="25"/>
              <p:cNvSpPr txBox="true"/>
              <p:nvPr/>
            </p:nvSpPr>
            <p:spPr>
              <a:xfrm>
                <a:off x="0" y="-38100"/>
                <a:ext cx="2065940" cy="623685"/>
              </a:xfrm>
              <a:prstGeom prst="rect">
                <a:avLst/>
              </a:prstGeom>
            </p:spPr>
            <p:txBody>
              <a:bodyPr anchor="ctr" rtlCol="false" tIns="50800" lIns="50800" bIns="50800" rIns="50800"/>
              <a:lstStyle/>
              <a:p>
                <a:pPr algn="ctr" marL="0" indent="0" lvl="0">
                  <a:lnSpc>
                    <a:spcPts val="3499"/>
                  </a:lnSpc>
                  <a:spcBef>
                    <a:spcPct val="0"/>
                  </a:spcBef>
                </a:pPr>
                <a:r>
                  <a:rPr lang="en-US" sz="2499">
                    <a:solidFill>
                      <a:srgbClr val="000000"/>
                    </a:solidFill>
                    <a:latin typeface="Cabin Bold"/>
                    <a:ea typeface="Cabin Bold"/>
                    <a:cs typeface="Cabin Bold"/>
                    <a:sym typeface="Cabin Bold"/>
                  </a:rPr>
                  <a:t>GraphSAGE</a:t>
                </a:r>
              </a:p>
            </p:txBody>
          </p:sp>
        </p:grpSp>
        <p:grpSp>
          <p:nvGrpSpPr>
            <p:cNvPr name="Group 26" id="26"/>
            <p:cNvGrpSpPr/>
            <p:nvPr/>
          </p:nvGrpSpPr>
          <p:grpSpPr>
            <a:xfrm rot="0">
              <a:off x="9034835" y="2260365"/>
              <a:ext cx="3280867" cy="1464921"/>
              <a:chOff x="0" y="0"/>
              <a:chExt cx="1311489" cy="585585"/>
            </a:xfrm>
          </p:grpSpPr>
          <p:sp>
            <p:nvSpPr>
              <p:cNvPr name="Freeform 27" id="27"/>
              <p:cNvSpPr/>
              <p:nvPr/>
            </p:nvSpPr>
            <p:spPr>
              <a:xfrm flipH="false" flipV="false" rot="0">
                <a:off x="0" y="0"/>
                <a:ext cx="1311489" cy="585585"/>
              </a:xfrm>
              <a:custGeom>
                <a:avLst/>
                <a:gdLst/>
                <a:ahLst/>
                <a:cxnLst/>
                <a:rect r="r" b="b" t="t" l="l"/>
                <a:pathLst>
                  <a:path h="585585" w="1311489">
                    <a:moveTo>
                      <a:pt x="47194" y="0"/>
                    </a:moveTo>
                    <a:lnTo>
                      <a:pt x="1264295" y="0"/>
                    </a:lnTo>
                    <a:cubicBezTo>
                      <a:pt x="1276812" y="0"/>
                      <a:pt x="1288816" y="4972"/>
                      <a:pt x="1297666" y="13823"/>
                    </a:cubicBezTo>
                    <a:cubicBezTo>
                      <a:pt x="1306517" y="22674"/>
                      <a:pt x="1311489" y="34678"/>
                      <a:pt x="1311489" y="47194"/>
                    </a:cubicBezTo>
                    <a:lnTo>
                      <a:pt x="1311489" y="538391"/>
                    </a:lnTo>
                    <a:cubicBezTo>
                      <a:pt x="1311489" y="550908"/>
                      <a:pt x="1306517" y="562912"/>
                      <a:pt x="1297666" y="571763"/>
                    </a:cubicBezTo>
                    <a:cubicBezTo>
                      <a:pt x="1288816" y="580613"/>
                      <a:pt x="1276812" y="585585"/>
                      <a:pt x="1264295" y="585585"/>
                    </a:cubicBezTo>
                    <a:lnTo>
                      <a:pt x="47194" y="585585"/>
                    </a:lnTo>
                    <a:cubicBezTo>
                      <a:pt x="34678" y="585585"/>
                      <a:pt x="22674" y="580613"/>
                      <a:pt x="13823" y="571763"/>
                    </a:cubicBezTo>
                    <a:cubicBezTo>
                      <a:pt x="4972" y="562912"/>
                      <a:pt x="0" y="550908"/>
                      <a:pt x="0" y="538391"/>
                    </a:cubicBezTo>
                    <a:lnTo>
                      <a:pt x="0" y="47194"/>
                    </a:lnTo>
                    <a:cubicBezTo>
                      <a:pt x="0" y="34678"/>
                      <a:pt x="4972" y="22674"/>
                      <a:pt x="13823" y="13823"/>
                    </a:cubicBezTo>
                    <a:cubicBezTo>
                      <a:pt x="22674" y="4972"/>
                      <a:pt x="34678" y="0"/>
                      <a:pt x="47194" y="0"/>
                    </a:cubicBezTo>
                    <a:close/>
                  </a:path>
                </a:pathLst>
              </a:custGeom>
              <a:solidFill>
                <a:srgbClr val="BFE0FF"/>
              </a:solidFill>
              <a:ln w="9525" cap="sq">
                <a:solidFill>
                  <a:srgbClr val="000000"/>
                </a:solidFill>
                <a:prstDash val="solid"/>
                <a:miter/>
              </a:ln>
            </p:spPr>
          </p:sp>
          <p:sp>
            <p:nvSpPr>
              <p:cNvPr name="TextBox 28" id="28"/>
              <p:cNvSpPr txBox="true"/>
              <p:nvPr/>
            </p:nvSpPr>
            <p:spPr>
              <a:xfrm>
                <a:off x="0" y="-38100"/>
                <a:ext cx="1311489" cy="623685"/>
              </a:xfrm>
              <a:prstGeom prst="rect">
                <a:avLst/>
              </a:prstGeom>
            </p:spPr>
            <p:txBody>
              <a:bodyPr anchor="ctr" rtlCol="false" tIns="50800" lIns="50800" bIns="50800" rIns="50800"/>
              <a:lstStyle/>
              <a:p>
                <a:pPr algn="ctr" marL="0" indent="0" lvl="0">
                  <a:lnSpc>
                    <a:spcPts val="3499"/>
                  </a:lnSpc>
                  <a:spcBef>
                    <a:spcPct val="0"/>
                  </a:spcBef>
                </a:pPr>
                <a:r>
                  <a:rPr lang="en-US" sz="2499">
                    <a:solidFill>
                      <a:srgbClr val="000000"/>
                    </a:solidFill>
                    <a:latin typeface="Cabin"/>
                    <a:ea typeface="Cabin"/>
                    <a:cs typeface="Cabin"/>
                    <a:sym typeface="Cabin"/>
                  </a:rPr>
                  <a:t>0.50</a:t>
                </a:r>
              </a:p>
            </p:txBody>
          </p:sp>
        </p:grpSp>
        <p:grpSp>
          <p:nvGrpSpPr>
            <p:cNvPr name="Group 29" id="29"/>
            <p:cNvGrpSpPr/>
            <p:nvPr/>
          </p:nvGrpSpPr>
          <p:grpSpPr>
            <a:xfrm rot="0">
              <a:off x="12607802" y="2260365"/>
              <a:ext cx="3280867" cy="1464921"/>
              <a:chOff x="0" y="0"/>
              <a:chExt cx="1311489" cy="585585"/>
            </a:xfrm>
          </p:grpSpPr>
          <p:sp>
            <p:nvSpPr>
              <p:cNvPr name="Freeform 30" id="30"/>
              <p:cNvSpPr/>
              <p:nvPr/>
            </p:nvSpPr>
            <p:spPr>
              <a:xfrm flipH="false" flipV="false" rot="0">
                <a:off x="0" y="0"/>
                <a:ext cx="1311489" cy="585585"/>
              </a:xfrm>
              <a:custGeom>
                <a:avLst/>
                <a:gdLst/>
                <a:ahLst/>
                <a:cxnLst/>
                <a:rect r="r" b="b" t="t" l="l"/>
                <a:pathLst>
                  <a:path h="585585" w="1311489">
                    <a:moveTo>
                      <a:pt x="47194" y="0"/>
                    </a:moveTo>
                    <a:lnTo>
                      <a:pt x="1264295" y="0"/>
                    </a:lnTo>
                    <a:cubicBezTo>
                      <a:pt x="1276812" y="0"/>
                      <a:pt x="1288816" y="4972"/>
                      <a:pt x="1297666" y="13823"/>
                    </a:cubicBezTo>
                    <a:cubicBezTo>
                      <a:pt x="1306517" y="22674"/>
                      <a:pt x="1311489" y="34678"/>
                      <a:pt x="1311489" y="47194"/>
                    </a:cubicBezTo>
                    <a:lnTo>
                      <a:pt x="1311489" y="538391"/>
                    </a:lnTo>
                    <a:cubicBezTo>
                      <a:pt x="1311489" y="550908"/>
                      <a:pt x="1306517" y="562912"/>
                      <a:pt x="1297666" y="571763"/>
                    </a:cubicBezTo>
                    <a:cubicBezTo>
                      <a:pt x="1288816" y="580613"/>
                      <a:pt x="1276812" y="585585"/>
                      <a:pt x="1264295" y="585585"/>
                    </a:cubicBezTo>
                    <a:lnTo>
                      <a:pt x="47194" y="585585"/>
                    </a:lnTo>
                    <a:cubicBezTo>
                      <a:pt x="34678" y="585585"/>
                      <a:pt x="22674" y="580613"/>
                      <a:pt x="13823" y="571763"/>
                    </a:cubicBezTo>
                    <a:cubicBezTo>
                      <a:pt x="4972" y="562912"/>
                      <a:pt x="0" y="550908"/>
                      <a:pt x="0" y="538391"/>
                    </a:cubicBezTo>
                    <a:lnTo>
                      <a:pt x="0" y="47194"/>
                    </a:lnTo>
                    <a:cubicBezTo>
                      <a:pt x="0" y="34678"/>
                      <a:pt x="4972" y="22674"/>
                      <a:pt x="13823" y="13823"/>
                    </a:cubicBezTo>
                    <a:cubicBezTo>
                      <a:pt x="22674" y="4972"/>
                      <a:pt x="34678" y="0"/>
                      <a:pt x="47194" y="0"/>
                    </a:cubicBezTo>
                    <a:close/>
                  </a:path>
                </a:pathLst>
              </a:custGeom>
              <a:solidFill>
                <a:srgbClr val="BFE0FF"/>
              </a:solidFill>
              <a:ln w="9525" cap="sq">
                <a:solidFill>
                  <a:srgbClr val="000000"/>
                </a:solidFill>
                <a:prstDash val="solid"/>
                <a:miter/>
              </a:ln>
            </p:spPr>
          </p:sp>
          <p:sp>
            <p:nvSpPr>
              <p:cNvPr name="TextBox 31" id="31"/>
              <p:cNvSpPr txBox="true"/>
              <p:nvPr/>
            </p:nvSpPr>
            <p:spPr>
              <a:xfrm>
                <a:off x="0" y="-38100"/>
                <a:ext cx="1311489" cy="623685"/>
              </a:xfrm>
              <a:prstGeom prst="rect">
                <a:avLst/>
              </a:prstGeom>
            </p:spPr>
            <p:txBody>
              <a:bodyPr anchor="ctr" rtlCol="false" tIns="50800" lIns="50800" bIns="50800" rIns="50800"/>
              <a:lstStyle/>
              <a:p>
                <a:pPr algn="ctr" marL="0" indent="0" lvl="0">
                  <a:lnSpc>
                    <a:spcPts val="3499"/>
                  </a:lnSpc>
                  <a:spcBef>
                    <a:spcPct val="0"/>
                  </a:spcBef>
                </a:pPr>
                <a:r>
                  <a:rPr lang="en-US" sz="2499">
                    <a:solidFill>
                      <a:srgbClr val="000000"/>
                    </a:solidFill>
                    <a:latin typeface="Cabin"/>
                    <a:ea typeface="Cabin"/>
                    <a:cs typeface="Cabin"/>
                    <a:sym typeface="Cabin"/>
                  </a:rPr>
                  <a:t>0.46</a:t>
                </a:r>
              </a:p>
            </p:txBody>
          </p:sp>
        </p:grpSp>
        <p:grpSp>
          <p:nvGrpSpPr>
            <p:cNvPr name="Group 32" id="32"/>
            <p:cNvGrpSpPr/>
            <p:nvPr/>
          </p:nvGrpSpPr>
          <p:grpSpPr>
            <a:xfrm rot="0">
              <a:off x="16180769" y="2260365"/>
              <a:ext cx="3280867" cy="1464921"/>
              <a:chOff x="0" y="0"/>
              <a:chExt cx="1311489" cy="585585"/>
            </a:xfrm>
          </p:grpSpPr>
          <p:sp>
            <p:nvSpPr>
              <p:cNvPr name="Freeform 33" id="33"/>
              <p:cNvSpPr/>
              <p:nvPr/>
            </p:nvSpPr>
            <p:spPr>
              <a:xfrm flipH="false" flipV="false" rot="0">
                <a:off x="0" y="0"/>
                <a:ext cx="1311489" cy="585585"/>
              </a:xfrm>
              <a:custGeom>
                <a:avLst/>
                <a:gdLst/>
                <a:ahLst/>
                <a:cxnLst/>
                <a:rect r="r" b="b" t="t" l="l"/>
                <a:pathLst>
                  <a:path h="585585" w="1311489">
                    <a:moveTo>
                      <a:pt x="47194" y="0"/>
                    </a:moveTo>
                    <a:lnTo>
                      <a:pt x="1264295" y="0"/>
                    </a:lnTo>
                    <a:cubicBezTo>
                      <a:pt x="1276812" y="0"/>
                      <a:pt x="1288816" y="4972"/>
                      <a:pt x="1297666" y="13823"/>
                    </a:cubicBezTo>
                    <a:cubicBezTo>
                      <a:pt x="1306517" y="22674"/>
                      <a:pt x="1311489" y="34678"/>
                      <a:pt x="1311489" y="47194"/>
                    </a:cubicBezTo>
                    <a:lnTo>
                      <a:pt x="1311489" y="538391"/>
                    </a:lnTo>
                    <a:cubicBezTo>
                      <a:pt x="1311489" y="550908"/>
                      <a:pt x="1306517" y="562912"/>
                      <a:pt x="1297666" y="571763"/>
                    </a:cubicBezTo>
                    <a:cubicBezTo>
                      <a:pt x="1288816" y="580613"/>
                      <a:pt x="1276812" y="585585"/>
                      <a:pt x="1264295" y="585585"/>
                    </a:cubicBezTo>
                    <a:lnTo>
                      <a:pt x="47194" y="585585"/>
                    </a:lnTo>
                    <a:cubicBezTo>
                      <a:pt x="34678" y="585585"/>
                      <a:pt x="22674" y="580613"/>
                      <a:pt x="13823" y="571763"/>
                    </a:cubicBezTo>
                    <a:cubicBezTo>
                      <a:pt x="4972" y="562912"/>
                      <a:pt x="0" y="550908"/>
                      <a:pt x="0" y="538391"/>
                    </a:cubicBezTo>
                    <a:lnTo>
                      <a:pt x="0" y="47194"/>
                    </a:lnTo>
                    <a:cubicBezTo>
                      <a:pt x="0" y="34678"/>
                      <a:pt x="4972" y="22674"/>
                      <a:pt x="13823" y="13823"/>
                    </a:cubicBezTo>
                    <a:cubicBezTo>
                      <a:pt x="22674" y="4972"/>
                      <a:pt x="34678" y="0"/>
                      <a:pt x="47194" y="0"/>
                    </a:cubicBezTo>
                    <a:close/>
                  </a:path>
                </a:pathLst>
              </a:custGeom>
              <a:solidFill>
                <a:srgbClr val="BFE0FF"/>
              </a:solidFill>
              <a:ln w="9525" cap="sq">
                <a:solidFill>
                  <a:srgbClr val="000000"/>
                </a:solidFill>
                <a:prstDash val="solid"/>
                <a:miter/>
              </a:ln>
            </p:spPr>
          </p:sp>
          <p:sp>
            <p:nvSpPr>
              <p:cNvPr name="TextBox 34" id="34"/>
              <p:cNvSpPr txBox="true"/>
              <p:nvPr/>
            </p:nvSpPr>
            <p:spPr>
              <a:xfrm>
                <a:off x="0" y="-38100"/>
                <a:ext cx="1311489" cy="623685"/>
              </a:xfrm>
              <a:prstGeom prst="rect">
                <a:avLst/>
              </a:prstGeom>
            </p:spPr>
            <p:txBody>
              <a:bodyPr anchor="ctr" rtlCol="false" tIns="50800" lIns="50800" bIns="50800" rIns="50800"/>
              <a:lstStyle/>
              <a:p>
                <a:pPr algn="ctr" marL="0" indent="0" lvl="0">
                  <a:lnSpc>
                    <a:spcPts val="3499"/>
                  </a:lnSpc>
                  <a:spcBef>
                    <a:spcPct val="0"/>
                  </a:spcBef>
                </a:pPr>
                <a:r>
                  <a:rPr lang="en-US" sz="2499" u="sng">
                    <a:solidFill>
                      <a:srgbClr val="000000"/>
                    </a:solidFill>
                    <a:latin typeface="Cabin"/>
                    <a:ea typeface="Cabin"/>
                    <a:cs typeface="Cabin"/>
                    <a:sym typeface="Cabin"/>
                  </a:rPr>
                  <a:t>0.85</a:t>
                </a:r>
              </a:p>
            </p:txBody>
          </p:sp>
        </p:grpSp>
        <p:grpSp>
          <p:nvGrpSpPr>
            <p:cNvPr name="Group 35" id="35"/>
            <p:cNvGrpSpPr/>
            <p:nvPr/>
          </p:nvGrpSpPr>
          <p:grpSpPr>
            <a:xfrm rot="0">
              <a:off x="5461868" y="4106285"/>
              <a:ext cx="3280867" cy="1464921"/>
              <a:chOff x="0" y="0"/>
              <a:chExt cx="1311489" cy="585585"/>
            </a:xfrm>
          </p:grpSpPr>
          <p:sp>
            <p:nvSpPr>
              <p:cNvPr name="Freeform 36" id="36"/>
              <p:cNvSpPr/>
              <p:nvPr/>
            </p:nvSpPr>
            <p:spPr>
              <a:xfrm flipH="false" flipV="false" rot="0">
                <a:off x="0" y="0"/>
                <a:ext cx="1311489" cy="585585"/>
              </a:xfrm>
              <a:custGeom>
                <a:avLst/>
                <a:gdLst/>
                <a:ahLst/>
                <a:cxnLst/>
                <a:rect r="r" b="b" t="t" l="l"/>
                <a:pathLst>
                  <a:path h="585585" w="1311489">
                    <a:moveTo>
                      <a:pt x="47194" y="0"/>
                    </a:moveTo>
                    <a:lnTo>
                      <a:pt x="1264295" y="0"/>
                    </a:lnTo>
                    <a:cubicBezTo>
                      <a:pt x="1276812" y="0"/>
                      <a:pt x="1288816" y="4972"/>
                      <a:pt x="1297666" y="13823"/>
                    </a:cubicBezTo>
                    <a:cubicBezTo>
                      <a:pt x="1306517" y="22674"/>
                      <a:pt x="1311489" y="34678"/>
                      <a:pt x="1311489" y="47194"/>
                    </a:cubicBezTo>
                    <a:lnTo>
                      <a:pt x="1311489" y="538391"/>
                    </a:lnTo>
                    <a:cubicBezTo>
                      <a:pt x="1311489" y="550908"/>
                      <a:pt x="1306517" y="562912"/>
                      <a:pt x="1297666" y="571763"/>
                    </a:cubicBezTo>
                    <a:cubicBezTo>
                      <a:pt x="1288816" y="580613"/>
                      <a:pt x="1276812" y="585585"/>
                      <a:pt x="1264295" y="585585"/>
                    </a:cubicBezTo>
                    <a:lnTo>
                      <a:pt x="47194" y="585585"/>
                    </a:lnTo>
                    <a:cubicBezTo>
                      <a:pt x="34678" y="585585"/>
                      <a:pt x="22674" y="580613"/>
                      <a:pt x="13823" y="571763"/>
                    </a:cubicBezTo>
                    <a:cubicBezTo>
                      <a:pt x="4972" y="562912"/>
                      <a:pt x="0" y="550908"/>
                      <a:pt x="0" y="538391"/>
                    </a:cubicBezTo>
                    <a:lnTo>
                      <a:pt x="0" y="47194"/>
                    </a:lnTo>
                    <a:cubicBezTo>
                      <a:pt x="0" y="34678"/>
                      <a:pt x="4972" y="22674"/>
                      <a:pt x="13823" y="13823"/>
                    </a:cubicBezTo>
                    <a:cubicBezTo>
                      <a:pt x="22674" y="4972"/>
                      <a:pt x="34678" y="0"/>
                      <a:pt x="47194" y="0"/>
                    </a:cubicBezTo>
                    <a:close/>
                  </a:path>
                </a:pathLst>
              </a:custGeom>
              <a:solidFill>
                <a:srgbClr val="BFE0FF"/>
              </a:solidFill>
              <a:ln w="9525" cap="sq">
                <a:solidFill>
                  <a:srgbClr val="000000"/>
                </a:solidFill>
                <a:prstDash val="solid"/>
                <a:miter/>
              </a:ln>
            </p:spPr>
          </p:sp>
          <p:sp>
            <p:nvSpPr>
              <p:cNvPr name="TextBox 37" id="37"/>
              <p:cNvSpPr txBox="true"/>
              <p:nvPr/>
            </p:nvSpPr>
            <p:spPr>
              <a:xfrm>
                <a:off x="0" y="-38100"/>
                <a:ext cx="1311489" cy="623685"/>
              </a:xfrm>
              <a:prstGeom prst="rect">
                <a:avLst/>
              </a:prstGeom>
            </p:spPr>
            <p:txBody>
              <a:bodyPr anchor="ctr" rtlCol="false" tIns="50800" lIns="50800" bIns="50800" rIns="50800"/>
              <a:lstStyle/>
              <a:p>
                <a:pPr algn="ctr" marL="0" indent="0" lvl="0">
                  <a:lnSpc>
                    <a:spcPts val="3499"/>
                  </a:lnSpc>
                  <a:spcBef>
                    <a:spcPct val="0"/>
                  </a:spcBef>
                </a:pPr>
                <a:r>
                  <a:rPr lang="en-US" sz="2499" u="sng">
                    <a:solidFill>
                      <a:srgbClr val="000000"/>
                    </a:solidFill>
                    <a:latin typeface="Cabin"/>
                    <a:ea typeface="Cabin"/>
                    <a:cs typeface="Cabin"/>
                    <a:sym typeface="Cabin"/>
                  </a:rPr>
                  <a:t>0.76</a:t>
                </a:r>
              </a:p>
            </p:txBody>
          </p:sp>
        </p:grpSp>
        <p:grpSp>
          <p:nvGrpSpPr>
            <p:cNvPr name="Group 38" id="38"/>
            <p:cNvGrpSpPr/>
            <p:nvPr/>
          </p:nvGrpSpPr>
          <p:grpSpPr>
            <a:xfrm rot="0">
              <a:off x="0" y="4106285"/>
              <a:ext cx="5168228" cy="1464921"/>
              <a:chOff x="0" y="0"/>
              <a:chExt cx="2065940" cy="585585"/>
            </a:xfrm>
          </p:grpSpPr>
          <p:sp>
            <p:nvSpPr>
              <p:cNvPr name="Freeform 39" id="39"/>
              <p:cNvSpPr/>
              <p:nvPr/>
            </p:nvSpPr>
            <p:spPr>
              <a:xfrm flipH="false" flipV="false" rot="0">
                <a:off x="0" y="0"/>
                <a:ext cx="2065940" cy="585585"/>
              </a:xfrm>
              <a:custGeom>
                <a:avLst/>
                <a:gdLst/>
                <a:ahLst/>
                <a:cxnLst/>
                <a:rect r="r" b="b" t="t" l="l"/>
                <a:pathLst>
                  <a:path h="585585" w="2065940">
                    <a:moveTo>
                      <a:pt x="29960" y="0"/>
                    </a:moveTo>
                    <a:lnTo>
                      <a:pt x="2035981" y="0"/>
                    </a:lnTo>
                    <a:cubicBezTo>
                      <a:pt x="2052527" y="0"/>
                      <a:pt x="2065940" y="13413"/>
                      <a:pt x="2065940" y="29960"/>
                    </a:cubicBezTo>
                    <a:lnTo>
                      <a:pt x="2065940" y="555626"/>
                    </a:lnTo>
                    <a:cubicBezTo>
                      <a:pt x="2065940" y="563572"/>
                      <a:pt x="2062784" y="571192"/>
                      <a:pt x="2057165" y="576810"/>
                    </a:cubicBezTo>
                    <a:cubicBezTo>
                      <a:pt x="2051547" y="582429"/>
                      <a:pt x="2043927" y="585585"/>
                      <a:pt x="2035981" y="585585"/>
                    </a:cubicBezTo>
                    <a:lnTo>
                      <a:pt x="29960" y="585585"/>
                    </a:lnTo>
                    <a:cubicBezTo>
                      <a:pt x="13413" y="585585"/>
                      <a:pt x="0" y="572172"/>
                      <a:pt x="0" y="555626"/>
                    </a:cubicBezTo>
                    <a:lnTo>
                      <a:pt x="0" y="29960"/>
                    </a:lnTo>
                    <a:cubicBezTo>
                      <a:pt x="0" y="22014"/>
                      <a:pt x="3156" y="14394"/>
                      <a:pt x="8775" y="8775"/>
                    </a:cubicBezTo>
                    <a:cubicBezTo>
                      <a:pt x="14394" y="3156"/>
                      <a:pt x="22014" y="0"/>
                      <a:pt x="29960" y="0"/>
                    </a:cubicBezTo>
                    <a:close/>
                  </a:path>
                </a:pathLst>
              </a:custGeom>
              <a:solidFill>
                <a:srgbClr val="BFE0FF"/>
              </a:solidFill>
              <a:ln w="9525" cap="sq">
                <a:solidFill>
                  <a:srgbClr val="000000"/>
                </a:solidFill>
                <a:prstDash val="solid"/>
                <a:miter/>
              </a:ln>
            </p:spPr>
          </p:sp>
          <p:sp>
            <p:nvSpPr>
              <p:cNvPr name="TextBox 40" id="40"/>
              <p:cNvSpPr txBox="true"/>
              <p:nvPr/>
            </p:nvSpPr>
            <p:spPr>
              <a:xfrm>
                <a:off x="0" y="-38100"/>
                <a:ext cx="2065940" cy="623685"/>
              </a:xfrm>
              <a:prstGeom prst="rect">
                <a:avLst/>
              </a:prstGeom>
            </p:spPr>
            <p:txBody>
              <a:bodyPr anchor="ctr" rtlCol="false" tIns="50800" lIns="50800" bIns="50800" rIns="50800"/>
              <a:lstStyle/>
              <a:p>
                <a:pPr algn="ctr" marL="0" indent="0" lvl="0">
                  <a:lnSpc>
                    <a:spcPts val="3499"/>
                  </a:lnSpc>
                  <a:spcBef>
                    <a:spcPct val="0"/>
                  </a:spcBef>
                </a:pPr>
                <a:r>
                  <a:rPr lang="en-US" sz="2499">
                    <a:solidFill>
                      <a:srgbClr val="000000"/>
                    </a:solidFill>
                    <a:latin typeface="Cabin Bold"/>
                    <a:ea typeface="Cabin Bold"/>
                    <a:cs typeface="Cabin Bold"/>
                    <a:sym typeface="Cabin Bold"/>
                  </a:rPr>
                  <a:t>CARE-GNN</a:t>
                </a:r>
              </a:p>
            </p:txBody>
          </p:sp>
        </p:grpSp>
        <p:grpSp>
          <p:nvGrpSpPr>
            <p:cNvPr name="Group 41" id="41"/>
            <p:cNvGrpSpPr/>
            <p:nvPr/>
          </p:nvGrpSpPr>
          <p:grpSpPr>
            <a:xfrm rot="0">
              <a:off x="9034835" y="4106285"/>
              <a:ext cx="3280867" cy="1464921"/>
              <a:chOff x="0" y="0"/>
              <a:chExt cx="1311489" cy="585585"/>
            </a:xfrm>
          </p:grpSpPr>
          <p:sp>
            <p:nvSpPr>
              <p:cNvPr name="Freeform 42" id="42"/>
              <p:cNvSpPr/>
              <p:nvPr/>
            </p:nvSpPr>
            <p:spPr>
              <a:xfrm flipH="false" flipV="false" rot="0">
                <a:off x="0" y="0"/>
                <a:ext cx="1311489" cy="585585"/>
              </a:xfrm>
              <a:custGeom>
                <a:avLst/>
                <a:gdLst/>
                <a:ahLst/>
                <a:cxnLst/>
                <a:rect r="r" b="b" t="t" l="l"/>
                <a:pathLst>
                  <a:path h="585585" w="1311489">
                    <a:moveTo>
                      <a:pt x="47194" y="0"/>
                    </a:moveTo>
                    <a:lnTo>
                      <a:pt x="1264295" y="0"/>
                    </a:lnTo>
                    <a:cubicBezTo>
                      <a:pt x="1276812" y="0"/>
                      <a:pt x="1288816" y="4972"/>
                      <a:pt x="1297666" y="13823"/>
                    </a:cubicBezTo>
                    <a:cubicBezTo>
                      <a:pt x="1306517" y="22674"/>
                      <a:pt x="1311489" y="34678"/>
                      <a:pt x="1311489" y="47194"/>
                    </a:cubicBezTo>
                    <a:lnTo>
                      <a:pt x="1311489" y="538391"/>
                    </a:lnTo>
                    <a:cubicBezTo>
                      <a:pt x="1311489" y="550908"/>
                      <a:pt x="1306517" y="562912"/>
                      <a:pt x="1297666" y="571763"/>
                    </a:cubicBezTo>
                    <a:cubicBezTo>
                      <a:pt x="1288816" y="580613"/>
                      <a:pt x="1276812" y="585585"/>
                      <a:pt x="1264295" y="585585"/>
                    </a:cubicBezTo>
                    <a:lnTo>
                      <a:pt x="47194" y="585585"/>
                    </a:lnTo>
                    <a:cubicBezTo>
                      <a:pt x="34678" y="585585"/>
                      <a:pt x="22674" y="580613"/>
                      <a:pt x="13823" y="571763"/>
                    </a:cubicBezTo>
                    <a:cubicBezTo>
                      <a:pt x="4972" y="562912"/>
                      <a:pt x="0" y="550908"/>
                      <a:pt x="0" y="538391"/>
                    </a:cubicBezTo>
                    <a:lnTo>
                      <a:pt x="0" y="47194"/>
                    </a:lnTo>
                    <a:cubicBezTo>
                      <a:pt x="0" y="34678"/>
                      <a:pt x="4972" y="22674"/>
                      <a:pt x="13823" y="13823"/>
                    </a:cubicBezTo>
                    <a:cubicBezTo>
                      <a:pt x="22674" y="4972"/>
                      <a:pt x="34678" y="0"/>
                      <a:pt x="47194" y="0"/>
                    </a:cubicBezTo>
                    <a:close/>
                  </a:path>
                </a:pathLst>
              </a:custGeom>
              <a:solidFill>
                <a:srgbClr val="BFE0FF"/>
              </a:solidFill>
              <a:ln w="9525" cap="sq">
                <a:solidFill>
                  <a:srgbClr val="000000"/>
                </a:solidFill>
                <a:prstDash val="solid"/>
                <a:miter/>
              </a:ln>
            </p:spPr>
          </p:sp>
          <p:sp>
            <p:nvSpPr>
              <p:cNvPr name="TextBox 43" id="43"/>
              <p:cNvSpPr txBox="true"/>
              <p:nvPr/>
            </p:nvSpPr>
            <p:spPr>
              <a:xfrm>
                <a:off x="0" y="-38100"/>
                <a:ext cx="1311489" cy="623685"/>
              </a:xfrm>
              <a:prstGeom prst="rect">
                <a:avLst/>
              </a:prstGeom>
            </p:spPr>
            <p:txBody>
              <a:bodyPr anchor="ctr" rtlCol="false" tIns="50800" lIns="50800" bIns="50800" rIns="50800"/>
              <a:lstStyle/>
              <a:p>
                <a:pPr algn="ctr" marL="0" indent="0" lvl="0">
                  <a:lnSpc>
                    <a:spcPts val="3499"/>
                  </a:lnSpc>
                  <a:spcBef>
                    <a:spcPct val="0"/>
                  </a:spcBef>
                </a:pPr>
                <a:r>
                  <a:rPr lang="en-US" sz="2499" u="sng">
                    <a:solidFill>
                      <a:srgbClr val="000000"/>
                    </a:solidFill>
                    <a:latin typeface="Cabin"/>
                    <a:ea typeface="Cabin"/>
                    <a:cs typeface="Cabin"/>
                    <a:sym typeface="Cabin"/>
                  </a:rPr>
                  <a:t>0.70</a:t>
                </a:r>
              </a:p>
            </p:txBody>
          </p:sp>
        </p:grpSp>
        <p:grpSp>
          <p:nvGrpSpPr>
            <p:cNvPr name="Group 44" id="44"/>
            <p:cNvGrpSpPr/>
            <p:nvPr/>
          </p:nvGrpSpPr>
          <p:grpSpPr>
            <a:xfrm rot="0">
              <a:off x="12607802" y="4106285"/>
              <a:ext cx="3280867" cy="1464921"/>
              <a:chOff x="0" y="0"/>
              <a:chExt cx="1311489" cy="585585"/>
            </a:xfrm>
          </p:grpSpPr>
          <p:sp>
            <p:nvSpPr>
              <p:cNvPr name="Freeform 45" id="45"/>
              <p:cNvSpPr/>
              <p:nvPr/>
            </p:nvSpPr>
            <p:spPr>
              <a:xfrm flipH="false" flipV="false" rot="0">
                <a:off x="0" y="0"/>
                <a:ext cx="1311489" cy="585585"/>
              </a:xfrm>
              <a:custGeom>
                <a:avLst/>
                <a:gdLst/>
                <a:ahLst/>
                <a:cxnLst/>
                <a:rect r="r" b="b" t="t" l="l"/>
                <a:pathLst>
                  <a:path h="585585" w="1311489">
                    <a:moveTo>
                      <a:pt x="47194" y="0"/>
                    </a:moveTo>
                    <a:lnTo>
                      <a:pt x="1264295" y="0"/>
                    </a:lnTo>
                    <a:cubicBezTo>
                      <a:pt x="1276812" y="0"/>
                      <a:pt x="1288816" y="4972"/>
                      <a:pt x="1297666" y="13823"/>
                    </a:cubicBezTo>
                    <a:cubicBezTo>
                      <a:pt x="1306517" y="22674"/>
                      <a:pt x="1311489" y="34678"/>
                      <a:pt x="1311489" y="47194"/>
                    </a:cubicBezTo>
                    <a:lnTo>
                      <a:pt x="1311489" y="538391"/>
                    </a:lnTo>
                    <a:cubicBezTo>
                      <a:pt x="1311489" y="550908"/>
                      <a:pt x="1306517" y="562912"/>
                      <a:pt x="1297666" y="571763"/>
                    </a:cubicBezTo>
                    <a:cubicBezTo>
                      <a:pt x="1288816" y="580613"/>
                      <a:pt x="1276812" y="585585"/>
                      <a:pt x="1264295" y="585585"/>
                    </a:cubicBezTo>
                    <a:lnTo>
                      <a:pt x="47194" y="585585"/>
                    </a:lnTo>
                    <a:cubicBezTo>
                      <a:pt x="34678" y="585585"/>
                      <a:pt x="22674" y="580613"/>
                      <a:pt x="13823" y="571763"/>
                    </a:cubicBezTo>
                    <a:cubicBezTo>
                      <a:pt x="4972" y="562912"/>
                      <a:pt x="0" y="550908"/>
                      <a:pt x="0" y="538391"/>
                    </a:cubicBezTo>
                    <a:lnTo>
                      <a:pt x="0" y="47194"/>
                    </a:lnTo>
                    <a:cubicBezTo>
                      <a:pt x="0" y="34678"/>
                      <a:pt x="4972" y="22674"/>
                      <a:pt x="13823" y="13823"/>
                    </a:cubicBezTo>
                    <a:cubicBezTo>
                      <a:pt x="22674" y="4972"/>
                      <a:pt x="34678" y="0"/>
                      <a:pt x="47194" y="0"/>
                    </a:cubicBezTo>
                    <a:close/>
                  </a:path>
                </a:pathLst>
              </a:custGeom>
              <a:solidFill>
                <a:srgbClr val="BFE0FF"/>
              </a:solidFill>
              <a:ln w="9525" cap="sq">
                <a:solidFill>
                  <a:srgbClr val="000000"/>
                </a:solidFill>
                <a:prstDash val="solid"/>
                <a:miter/>
              </a:ln>
            </p:spPr>
          </p:sp>
          <p:sp>
            <p:nvSpPr>
              <p:cNvPr name="TextBox 46" id="46"/>
              <p:cNvSpPr txBox="true"/>
              <p:nvPr/>
            </p:nvSpPr>
            <p:spPr>
              <a:xfrm>
                <a:off x="0" y="-38100"/>
                <a:ext cx="1311489" cy="623685"/>
              </a:xfrm>
              <a:prstGeom prst="rect">
                <a:avLst/>
              </a:prstGeom>
            </p:spPr>
            <p:txBody>
              <a:bodyPr anchor="ctr" rtlCol="false" tIns="50800" lIns="50800" bIns="50800" rIns="50800"/>
              <a:lstStyle/>
              <a:p>
                <a:pPr algn="ctr" marL="0" indent="0" lvl="0">
                  <a:lnSpc>
                    <a:spcPts val="3499"/>
                  </a:lnSpc>
                  <a:spcBef>
                    <a:spcPct val="0"/>
                  </a:spcBef>
                </a:pPr>
                <a:r>
                  <a:rPr lang="en-US" sz="2499" u="sng">
                    <a:solidFill>
                      <a:srgbClr val="000000"/>
                    </a:solidFill>
                    <a:latin typeface="Cabin"/>
                    <a:ea typeface="Cabin"/>
                    <a:cs typeface="Cabin"/>
                    <a:sym typeface="Cabin"/>
                  </a:rPr>
                  <a:t>0.59</a:t>
                </a:r>
              </a:p>
            </p:txBody>
          </p:sp>
        </p:grpSp>
        <p:grpSp>
          <p:nvGrpSpPr>
            <p:cNvPr name="Group 47" id="47"/>
            <p:cNvGrpSpPr/>
            <p:nvPr/>
          </p:nvGrpSpPr>
          <p:grpSpPr>
            <a:xfrm rot="0">
              <a:off x="16180769" y="4106285"/>
              <a:ext cx="3280867" cy="1464921"/>
              <a:chOff x="0" y="0"/>
              <a:chExt cx="1311489" cy="585585"/>
            </a:xfrm>
          </p:grpSpPr>
          <p:sp>
            <p:nvSpPr>
              <p:cNvPr name="Freeform 48" id="48"/>
              <p:cNvSpPr/>
              <p:nvPr/>
            </p:nvSpPr>
            <p:spPr>
              <a:xfrm flipH="false" flipV="false" rot="0">
                <a:off x="0" y="0"/>
                <a:ext cx="1311489" cy="585585"/>
              </a:xfrm>
              <a:custGeom>
                <a:avLst/>
                <a:gdLst/>
                <a:ahLst/>
                <a:cxnLst/>
                <a:rect r="r" b="b" t="t" l="l"/>
                <a:pathLst>
                  <a:path h="585585" w="1311489">
                    <a:moveTo>
                      <a:pt x="47194" y="0"/>
                    </a:moveTo>
                    <a:lnTo>
                      <a:pt x="1264295" y="0"/>
                    </a:lnTo>
                    <a:cubicBezTo>
                      <a:pt x="1276812" y="0"/>
                      <a:pt x="1288816" y="4972"/>
                      <a:pt x="1297666" y="13823"/>
                    </a:cubicBezTo>
                    <a:cubicBezTo>
                      <a:pt x="1306517" y="22674"/>
                      <a:pt x="1311489" y="34678"/>
                      <a:pt x="1311489" y="47194"/>
                    </a:cubicBezTo>
                    <a:lnTo>
                      <a:pt x="1311489" y="538391"/>
                    </a:lnTo>
                    <a:cubicBezTo>
                      <a:pt x="1311489" y="550908"/>
                      <a:pt x="1306517" y="562912"/>
                      <a:pt x="1297666" y="571763"/>
                    </a:cubicBezTo>
                    <a:cubicBezTo>
                      <a:pt x="1288816" y="580613"/>
                      <a:pt x="1276812" y="585585"/>
                      <a:pt x="1264295" y="585585"/>
                    </a:cubicBezTo>
                    <a:lnTo>
                      <a:pt x="47194" y="585585"/>
                    </a:lnTo>
                    <a:cubicBezTo>
                      <a:pt x="34678" y="585585"/>
                      <a:pt x="22674" y="580613"/>
                      <a:pt x="13823" y="571763"/>
                    </a:cubicBezTo>
                    <a:cubicBezTo>
                      <a:pt x="4972" y="562912"/>
                      <a:pt x="0" y="550908"/>
                      <a:pt x="0" y="538391"/>
                    </a:cubicBezTo>
                    <a:lnTo>
                      <a:pt x="0" y="47194"/>
                    </a:lnTo>
                    <a:cubicBezTo>
                      <a:pt x="0" y="34678"/>
                      <a:pt x="4972" y="22674"/>
                      <a:pt x="13823" y="13823"/>
                    </a:cubicBezTo>
                    <a:cubicBezTo>
                      <a:pt x="22674" y="4972"/>
                      <a:pt x="34678" y="0"/>
                      <a:pt x="47194" y="0"/>
                    </a:cubicBezTo>
                    <a:close/>
                  </a:path>
                </a:pathLst>
              </a:custGeom>
              <a:solidFill>
                <a:srgbClr val="BFE0FF"/>
              </a:solidFill>
              <a:ln w="9525" cap="sq">
                <a:solidFill>
                  <a:srgbClr val="000000"/>
                </a:solidFill>
                <a:prstDash val="solid"/>
                <a:miter/>
              </a:ln>
            </p:spPr>
          </p:sp>
          <p:sp>
            <p:nvSpPr>
              <p:cNvPr name="TextBox 49" id="49"/>
              <p:cNvSpPr txBox="true"/>
              <p:nvPr/>
            </p:nvSpPr>
            <p:spPr>
              <a:xfrm>
                <a:off x="0" y="-38100"/>
                <a:ext cx="1311489" cy="623685"/>
              </a:xfrm>
              <a:prstGeom prst="rect">
                <a:avLst/>
              </a:prstGeom>
            </p:spPr>
            <p:txBody>
              <a:bodyPr anchor="ctr" rtlCol="false" tIns="50800" lIns="50800" bIns="50800" rIns="50800"/>
              <a:lstStyle/>
              <a:p>
                <a:pPr algn="ctr" marL="0" indent="0" lvl="0">
                  <a:lnSpc>
                    <a:spcPts val="3499"/>
                  </a:lnSpc>
                  <a:spcBef>
                    <a:spcPct val="0"/>
                  </a:spcBef>
                </a:pPr>
                <a:r>
                  <a:rPr lang="en-US" sz="2499">
                    <a:solidFill>
                      <a:srgbClr val="000000"/>
                    </a:solidFill>
                    <a:latin typeface="Cabin"/>
                    <a:ea typeface="Cabin"/>
                    <a:cs typeface="Cabin"/>
                    <a:sym typeface="Cabin"/>
                  </a:rPr>
                  <a:t>0.7</a:t>
                </a:r>
              </a:p>
            </p:txBody>
          </p:sp>
        </p:grpSp>
      </p:grpSp>
      <p:sp>
        <p:nvSpPr>
          <p:cNvPr name="TextBox 50" id="50"/>
          <p:cNvSpPr txBox="true"/>
          <p:nvPr/>
        </p:nvSpPr>
        <p:spPr>
          <a:xfrm rot="0">
            <a:off x="655133" y="7737992"/>
            <a:ext cx="17632867" cy="1889718"/>
          </a:xfrm>
          <a:prstGeom prst="rect">
            <a:avLst/>
          </a:prstGeom>
        </p:spPr>
        <p:txBody>
          <a:bodyPr anchor="t" rtlCol="false" tIns="0" lIns="0" bIns="0" rIns="0">
            <a:spAutoFit/>
          </a:bodyPr>
          <a:lstStyle/>
          <a:p>
            <a:pPr algn="l">
              <a:lnSpc>
                <a:spcPts val="5040"/>
              </a:lnSpc>
              <a:spcBef>
                <a:spcPct val="0"/>
              </a:spcBef>
            </a:pPr>
            <a:r>
              <a:rPr lang="en-US" sz="3600">
                <a:solidFill>
                  <a:srgbClr val="000000"/>
                </a:solidFill>
                <a:latin typeface="Cabin Bold"/>
                <a:ea typeface="Cabin Bold"/>
                <a:cs typeface="Cabin Bold"/>
                <a:sym typeface="Cabin Bold"/>
              </a:rPr>
              <a:t>Remarks: </a:t>
            </a:r>
            <a:r>
              <a:rPr lang="en-US" sz="3600">
                <a:solidFill>
                  <a:srgbClr val="000000"/>
                </a:solidFill>
                <a:latin typeface="Cabin"/>
                <a:ea typeface="Cabin"/>
                <a:cs typeface="Cabin"/>
                <a:sym typeface="Cabin"/>
              </a:rPr>
              <a:t>CARE-GNN performs significantly better than GraphSAGE. CARE-GNN can diffe-rentiate fraud more effectively and detect fraudulent reviews more efficiently. In contrast, GraphSAGE's performance is equivalent to random guessing.</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1028700" y="1200150"/>
            <a:ext cx="13114102" cy="1043267"/>
          </a:xfrm>
          <a:prstGeom prst="rect">
            <a:avLst/>
          </a:prstGeom>
        </p:spPr>
        <p:txBody>
          <a:bodyPr anchor="t" rtlCol="false" tIns="0" lIns="0" bIns="0" rIns="0">
            <a:spAutoFit/>
          </a:bodyPr>
          <a:lstStyle/>
          <a:p>
            <a:pPr algn="l">
              <a:lnSpc>
                <a:spcPts val="7760"/>
              </a:lnSpc>
            </a:pPr>
            <a:r>
              <a:rPr lang="en-US" sz="8000">
                <a:solidFill>
                  <a:srgbClr val="000000"/>
                </a:solidFill>
                <a:latin typeface="Cabin Bold"/>
                <a:ea typeface="Cabin Bold"/>
                <a:cs typeface="Cabin Bold"/>
                <a:sym typeface="Cabin Bold"/>
              </a:rPr>
              <a:t>05. CONCLUSION</a:t>
            </a:r>
          </a:p>
        </p:txBody>
      </p:sp>
      <p:sp>
        <p:nvSpPr>
          <p:cNvPr name="TextBox 4" id="4"/>
          <p:cNvSpPr txBox="true"/>
          <p:nvPr/>
        </p:nvSpPr>
        <p:spPr>
          <a:xfrm rot="0">
            <a:off x="1268444" y="3183887"/>
            <a:ext cx="16536472" cy="6075045"/>
          </a:xfrm>
          <a:prstGeom prst="rect">
            <a:avLst/>
          </a:prstGeom>
        </p:spPr>
        <p:txBody>
          <a:bodyPr anchor="t" rtlCol="false" tIns="0" lIns="0" bIns="0" rIns="0">
            <a:spAutoFit/>
          </a:bodyPr>
          <a:lstStyle/>
          <a:p>
            <a:pPr algn="l">
              <a:lnSpc>
                <a:spcPts val="4860"/>
              </a:lnSpc>
            </a:pPr>
            <a:r>
              <a:rPr lang="en-US" sz="3600" spc="215">
                <a:solidFill>
                  <a:srgbClr val="000000"/>
                </a:solidFill>
                <a:latin typeface="Cabin"/>
                <a:ea typeface="Cabin"/>
                <a:cs typeface="Cabin"/>
                <a:sym typeface="Cabin"/>
              </a:rPr>
              <a:t>      We successfully built models for fraud detection in reviews on YelpChi dataset. CARE-GNN can differentiate fraud more effectively and detect fraudulent reviews more efficiently with ROC-AUC (0.76) and Accuracy (0.69). In contrast, GraphSAGE's performance is equivalent to random guessing.</a:t>
            </a:r>
          </a:p>
          <a:p>
            <a:pPr algn="l">
              <a:lnSpc>
                <a:spcPts val="4860"/>
              </a:lnSpc>
              <a:spcBef>
                <a:spcPct val="0"/>
              </a:spcBef>
            </a:pPr>
          </a:p>
          <a:p>
            <a:pPr algn="l">
              <a:lnSpc>
                <a:spcPts val="4860"/>
              </a:lnSpc>
              <a:spcBef>
                <a:spcPct val="0"/>
              </a:spcBef>
            </a:pPr>
            <a:r>
              <a:rPr lang="en-US" sz="3600" spc="215" u="none">
                <a:solidFill>
                  <a:srgbClr val="000000"/>
                </a:solidFill>
                <a:latin typeface="Cabin"/>
                <a:ea typeface="Cabin"/>
                <a:cs typeface="Cabin"/>
                <a:sym typeface="Cabin"/>
              </a:rPr>
              <a:t>      Future directions include improving the performance of the two mo-dels, developing model integration, and training on more extensive datasets.</a:t>
            </a:r>
          </a:p>
          <a:p>
            <a:pPr algn="l" marL="0" indent="0" lvl="0">
              <a:lnSpc>
                <a:spcPts val="4860"/>
              </a:lnSpc>
              <a:spcBef>
                <a:spcPct val="0"/>
              </a:spcBef>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3688802" y="3579591"/>
            <a:ext cx="10910396" cy="2045039"/>
          </a:xfrm>
          <a:prstGeom prst="rect">
            <a:avLst/>
          </a:prstGeom>
        </p:spPr>
        <p:txBody>
          <a:bodyPr anchor="t" rtlCol="false" tIns="0" lIns="0" bIns="0" rIns="0">
            <a:spAutoFit/>
          </a:bodyPr>
          <a:lstStyle/>
          <a:p>
            <a:pPr algn="ctr">
              <a:lnSpc>
                <a:spcPts val="7655"/>
              </a:lnSpc>
            </a:pPr>
            <a:r>
              <a:rPr lang="en-US" sz="8799">
                <a:solidFill>
                  <a:srgbClr val="000000"/>
                </a:solidFill>
                <a:latin typeface="Cabin Bold"/>
                <a:ea typeface="Cabin Bold"/>
                <a:cs typeface="Cabin Bold"/>
                <a:sym typeface="Cabin Bold"/>
              </a:rPr>
              <a:t>Thank you for listening!</a:t>
            </a:r>
          </a:p>
        </p:txBody>
      </p:sp>
      <p:sp>
        <p:nvSpPr>
          <p:cNvPr name="TextBox 17" id="17"/>
          <p:cNvSpPr txBox="true"/>
          <p:nvPr/>
        </p:nvSpPr>
        <p:spPr>
          <a:xfrm rot="0">
            <a:off x="3765002" y="6925760"/>
            <a:ext cx="11224713" cy="320601"/>
          </a:xfrm>
          <a:prstGeom prst="rect">
            <a:avLst/>
          </a:prstGeom>
        </p:spPr>
        <p:txBody>
          <a:bodyPr anchor="t" rtlCol="false" tIns="0" lIns="0" bIns="0" rIns="0">
            <a:spAutoFit/>
          </a:bodyPr>
          <a:lstStyle/>
          <a:p>
            <a:pPr algn="ctr">
              <a:lnSpc>
                <a:spcPts val="2499"/>
              </a:lnSpc>
            </a:pPr>
            <a:r>
              <a:rPr lang="en-US" sz="2499" spc="-49">
                <a:solidFill>
                  <a:srgbClr val="000000"/>
                </a:solidFill>
                <a:latin typeface="Cabin Bold"/>
                <a:ea typeface="Cabin Bold"/>
                <a:cs typeface="Cabin Bold"/>
                <a:sym typeface="Cabin Bold"/>
              </a:rPr>
              <a:t>Additional questions about the report can be sent to 21522718@gm.uit.edu.vn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701858" y="3813584"/>
            <a:ext cx="5306031" cy="2282071"/>
          </a:xfrm>
          <a:prstGeom prst="rect">
            <a:avLst/>
          </a:prstGeom>
        </p:spPr>
        <p:txBody>
          <a:bodyPr anchor="t" rtlCol="false" tIns="0" lIns="0" bIns="0" rIns="0">
            <a:spAutoFit/>
          </a:bodyPr>
          <a:lstStyle/>
          <a:p>
            <a:pPr algn="l">
              <a:lnSpc>
                <a:spcPts val="8730"/>
              </a:lnSpc>
            </a:pPr>
            <a:r>
              <a:rPr lang="en-US" sz="9000">
                <a:solidFill>
                  <a:srgbClr val="000000"/>
                </a:solidFill>
                <a:latin typeface="Cabin Bold"/>
                <a:ea typeface="Cabin Bold"/>
                <a:cs typeface="Cabin Bold"/>
                <a:sym typeface="Cabin Bold"/>
              </a:rPr>
              <a:t>Report content</a:t>
            </a:r>
          </a:p>
        </p:txBody>
      </p:sp>
      <p:grpSp>
        <p:nvGrpSpPr>
          <p:cNvPr name="Group 4" id="4"/>
          <p:cNvGrpSpPr/>
          <p:nvPr/>
        </p:nvGrpSpPr>
        <p:grpSpPr>
          <a:xfrm rot="0">
            <a:off x="6100240" y="472368"/>
            <a:ext cx="9198109" cy="1503601"/>
            <a:chOff x="0" y="0"/>
            <a:chExt cx="3079143" cy="503343"/>
          </a:xfrm>
        </p:grpSpPr>
        <p:sp>
          <p:nvSpPr>
            <p:cNvPr name="Freeform 5" id="5"/>
            <p:cNvSpPr/>
            <p:nvPr/>
          </p:nvSpPr>
          <p:spPr>
            <a:xfrm flipH="false" flipV="false" rot="0">
              <a:off x="0" y="0"/>
              <a:ext cx="3079142" cy="503343"/>
            </a:xfrm>
            <a:custGeom>
              <a:avLst/>
              <a:gdLst/>
              <a:ahLst/>
              <a:cxnLst/>
              <a:rect r="r" b="b" t="t" l="l"/>
              <a:pathLst>
                <a:path h="503343" w="3079142">
                  <a:moveTo>
                    <a:pt x="12625" y="0"/>
                  </a:moveTo>
                  <a:lnTo>
                    <a:pt x="3066517" y="0"/>
                  </a:lnTo>
                  <a:cubicBezTo>
                    <a:pt x="3069866" y="0"/>
                    <a:pt x="3073077" y="1330"/>
                    <a:pt x="3075445" y="3698"/>
                  </a:cubicBezTo>
                  <a:cubicBezTo>
                    <a:pt x="3077812" y="6066"/>
                    <a:pt x="3079142" y="9277"/>
                    <a:pt x="3079142" y="12625"/>
                  </a:cubicBezTo>
                  <a:lnTo>
                    <a:pt x="3079142" y="490718"/>
                  </a:lnTo>
                  <a:cubicBezTo>
                    <a:pt x="3079142" y="494066"/>
                    <a:pt x="3077812" y="497277"/>
                    <a:pt x="3075445" y="499645"/>
                  </a:cubicBezTo>
                  <a:cubicBezTo>
                    <a:pt x="3073077" y="502013"/>
                    <a:pt x="3069866" y="503343"/>
                    <a:pt x="3066517" y="503343"/>
                  </a:cubicBezTo>
                  <a:lnTo>
                    <a:pt x="12625" y="503343"/>
                  </a:lnTo>
                  <a:cubicBezTo>
                    <a:pt x="9277" y="503343"/>
                    <a:pt x="6066" y="502013"/>
                    <a:pt x="3698" y="499645"/>
                  </a:cubicBezTo>
                  <a:cubicBezTo>
                    <a:pt x="1330" y="497277"/>
                    <a:pt x="0" y="494066"/>
                    <a:pt x="0" y="490718"/>
                  </a:cubicBezTo>
                  <a:lnTo>
                    <a:pt x="0" y="12625"/>
                  </a:lnTo>
                  <a:cubicBezTo>
                    <a:pt x="0" y="9277"/>
                    <a:pt x="1330" y="6066"/>
                    <a:pt x="3698" y="3698"/>
                  </a:cubicBezTo>
                  <a:cubicBezTo>
                    <a:pt x="6066" y="1330"/>
                    <a:pt x="9277" y="0"/>
                    <a:pt x="12625" y="0"/>
                  </a:cubicBezTo>
                  <a:close/>
                </a:path>
              </a:pathLst>
            </a:custGeom>
            <a:solidFill>
              <a:srgbClr val="8AB7E2"/>
            </a:solidFill>
          </p:spPr>
        </p:sp>
        <p:sp>
          <p:nvSpPr>
            <p:cNvPr name="TextBox 6" id="6"/>
            <p:cNvSpPr txBox="true"/>
            <p:nvPr/>
          </p:nvSpPr>
          <p:spPr>
            <a:xfrm>
              <a:off x="0" y="85725"/>
              <a:ext cx="3079143" cy="417618"/>
            </a:xfrm>
            <a:prstGeom prst="rect">
              <a:avLst/>
            </a:prstGeom>
          </p:spPr>
          <p:txBody>
            <a:bodyPr anchor="ctr" rtlCol="false" tIns="50800" lIns="50800" bIns="50800" rIns="50800"/>
            <a:lstStyle/>
            <a:p>
              <a:pPr algn="ctr">
                <a:lnSpc>
                  <a:spcPts val="1925"/>
                </a:lnSpc>
              </a:pPr>
            </a:p>
          </p:txBody>
        </p:sp>
      </p:grpSp>
      <p:sp>
        <p:nvSpPr>
          <p:cNvPr name="Freeform 7" id="7"/>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TextBox 8" id="8"/>
          <p:cNvSpPr txBox="true"/>
          <p:nvPr/>
        </p:nvSpPr>
        <p:spPr>
          <a:xfrm rot="0">
            <a:off x="6616424" y="967584"/>
            <a:ext cx="1578952" cy="773388"/>
          </a:xfrm>
          <a:prstGeom prst="rect">
            <a:avLst/>
          </a:prstGeom>
        </p:spPr>
        <p:txBody>
          <a:bodyPr anchor="t" rtlCol="false" tIns="0" lIns="0" bIns="0" rIns="0">
            <a:spAutoFit/>
          </a:bodyPr>
          <a:lstStyle/>
          <a:p>
            <a:pPr algn="l">
              <a:lnSpc>
                <a:spcPts val="5759"/>
              </a:lnSpc>
            </a:pPr>
            <a:r>
              <a:rPr lang="en-US" sz="6000" spc="-492">
                <a:solidFill>
                  <a:srgbClr val="000000"/>
                </a:solidFill>
                <a:latin typeface="Cabin Bold"/>
                <a:ea typeface="Cabin Bold"/>
                <a:cs typeface="Cabin Bold"/>
                <a:sym typeface="Cabin Bold"/>
              </a:rPr>
              <a:t>01.</a:t>
            </a:r>
          </a:p>
        </p:txBody>
      </p:sp>
      <p:sp>
        <p:nvSpPr>
          <p:cNvPr name="TextBox 9" id="9"/>
          <p:cNvSpPr txBox="true"/>
          <p:nvPr/>
        </p:nvSpPr>
        <p:spPr>
          <a:xfrm rot="0">
            <a:off x="8343660" y="731395"/>
            <a:ext cx="6157574" cy="1009576"/>
          </a:xfrm>
          <a:prstGeom prst="rect">
            <a:avLst/>
          </a:prstGeom>
        </p:spPr>
        <p:txBody>
          <a:bodyPr anchor="t" rtlCol="false" tIns="0" lIns="0" bIns="0" rIns="0">
            <a:spAutoFit/>
          </a:bodyPr>
          <a:lstStyle/>
          <a:p>
            <a:pPr algn="just" marL="0" indent="0" lvl="0">
              <a:lnSpc>
                <a:spcPts val="8100"/>
              </a:lnSpc>
              <a:spcBef>
                <a:spcPct val="0"/>
              </a:spcBef>
            </a:pPr>
            <a:r>
              <a:rPr lang="en-US" sz="6000" spc="96">
                <a:solidFill>
                  <a:srgbClr val="000000"/>
                </a:solidFill>
                <a:latin typeface="Cabin Bold"/>
                <a:ea typeface="Cabin Bold"/>
                <a:cs typeface="Cabin Bold"/>
                <a:sym typeface="Cabin Bold"/>
              </a:rPr>
              <a:t>INTRODUCTION</a:t>
            </a:r>
          </a:p>
        </p:txBody>
      </p:sp>
      <p:sp>
        <p:nvSpPr>
          <p:cNvPr name="Freeform 10" id="10"/>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2" id="12"/>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grpSp>
        <p:nvGrpSpPr>
          <p:cNvPr name="Group 13" id="13"/>
          <p:cNvGrpSpPr/>
          <p:nvPr/>
        </p:nvGrpSpPr>
        <p:grpSpPr>
          <a:xfrm rot="0">
            <a:off x="6160290" y="2404594"/>
            <a:ext cx="9138060" cy="1579803"/>
            <a:chOff x="0" y="0"/>
            <a:chExt cx="3059041" cy="528852"/>
          </a:xfrm>
        </p:grpSpPr>
        <p:sp>
          <p:nvSpPr>
            <p:cNvPr name="Freeform 14" id="14"/>
            <p:cNvSpPr/>
            <p:nvPr/>
          </p:nvSpPr>
          <p:spPr>
            <a:xfrm flipH="false" flipV="false" rot="0">
              <a:off x="0" y="0"/>
              <a:ext cx="3059041" cy="528852"/>
            </a:xfrm>
            <a:custGeom>
              <a:avLst/>
              <a:gdLst/>
              <a:ahLst/>
              <a:cxnLst/>
              <a:rect r="r" b="b" t="t" l="l"/>
              <a:pathLst>
                <a:path h="528852" w="3059041">
                  <a:moveTo>
                    <a:pt x="12708" y="0"/>
                  </a:moveTo>
                  <a:lnTo>
                    <a:pt x="3046332" y="0"/>
                  </a:lnTo>
                  <a:cubicBezTo>
                    <a:pt x="3049703" y="0"/>
                    <a:pt x="3052935" y="1339"/>
                    <a:pt x="3055319" y="3722"/>
                  </a:cubicBezTo>
                  <a:cubicBezTo>
                    <a:pt x="3057702" y="6105"/>
                    <a:pt x="3059041" y="9338"/>
                    <a:pt x="3059041" y="12708"/>
                  </a:cubicBezTo>
                  <a:lnTo>
                    <a:pt x="3059041" y="516144"/>
                  </a:lnTo>
                  <a:cubicBezTo>
                    <a:pt x="3059041" y="523162"/>
                    <a:pt x="3053351" y="528852"/>
                    <a:pt x="3046332" y="528852"/>
                  </a:cubicBezTo>
                  <a:lnTo>
                    <a:pt x="12708" y="528852"/>
                  </a:lnTo>
                  <a:cubicBezTo>
                    <a:pt x="5690" y="528852"/>
                    <a:pt x="0" y="523162"/>
                    <a:pt x="0" y="516144"/>
                  </a:cubicBezTo>
                  <a:lnTo>
                    <a:pt x="0" y="12708"/>
                  </a:lnTo>
                  <a:cubicBezTo>
                    <a:pt x="0" y="5690"/>
                    <a:pt x="5690" y="0"/>
                    <a:pt x="12708" y="0"/>
                  </a:cubicBezTo>
                  <a:close/>
                </a:path>
              </a:pathLst>
            </a:custGeom>
            <a:solidFill>
              <a:srgbClr val="8AB7E2"/>
            </a:solidFill>
          </p:spPr>
        </p:sp>
        <p:sp>
          <p:nvSpPr>
            <p:cNvPr name="TextBox 15" id="15"/>
            <p:cNvSpPr txBox="true"/>
            <p:nvPr/>
          </p:nvSpPr>
          <p:spPr>
            <a:xfrm>
              <a:off x="0" y="85725"/>
              <a:ext cx="3059041" cy="443127"/>
            </a:xfrm>
            <a:prstGeom prst="rect">
              <a:avLst/>
            </a:prstGeom>
          </p:spPr>
          <p:txBody>
            <a:bodyPr anchor="ctr" rtlCol="false" tIns="50800" lIns="50800" bIns="50800" rIns="50800"/>
            <a:lstStyle/>
            <a:p>
              <a:pPr algn="ctr">
                <a:lnSpc>
                  <a:spcPts val="1925"/>
                </a:lnSpc>
              </a:pPr>
            </a:p>
          </p:txBody>
        </p:sp>
      </p:grpSp>
      <p:sp>
        <p:nvSpPr>
          <p:cNvPr name="TextBox 16" id="16"/>
          <p:cNvSpPr txBox="true"/>
          <p:nvPr/>
        </p:nvSpPr>
        <p:spPr>
          <a:xfrm rot="0">
            <a:off x="6676473" y="2899810"/>
            <a:ext cx="1578952" cy="773388"/>
          </a:xfrm>
          <a:prstGeom prst="rect">
            <a:avLst/>
          </a:prstGeom>
        </p:spPr>
        <p:txBody>
          <a:bodyPr anchor="t" rtlCol="false" tIns="0" lIns="0" bIns="0" rIns="0">
            <a:spAutoFit/>
          </a:bodyPr>
          <a:lstStyle/>
          <a:p>
            <a:pPr algn="l">
              <a:lnSpc>
                <a:spcPts val="5759"/>
              </a:lnSpc>
            </a:pPr>
            <a:r>
              <a:rPr lang="en-US" sz="6000" spc="-492">
                <a:solidFill>
                  <a:srgbClr val="000000"/>
                </a:solidFill>
                <a:latin typeface="Cabin Bold"/>
                <a:ea typeface="Cabin Bold"/>
                <a:cs typeface="Cabin Bold"/>
                <a:sym typeface="Cabin Bold"/>
              </a:rPr>
              <a:t>02.</a:t>
            </a:r>
          </a:p>
        </p:txBody>
      </p:sp>
      <p:sp>
        <p:nvSpPr>
          <p:cNvPr name="TextBox 17" id="17"/>
          <p:cNvSpPr txBox="true"/>
          <p:nvPr/>
        </p:nvSpPr>
        <p:spPr>
          <a:xfrm rot="0">
            <a:off x="8403709" y="2663621"/>
            <a:ext cx="6097525" cy="1009576"/>
          </a:xfrm>
          <a:prstGeom prst="rect">
            <a:avLst/>
          </a:prstGeom>
        </p:spPr>
        <p:txBody>
          <a:bodyPr anchor="t" rtlCol="false" tIns="0" lIns="0" bIns="0" rIns="0">
            <a:spAutoFit/>
          </a:bodyPr>
          <a:lstStyle/>
          <a:p>
            <a:pPr algn="just" marL="0" indent="0" lvl="0">
              <a:lnSpc>
                <a:spcPts val="8100"/>
              </a:lnSpc>
              <a:spcBef>
                <a:spcPct val="0"/>
              </a:spcBef>
            </a:pPr>
            <a:r>
              <a:rPr lang="en-US" sz="6000" spc="96">
                <a:solidFill>
                  <a:srgbClr val="000000"/>
                </a:solidFill>
                <a:latin typeface="Cabin Bold"/>
                <a:ea typeface="Cabin Bold"/>
                <a:cs typeface="Cabin Bold"/>
                <a:sym typeface="Cabin Bold"/>
              </a:rPr>
              <a:t>DATASET</a:t>
            </a:r>
          </a:p>
        </p:txBody>
      </p:sp>
      <p:grpSp>
        <p:nvGrpSpPr>
          <p:cNvPr name="Group 18" id="18"/>
          <p:cNvGrpSpPr/>
          <p:nvPr/>
        </p:nvGrpSpPr>
        <p:grpSpPr>
          <a:xfrm rot="0">
            <a:off x="6160290" y="4353599"/>
            <a:ext cx="9138060" cy="1503603"/>
            <a:chOff x="0" y="0"/>
            <a:chExt cx="3059041" cy="503343"/>
          </a:xfrm>
        </p:grpSpPr>
        <p:sp>
          <p:nvSpPr>
            <p:cNvPr name="Freeform 19" id="19"/>
            <p:cNvSpPr/>
            <p:nvPr/>
          </p:nvSpPr>
          <p:spPr>
            <a:xfrm flipH="false" flipV="false" rot="0">
              <a:off x="0" y="0"/>
              <a:ext cx="3059041" cy="503343"/>
            </a:xfrm>
            <a:custGeom>
              <a:avLst/>
              <a:gdLst/>
              <a:ahLst/>
              <a:cxnLst/>
              <a:rect r="r" b="b" t="t" l="l"/>
              <a:pathLst>
                <a:path h="503343" w="3059041">
                  <a:moveTo>
                    <a:pt x="12708" y="0"/>
                  </a:moveTo>
                  <a:lnTo>
                    <a:pt x="3046332" y="0"/>
                  </a:lnTo>
                  <a:cubicBezTo>
                    <a:pt x="3049703" y="0"/>
                    <a:pt x="3052935" y="1339"/>
                    <a:pt x="3055319" y="3722"/>
                  </a:cubicBezTo>
                  <a:cubicBezTo>
                    <a:pt x="3057702" y="6105"/>
                    <a:pt x="3059041" y="9338"/>
                    <a:pt x="3059041" y="12708"/>
                  </a:cubicBezTo>
                  <a:lnTo>
                    <a:pt x="3059041" y="490635"/>
                  </a:lnTo>
                  <a:cubicBezTo>
                    <a:pt x="3059041" y="497654"/>
                    <a:pt x="3053351" y="503343"/>
                    <a:pt x="3046332" y="503343"/>
                  </a:cubicBezTo>
                  <a:lnTo>
                    <a:pt x="12708" y="503343"/>
                  </a:lnTo>
                  <a:cubicBezTo>
                    <a:pt x="9338" y="503343"/>
                    <a:pt x="6105" y="502005"/>
                    <a:pt x="3722" y="499621"/>
                  </a:cubicBezTo>
                  <a:cubicBezTo>
                    <a:pt x="1339" y="497238"/>
                    <a:pt x="0" y="494006"/>
                    <a:pt x="0" y="490635"/>
                  </a:cubicBezTo>
                  <a:lnTo>
                    <a:pt x="0" y="12708"/>
                  </a:lnTo>
                  <a:cubicBezTo>
                    <a:pt x="0" y="5690"/>
                    <a:pt x="5690" y="0"/>
                    <a:pt x="12708" y="0"/>
                  </a:cubicBezTo>
                  <a:close/>
                </a:path>
              </a:pathLst>
            </a:custGeom>
            <a:solidFill>
              <a:srgbClr val="8AB7E2"/>
            </a:solidFill>
          </p:spPr>
        </p:sp>
        <p:sp>
          <p:nvSpPr>
            <p:cNvPr name="TextBox 20" id="20"/>
            <p:cNvSpPr txBox="true"/>
            <p:nvPr/>
          </p:nvSpPr>
          <p:spPr>
            <a:xfrm>
              <a:off x="0" y="85725"/>
              <a:ext cx="3059041" cy="417618"/>
            </a:xfrm>
            <a:prstGeom prst="rect">
              <a:avLst/>
            </a:prstGeom>
          </p:spPr>
          <p:txBody>
            <a:bodyPr anchor="ctr" rtlCol="false" tIns="50800" lIns="50800" bIns="50800" rIns="50800"/>
            <a:lstStyle/>
            <a:p>
              <a:pPr algn="ctr">
                <a:lnSpc>
                  <a:spcPts val="1925"/>
                </a:lnSpc>
              </a:pPr>
            </a:p>
          </p:txBody>
        </p:sp>
      </p:grpSp>
      <p:sp>
        <p:nvSpPr>
          <p:cNvPr name="TextBox 21" id="21"/>
          <p:cNvSpPr txBox="true"/>
          <p:nvPr/>
        </p:nvSpPr>
        <p:spPr>
          <a:xfrm rot="0">
            <a:off x="6676473" y="4848814"/>
            <a:ext cx="1578952" cy="773388"/>
          </a:xfrm>
          <a:prstGeom prst="rect">
            <a:avLst/>
          </a:prstGeom>
        </p:spPr>
        <p:txBody>
          <a:bodyPr anchor="t" rtlCol="false" tIns="0" lIns="0" bIns="0" rIns="0">
            <a:spAutoFit/>
          </a:bodyPr>
          <a:lstStyle/>
          <a:p>
            <a:pPr algn="l">
              <a:lnSpc>
                <a:spcPts val="5759"/>
              </a:lnSpc>
            </a:pPr>
            <a:r>
              <a:rPr lang="en-US" sz="6000" spc="-492">
                <a:solidFill>
                  <a:srgbClr val="000000"/>
                </a:solidFill>
                <a:latin typeface="Cabin Bold"/>
                <a:ea typeface="Cabin Bold"/>
                <a:cs typeface="Cabin Bold"/>
                <a:sym typeface="Cabin Bold"/>
              </a:rPr>
              <a:t>03.</a:t>
            </a:r>
          </a:p>
        </p:txBody>
      </p:sp>
      <p:sp>
        <p:nvSpPr>
          <p:cNvPr name="TextBox 22" id="22"/>
          <p:cNvSpPr txBox="true"/>
          <p:nvPr/>
        </p:nvSpPr>
        <p:spPr>
          <a:xfrm rot="0">
            <a:off x="8403709" y="4572037"/>
            <a:ext cx="6097525" cy="1009576"/>
          </a:xfrm>
          <a:prstGeom prst="rect">
            <a:avLst/>
          </a:prstGeom>
        </p:spPr>
        <p:txBody>
          <a:bodyPr anchor="t" rtlCol="false" tIns="0" lIns="0" bIns="0" rIns="0">
            <a:spAutoFit/>
          </a:bodyPr>
          <a:lstStyle/>
          <a:p>
            <a:pPr algn="just" marL="0" indent="0" lvl="0">
              <a:lnSpc>
                <a:spcPts val="8100"/>
              </a:lnSpc>
              <a:spcBef>
                <a:spcPct val="0"/>
              </a:spcBef>
            </a:pPr>
            <a:r>
              <a:rPr lang="en-US" sz="6000" spc="96">
                <a:solidFill>
                  <a:srgbClr val="000000"/>
                </a:solidFill>
                <a:latin typeface="Cabin Bold"/>
                <a:ea typeface="Cabin Bold"/>
                <a:cs typeface="Cabin Bold"/>
                <a:sym typeface="Cabin Bold"/>
              </a:rPr>
              <a:t>METHODOLOGY</a:t>
            </a:r>
          </a:p>
        </p:txBody>
      </p:sp>
      <p:grpSp>
        <p:nvGrpSpPr>
          <p:cNvPr name="Group 23" id="23"/>
          <p:cNvGrpSpPr/>
          <p:nvPr/>
        </p:nvGrpSpPr>
        <p:grpSpPr>
          <a:xfrm rot="0">
            <a:off x="6201974" y="6285826"/>
            <a:ext cx="11323579" cy="1579803"/>
            <a:chOff x="0" y="0"/>
            <a:chExt cx="3790661" cy="528852"/>
          </a:xfrm>
        </p:grpSpPr>
        <p:sp>
          <p:nvSpPr>
            <p:cNvPr name="Freeform 24" id="24"/>
            <p:cNvSpPr/>
            <p:nvPr/>
          </p:nvSpPr>
          <p:spPr>
            <a:xfrm flipH="false" flipV="false" rot="0">
              <a:off x="0" y="0"/>
              <a:ext cx="3790661" cy="528852"/>
            </a:xfrm>
            <a:custGeom>
              <a:avLst/>
              <a:gdLst/>
              <a:ahLst/>
              <a:cxnLst/>
              <a:rect r="r" b="b" t="t" l="l"/>
              <a:pathLst>
                <a:path h="528852" w="3790661">
                  <a:moveTo>
                    <a:pt x="10255" y="0"/>
                  </a:moveTo>
                  <a:lnTo>
                    <a:pt x="3780405" y="0"/>
                  </a:lnTo>
                  <a:cubicBezTo>
                    <a:pt x="3783125" y="0"/>
                    <a:pt x="3785734" y="1080"/>
                    <a:pt x="3787657" y="3004"/>
                  </a:cubicBezTo>
                  <a:cubicBezTo>
                    <a:pt x="3789580" y="4927"/>
                    <a:pt x="3790661" y="7536"/>
                    <a:pt x="3790661" y="10255"/>
                  </a:cubicBezTo>
                  <a:lnTo>
                    <a:pt x="3790661" y="518597"/>
                  </a:lnTo>
                  <a:cubicBezTo>
                    <a:pt x="3790661" y="521316"/>
                    <a:pt x="3789580" y="523925"/>
                    <a:pt x="3787657" y="525848"/>
                  </a:cubicBezTo>
                  <a:cubicBezTo>
                    <a:pt x="3785734" y="527772"/>
                    <a:pt x="3783125" y="528852"/>
                    <a:pt x="3780405" y="528852"/>
                  </a:cubicBezTo>
                  <a:lnTo>
                    <a:pt x="10255" y="528852"/>
                  </a:lnTo>
                  <a:cubicBezTo>
                    <a:pt x="7536" y="528852"/>
                    <a:pt x="4927" y="527772"/>
                    <a:pt x="3004" y="525848"/>
                  </a:cubicBezTo>
                  <a:cubicBezTo>
                    <a:pt x="1080" y="523925"/>
                    <a:pt x="0" y="521316"/>
                    <a:pt x="0" y="518597"/>
                  </a:cubicBezTo>
                  <a:lnTo>
                    <a:pt x="0" y="10255"/>
                  </a:lnTo>
                  <a:cubicBezTo>
                    <a:pt x="0" y="7536"/>
                    <a:pt x="1080" y="4927"/>
                    <a:pt x="3004" y="3004"/>
                  </a:cubicBezTo>
                  <a:cubicBezTo>
                    <a:pt x="4927" y="1080"/>
                    <a:pt x="7536" y="0"/>
                    <a:pt x="10255" y="0"/>
                  </a:cubicBezTo>
                  <a:close/>
                </a:path>
              </a:pathLst>
            </a:custGeom>
            <a:solidFill>
              <a:srgbClr val="8AB7E2"/>
            </a:solidFill>
          </p:spPr>
        </p:sp>
        <p:sp>
          <p:nvSpPr>
            <p:cNvPr name="TextBox 25" id="25"/>
            <p:cNvSpPr txBox="true"/>
            <p:nvPr/>
          </p:nvSpPr>
          <p:spPr>
            <a:xfrm>
              <a:off x="0" y="85725"/>
              <a:ext cx="3790661" cy="443127"/>
            </a:xfrm>
            <a:prstGeom prst="rect">
              <a:avLst/>
            </a:prstGeom>
          </p:spPr>
          <p:txBody>
            <a:bodyPr anchor="ctr" rtlCol="false" tIns="50800" lIns="50800" bIns="50800" rIns="50800"/>
            <a:lstStyle/>
            <a:p>
              <a:pPr algn="ctr">
                <a:lnSpc>
                  <a:spcPts val="1925"/>
                </a:lnSpc>
              </a:pPr>
            </a:p>
          </p:txBody>
        </p:sp>
      </p:grpSp>
      <p:sp>
        <p:nvSpPr>
          <p:cNvPr name="TextBox 26" id="26"/>
          <p:cNvSpPr txBox="true"/>
          <p:nvPr/>
        </p:nvSpPr>
        <p:spPr>
          <a:xfrm rot="0">
            <a:off x="6872931" y="6781042"/>
            <a:ext cx="1322445" cy="773388"/>
          </a:xfrm>
          <a:prstGeom prst="rect">
            <a:avLst/>
          </a:prstGeom>
        </p:spPr>
        <p:txBody>
          <a:bodyPr anchor="t" rtlCol="false" tIns="0" lIns="0" bIns="0" rIns="0">
            <a:spAutoFit/>
          </a:bodyPr>
          <a:lstStyle/>
          <a:p>
            <a:pPr algn="l">
              <a:lnSpc>
                <a:spcPts val="5759"/>
              </a:lnSpc>
            </a:pPr>
            <a:r>
              <a:rPr lang="en-US" sz="6000" spc="-492">
                <a:solidFill>
                  <a:srgbClr val="000000"/>
                </a:solidFill>
                <a:latin typeface="Cabin Bold"/>
                <a:ea typeface="Cabin Bold"/>
                <a:cs typeface="Cabin Bold"/>
                <a:sym typeface="Cabin Bold"/>
              </a:rPr>
              <a:t>04.</a:t>
            </a:r>
          </a:p>
        </p:txBody>
      </p:sp>
      <p:sp>
        <p:nvSpPr>
          <p:cNvPr name="TextBox 27" id="27"/>
          <p:cNvSpPr txBox="true"/>
          <p:nvPr/>
        </p:nvSpPr>
        <p:spPr>
          <a:xfrm rot="0">
            <a:off x="8403709" y="6523315"/>
            <a:ext cx="9329220" cy="1009576"/>
          </a:xfrm>
          <a:prstGeom prst="rect">
            <a:avLst/>
          </a:prstGeom>
        </p:spPr>
        <p:txBody>
          <a:bodyPr anchor="t" rtlCol="false" tIns="0" lIns="0" bIns="0" rIns="0">
            <a:spAutoFit/>
          </a:bodyPr>
          <a:lstStyle/>
          <a:p>
            <a:pPr algn="just" marL="0" indent="0" lvl="0">
              <a:lnSpc>
                <a:spcPts val="8100"/>
              </a:lnSpc>
              <a:spcBef>
                <a:spcPct val="0"/>
              </a:spcBef>
            </a:pPr>
            <a:r>
              <a:rPr lang="en-US" sz="6000" spc="96">
                <a:solidFill>
                  <a:srgbClr val="000000"/>
                </a:solidFill>
                <a:latin typeface="Cabin Bold"/>
                <a:ea typeface="Cabin Bold"/>
                <a:cs typeface="Cabin Bold"/>
                <a:sym typeface="Cabin Bold"/>
              </a:rPr>
              <a:t>EXPERIMENTAL RESULTS</a:t>
            </a:r>
          </a:p>
        </p:txBody>
      </p:sp>
      <p:grpSp>
        <p:nvGrpSpPr>
          <p:cNvPr name="Group 28" id="28"/>
          <p:cNvGrpSpPr/>
          <p:nvPr/>
        </p:nvGrpSpPr>
        <p:grpSpPr>
          <a:xfrm rot="0">
            <a:off x="6201974" y="8289999"/>
            <a:ext cx="9096375" cy="1579803"/>
            <a:chOff x="0" y="0"/>
            <a:chExt cx="3045086" cy="528852"/>
          </a:xfrm>
        </p:grpSpPr>
        <p:sp>
          <p:nvSpPr>
            <p:cNvPr name="Freeform 29" id="29"/>
            <p:cNvSpPr/>
            <p:nvPr/>
          </p:nvSpPr>
          <p:spPr>
            <a:xfrm flipH="false" flipV="false" rot="0">
              <a:off x="0" y="0"/>
              <a:ext cx="3045086" cy="528852"/>
            </a:xfrm>
            <a:custGeom>
              <a:avLst/>
              <a:gdLst/>
              <a:ahLst/>
              <a:cxnLst/>
              <a:rect r="r" b="b" t="t" l="l"/>
              <a:pathLst>
                <a:path h="528852" w="3045086">
                  <a:moveTo>
                    <a:pt x="12766" y="0"/>
                  </a:moveTo>
                  <a:lnTo>
                    <a:pt x="3032320" y="0"/>
                  </a:lnTo>
                  <a:cubicBezTo>
                    <a:pt x="3035706" y="0"/>
                    <a:pt x="3038953" y="1345"/>
                    <a:pt x="3041347" y="3739"/>
                  </a:cubicBezTo>
                  <a:cubicBezTo>
                    <a:pt x="3043741" y="6133"/>
                    <a:pt x="3045086" y="9381"/>
                    <a:pt x="3045086" y="12766"/>
                  </a:cubicBezTo>
                  <a:lnTo>
                    <a:pt x="3045086" y="516086"/>
                  </a:lnTo>
                  <a:cubicBezTo>
                    <a:pt x="3045086" y="519471"/>
                    <a:pt x="3043741" y="522719"/>
                    <a:pt x="3041347" y="525113"/>
                  </a:cubicBezTo>
                  <a:cubicBezTo>
                    <a:pt x="3038953" y="527507"/>
                    <a:pt x="3035706" y="528852"/>
                    <a:pt x="3032320" y="528852"/>
                  </a:cubicBezTo>
                  <a:lnTo>
                    <a:pt x="12766" y="528852"/>
                  </a:lnTo>
                  <a:cubicBezTo>
                    <a:pt x="9381" y="528852"/>
                    <a:pt x="6133" y="527507"/>
                    <a:pt x="3739" y="525113"/>
                  </a:cubicBezTo>
                  <a:cubicBezTo>
                    <a:pt x="1345" y="522719"/>
                    <a:pt x="0" y="519471"/>
                    <a:pt x="0" y="516086"/>
                  </a:cubicBezTo>
                  <a:lnTo>
                    <a:pt x="0" y="12766"/>
                  </a:lnTo>
                  <a:cubicBezTo>
                    <a:pt x="0" y="9381"/>
                    <a:pt x="1345" y="6133"/>
                    <a:pt x="3739" y="3739"/>
                  </a:cubicBezTo>
                  <a:cubicBezTo>
                    <a:pt x="6133" y="1345"/>
                    <a:pt x="9381" y="0"/>
                    <a:pt x="12766" y="0"/>
                  </a:cubicBezTo>
                  <a:close/>
                </a:path>
              </a:pathLst>
            </a:custGeom>
            <a:solidFill>
              <a:srgbClr val="8AB7E2"/>
            </a:solidFill>
          </p:spPr>
        </p:sp>
        <p:sp>
          <p:nvSpPr>
            <p:cNvPr name="TextBox 30" id="30"/>
            <p:cNvSpPr txBox="true"/>
            <p:nvPr/>
          </p:nvSpPr>
          <p:spPr>
            <a:xfrm>
              <a:off x="0" y="85725"/>
              <a:ext cx="3045086" cy="443127"/>
            </a:xfrm>
            <a:prstGeom prst="rect">
              <a:avLst/>
            </a:prstGeom>
          </p:spPr>
          <p:txBody>
            <a:bodyPr anchor="ctr" rtlCol="false" tIns="50800" lIns="50800" bIns="50800" rIns="50800"/>
            <a:lstStyle/>
            <a:p>
              <a:pPr algn="ctr">
                <a:lnSpc>
                  <a:spcPts val="1925"/>
                </a:lnSpc>
              </a:pPr>
            </a:p>
          </p:txBody>
        </p:sp>
      </p:grpSp>
      <p:sp>
        <p:nvSpPr>
          <p:cNvPr name="TextBox 31" id="31"/>
          <p:cNvSpPr txBox="true"/>
          <p:nvPr/>
        </p:nvSpPr>
        <p:spPr>
          <a:xfrm rot="0">
            <a:off x="6779530" y="8785215"/>
            <a:ext cx="1415847" cy="773388"/>
          </a:xfrm>
          <a:prstGeom prst="rect">
            <a:avLst/>
          </a:prstGeom>
        </p:spPr>
        <p:txBody>
          <a:bodyPr anchor="t" rtlCol="false" tIns="0" lIns="0" bIns="0" rIns="0">
            <a:spAutoFit/>
          </a:bodyPr>
          <a:lstStyle/>
          <a:p>
            <a:pPr algn="l">
              <a:lnSpc>
                <a:spcPts val="5759"/>
              </a:lnSpc>
            </a:pPr>
            <a:r>
              <a:rPr lang="en-US" sz="6000" spc="-492">
                <a:solidFill>
                  <a:srgbClr val="000000"/>
                </a:solidFill>
                <a:latin typeface="Cabin Bold"/>
                <a:ea typeface="Cabin Bold"/>
                <a:cs typeface="Cabin Bold"/>
                <a:sym typeface="Cabin Bold"/>
              </a:rPr>
              <a:t>05.</a:t>
            </a:r>
          </a:p>
        </p:txBody>
      </p:sp>
      <p:sp>
        <p:nvSpPr>
          <p:cNvPr name="TextBox 32" id="32"/>
          <p:cNvSpPr txBox="true"/>
          <p:nvPr/>
        </p:nvSpPr>
        <p:spPr>
          <a:xfrm rot="0">
            <a:off x="8712127" y="8527488"/>
            <a:ext cx="5422178" cy="1009576"/>
          </a:xfrm>
          <a:prstGeom prst="rect">
            <a:avLst/>
          </a:prstGeom>
        </p:spPr>
        <p:txBody>
          <a:bodyPr anchor="t" rtlCol="false" tIns="0" lIns="0" bIns="0" rIns="0">
            <a:spAutoFit/>
          </a:bodyPr>
          <a:lstStyle/>
          <a:p>
            <a:pPr algn="just" marL="0" indent="0" lvl="0">
              <a:lnSpc>
                <a:spcPts val="8100"/>
              </a:lnSpc>
              <a:spcBef>
                <a:spcPct val="0"/>
              </a:spcBef>
            </a:pPr>
            <a:r>
              <a:rPr lang="en-US" sz="6000" spc="96">
                <a:solidFill>
                  <a:srgbClr val="000000"/>
                </a:solidFill>
                <a:latin typeface="Cabin Bold"/>
                <a:ea typeface="Cabin Bold"/>
                <a:cs typeface="Cabin Bold"/>
                <a:sym typeface="Cabin Bold"/>
              </a:rPr>
              <a:t>CONCLUSION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494475" y="1212776"/>
            <a:ext cx="912115" cy="999578"/>
          </a:xfrm>
          <a:custGeom>
            <a:avLst/>
            <a:gdLst/>
            <a:ahLst/>
            <a:cxnLst/>
            <a:rect r="r" b="b" t="t" l="l"/>
            <a:pathLst>
              <a:path h="999578" w="912115">
                <a:moveTo>
                  <a:pt x="0" y="0"/>
                </a:moveTo>
                <a:lnTo>
                  <a:pt x="912115" y="0"/>
                </a:lnTo>
                <a:lnTo>
                  <a:pt x="912115" y="999578"/>
                </a:lnTo>
                <a:lnTo>
                  <a:pt x="0" y="9995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933450" y="2673442"/>
            <a:ext cx="16846776" cy="8222997"/>
          </a:xfrm>
          <a:prstGeom prst="rect">
            <a:avLst/>
          </a:prstGeom>
        </p:spPr>
        <p:txBody>
          <a:bodyPr anchor="t" rtlCol="false" tIns="0" lIns="0" bIns="0" rIns="0">
            <a:spAutoFit/>
          </a:bodyPr>
          <a:lstStyle/>
          <a:p>
            <a:pPr algn="l">
              <a:lnSpc>
                <a:spcPts val="5940"/>
              </a:lnSpc>
            </a:pPr>
            <a:r>
              <a:rPr lang="en-US" sz="3600" spc="215">
                <a:solidFill>
                  <a:srgbClr val="000000"/>
                </a:solidFill>
                <a:latin typeface="Cabin"/>
                <a:ea typeface="Cabin"/>
                <a:cs typeface="Cabin"/>
                <a:sym typeface="Cabin"/>
              </a:rPr>
              <a:t>        Product reviews on e-commerce sites are often manipulated for personal or collective gain through dishonest practices like seeding, insluding link, .... The rise of fraudulent reviews significantly challenges the fairness and integrity of the market.</a:t>
            </a:r>
          </a:p>
          <a:p>
            <a:pPr algn="l">
              <a:lnSpc>
                <a:spcPts val="5940"/>
              </a:lnSpc>
            </a:pPr>
          </a:p>
          <a:p>
            <a:pPr algn="l">
              <a:lnSpc>
                <a:spcPts val="5940"/>
              </a:lnSpc>
            </a:pPr>
            <a:r>
              <a:rPr lang="en-US" sz="3600" spc="215">
                <a:solidFill>
                  <a:srgbClr val="000000"/>
                </a:solidFill>
                <a:latin typeface="Cabin"/>
                <a:ea typeface="Cabin"/>
                <a:cs typeface="Cabin"/>
                <a:sym typeface="Cabin"/>
              </a:rPr>
              <a:t>        We trained and evaluated on two Graph Neral Network models to detect fraudulent reviews on YelpChi dataset for fraud detection task in reviews. Subsequently, we deploy distributed inference  graph neural network in reviews.</a:t>
            </a:r>
          </a:p>
          <a:p>
            <a:pPr algn="l">
              <a:lnSpc>
                <a:spcPts val="5940"/>
              </a:lnSpc>
            </a:pPr>
          </a:p>
          <a:p>
            <a:pPr algn="l" marL="0" indent="0" lvl="0">
              <a:lnSpc>
                <a:spcPts val="5940"/>
              </a:lnSpc>
            </a:pPr>
          </a:p>
        </p:txBody>
      </p:sp>
      <p:sp>
        <p:nvSpPr>
          <p:cNvPr name="TextBox 5" id="5"/>
          <p:cNvSpPr txBox="true"/>
          <p:nvPr/>
        </p:nvSpPr>
        <p:spPr>
          <a:xfrm rot="0">
            <a:off x="1028700" y="1276657"/>
            <a:ext cx="9201707" cy="1043267"/>
          </a:xfrm>
          <a:prstGeom prst="rect">
            <a:avLst/>
          </a:prstGeom>
        </p:spPr>
        <p:txBody>
          <a:bodyPr anchor="t" rtlCol="false" tIns="0" lIns="0" bIns="0" rIns="0">
            <a:spAutoFit/>
          </a:bodyPr>
          <a:lstStyle/>
          <a:p>
            <a:pPr algn="l">
              <a:lnSpc>
                <a:spcPts val="7760"/>
              </a:lnSpc>
            </a:pPr>
            <a:r>
              <a:rPr lang="en-US" sz="8000">
                <a:solidFill>
                  <a:srgbClr val="000000"/>
                </a:solidFill>
                <a:latin typeface="Cabin Bold"/>
                <a:ea typeface="Cabin Bold"/>
                <a:cs typeface="Cabin Bold"/>
                <a:sym typeface="Cabin Bold"/>
              </a:rPr>
              <a:t>01. INTRODUCTION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1504950" y="952695"/>
            <a:ext cx="8285047" cy="1043267"/>
          </a:xfrm>
          <a:prstGeom prst="rect">
            <a:avLst/>
          </a:prstGeom>
        </p:spPr>
        <p:txBody>
          <a:bodyPr anchor="t" rtlCol="false" tIns="0" lIns="0" bIns="0" rIns="0">
            <a:spAutoFit/>
          </a:bodyPr>
          <a:lstStyle/>
          <a:p>
            <a:pPr algn="l">
              <a:lnSpc>
                <a:spcPts val="7760"/>
              </a:lnSpc>
            </a:pPr>
            <a:r>
              <a:rPr lang="en-US" sz="8000">
                <a:solidFill>
                  <a:srgbClr val="000000"/>
                </a:solidFill>
                <a:latin typeface="Cabin Bold"/>
                <a:ea typeface="Cabin Bold"/>
                <a:cs typeface="Cabin Bold"/>
                <a:sym typeface="Cabin Bold"/>
              </a:rPr>
              <a:t>02. DATASET</a:t>
            </a:r>
          </a:p>
        </p:txBody>
      </p:sp>
      <p:sp>
        <p:nvSpPr>
          <p:cNvPr name="TextBox 4" id="4"/>
          <p:cNvSpPr txBox="true"/>
          <p:nvPr/>
        </p:nvSpPr>
        <p:spPr>
          <a:xfrm rot="0">
            <a:off x="1028700" y="2358765"/>
            <a:ext cx="16230600" cy="2417192"/>
          </a:xfrm>
          <a:prstGeom prst="rect">
            <a:avLst/>
          </a:prstGeom>
        </p:spPr>
        <p:txBody>
          <a:bodyPr anchor="t" rtlCol="false" tIns="0" lIns="0" bIns="0" rIns="0">
            <a:spAutoFit/>
          </a:bodyPr>
          <a:lstStyle/>
          <a:p>
            <a:pPr algn="l">
              <a:lnSpc>
                <a:spcPts val="4860"/>
              </a:lnSpc>
            </a:pPr>
            <a:r>
              <a:rPr lang="en-US" sz="3600" spc="215">
                <a:solidFill>
                  <a:srgbClr val="000000"/>
                </a:solidFill>
                <a:latin typeface="Cabin"/>
                <a:ea typeface="Cabin"/>
                <a:cs typeface="Cabin"/>
                <a:sym typeface="Cabin"/>
              </a:rPr>
              <a:t>       The YelpChi dataset, collected from Yelp.com with 45,954 rows of data, includes hotel and restaurant reviews filtered (spam) and recommended (legitimate).</a:t>
            </a:r>
          </a:p>
          <a:p>
            <a:pPr algn="l">
              <a:lnSpc>
                <a:spcPts val="4860"/>
              </a:lnSpc>
              <a:spcBef>
                <a:spcPct val="0"/>
              </a:spcBef>
            </a:pPr>
            <a:r>
              <a:rPr lang="en-US" sz="3600" spc="215">
                <a:solidFill>
                  <a:srgbClr val="000000"/>
                </a:solidFill>
                <a:latin typeface="Cabin"/>
                <a:ea typeface="Cabin"/>
                <a:cs typeface="Cabin"/>
                <a:sym typeface="Cabin"/>
              </a:rPr>
              <a:t>       Source: </a:t>
            </a:r>
            <a:r>
              <a:rPr lang="en-US" sz="3600" spc="215" u="sng">
                <a:solidFill>
                  <a:srgbClr val="000000"/>
                </a:solidFill>
                <a:latin typeface="Cabin"/>
                <a:ea typeface="Cabin"/>
                <a:cs typeface="Cabin"/>
                <a:sym typeface="Cabin"/>
                <a:hlinkClick r:id="rId3" tooltip="https://www.kaggle.com/datasets/yelp-dataset/yelp-dataset"/>
              </a:rPr>
              <a:t>kaggle.com</a:t>
            </a:r>
          </a:p>
        </p:txBody>
      </p:sp>
      <p:sp>
        <p:nvSpPr>
          <p:cNvPr name="Freeform 5" id="5"/>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6">
              <a:alphaModFix amt="28000"/>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7" id="7"/>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8" id="8"/>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0">
              <a:alphaModFix amt="2800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9" id="9"/>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10" id="10"/>
          <p:cNvSpPr/>
          <p:nvPr/>
        </p:nvSpPr>
        <p:spPr>
          <a:xfrm flipH="false" flipV="false" rot="0">
            <a:off x="8942575" y="4903091"/>
            <a:ext cx="7868599" cy="4421884"/>
          </a:xfrm>
          <a:custGeom>
            <a:avLst/>
            <a:gdLst/>
            <a:ahLst/>
            <a:cxnLst/>
            <a:rect r="r" b="b" t="t" l="l"/>
            <a:pathLst>
              <a:path h="4421884" w="7868599">
                <a:moveTo>
                  <a:pt x="0" y="0"/>
                </a:moveTo>
                <a:lnTo>
                  <a:pt x="7868600" y="0"/>
                </a:lnTo>
                <a:lnTo>
                  <a:pt x="7868600" y="4421884"/>
                </a:lnTo>
                <a:lnTo>
                  <a:pt x="0" y="4421884"/>
                </a:lnTo>
                <a:lnTo>
                  <a:pt x="0" y="0"/>
                </a:lnTo>
                <a:close/>
              </a:path>
            </a:pathLst>
          </a:custGeom>
          <a:blipFill>
            <a:blip r:embed="rId14"/>
            <a:stretch>
              <a:fillRect l="0" t="0" r="0" b="0"/>
            </a:stretch>
          </a:blipFill>
        </p:spPr>
      </p:sp>
      <p:sp>
        <p:nvSpPr>
          <p:cNvPr name="TextBox 11" id="11"/>
          <p:cNvSpPr txBox="true"/>
          <p:nvPr/>
        </p:nvSpPr>
        <p:spPr>
          <a:xfrm rot="0">
            <a:off x="1288291" y="5076825"/>
            <a:ext cx="5875001" cy="4442362"/>
          </a:xfrm>
          <a:prstGeom prst="rect">
            <a:avLst/>
          </a:prstGeom>
        </p:spPr>
        <p:txBody>
          <a:bodyPr anchor="t" rtlCol="false" tIns="0" lIns="0" bIns="0" rIns="0">
            <a:spAutoFit/>
          </a:bodyPr>
          <a:lstStyle/>
          <a:p>
            <a:pPr algn="l" marL="777240" indent="-388620" lvl="1">
              <a:lnSpc>
                <a:spcPts val="5040"/>
              </a:lnSpc>
              <a:spcBef>
                <a:spcPct val="0"/>
              </a:spcBef>
              <a:buFont typeface="Arial"/>
              <a:buChar char="•"/>
            </a:pPr>
            <a:r>
              <a:rPr lang="en-US" sz="3600">
                <a:solidFill>
                  <a:srgbClr val="000000"/>
                </a:solidFill>
                <a:latin typeface="Cabin"/>
                <a:ea typeface="Cabin"/>
                <a:cs typeface="Cabin"/>
                <a:sym typeface="Cabin"/>
              </a:rPr>
              <a:t>Users w</a:t>
            </a:r>
            <a:r>
              <a:rPr lang="en-US" sz="3600">
                <a:solidFill>
                  <a:srgbClr val="000000"/>
                </a:solidFill>
                <a:latin typeface="Cabin"/>
                <a:ea typeface="Cabin"/>
                <a:cs typeface="Cabin"/>
                <a:sym typeface="Cabin"/>
              </a:rPr>
              <a:t>ith </a:t>
            </a:r>
            <a:r>
              <a:rPr lang="en-US" sz="3600">
                <a:solidFill>
                  <a:srgbClr val="000000"/>
                </a:solidFill>
                <a:latin typeface="Cabin Bold"/>
                <a:ea typeface="Cabin Bold"/>
                <a:cs typeface="Cabin Bold"/>
                <a:sym typeface="Cabin Bold"/>
              </a:rPr>
              <a:t>&gt; 80%</a:t>
            </a:r>
            <a:r>
              <a:rPr lang="en-US" sz="3600">
                <a:solidFill>
                  <a:srgbClr val="000000"/>
                </a:solidFill>
                <a:latin typeface="Cabin"/>
                <a:ea typeface="Cabin"/>
                <a:cs typeface="Cabin"/>
                <a:sym typeface="Cabin"/>
              </a:rPr>
              <a:t> helpful votes are labeled as</a:t>
            </a:r>
            <a:r>
              <a:rPr lang="en-US" sz="3600">
                <a:solidFill>
                  <a:srgbClr val="000000"/>
                </a:solidFill>
                <a:latin typeface="Cabin Bold"/>
                <a:ea typeface="Cabin Bold"/>
                <a:cs typeface="Cabin Bold"/>
                <a:sym typeface="Cabin Bold"/>
              </a:rPr>
              <a:t> benign entities</a:t>
            </a:r>
          </a:p>
          <a:p>
            <a:pPr algn="l" marL="777240" indent="-388620" lvl="1">
              <a:lnSpc>
                <a:spcPts val="5040"/>
              </a:lnSpc>
              <a:spcBef>
                <a:spcPct val="0"/>
              </a:spcBef>
              <a:buFont typeface="Arial"/>
              <a:buChar char="•"/>
            </a:pPr>
            <a:r>
              <a:rPr lang="en-US" sz="3600">
                <a:solidFill>
                  <a:srgbClr val="000000"/>
                </a:solidFill>
                <a:latin typeface="Cabin"/>
                <a:ea typeface="Cabin"/>
                <a:cs typeface="Cabin"/>
                <a:sym typeface="Cabin"/>
              </a:rPr>
              <a:t>Users with </a:t>
            </a:r>
            <a:r>
              <a:rPr lang="en-US" sz="3600">
                <a:solidFill>
                  <a:srgbClr val="000000"/>
                </a:solidFill>
                <a:latin typeface="Cabin Bold"/>
                <a:ea typeface="Cabin Bold"/>
                <a:cs typeface="Cabin Bold"/>
                <a:sym typeface="Cabin Bold"/>
              </a:rPr>
              <a:t>&lt; 20%</a:t>
            </a:r>
            <a:r>
              <a:rPr lang="en-US" sz="3600">
                <a:solidFill>
                  <a:srgbClr val="000000"/>
                </a:solidFill>
                <a:latin typeface="Cabin"/>
                <a:ea typeface="Cabin"/>
                <a:cs typeface="Cabin"/>
                <a:sym typeface="Cabin"/>
              </a:rPr>
              <a:t> helpful votes are labeled as</a:t>
            </a:r>
            <a:r>
              <a:rPr lang="en-US" sz="3600">
                <a:solidFill>
                  <a:srgbClr val="000000"/>
                </a:solidFill>
                <a:latin typeface="Cabin Bold"/>
                <a:ea typeface="Cabin Bold"/>
                <a:cs typeface="Cabin Bold"/>
                <a:sym typeface="Cabin Bold"/>
              </a:rPr>
              <a:t> fraudulent entities.</a:t>
            </a:r>
          </a:p>
          <a:p>
            <a:pPr algn="l">
              <a:lnSpc>
                <a:spcPts val="5040"/>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495463" y="633116"/>
            <a:ext cx="8285047" cy="1043267"/>
          </a:xfrm>
          <a:prstGeom prst="rect">
            <a:avLst/>
          </a:prstGeom>
        </p:spPr>
        <p:txBody>
          <a:bodyPr anchor="t" rtlCol="false" tIns="0" lIns="0" bIns="0" rIns="0">
            <a:spAutoFit/>
          </a:bodyPr>
          <a:lstStyle/>
          <a:p>
            <a:pPr algn="l">
              <a:lnSpc>
                <a:spcPts val="7760"/>
              </a:lnSpc>
            </a:pPr>
            <a:r>
              <a:rPr lang="en-US" sz="8000">
                <a:solidFill>
                  <a:srgbClr val="000000"/>
                </a:solidFill>
                <a:latin typeface="Cabin Bold"/>
                <a:ea typeface="Cabin Bold"/>
                <a:cs typeface="Cabin Bold"/>
                <a:sym typeface="Cabin Bold"/>
              </a:rPr>
              <a:t>02. DATASET</a:t>
            </a:r>
          </a:p>
        </p:txBody>
      </p:sp>
      <p:sp>
        <p:nvSpPr>
          <p:cNvPr name="TextBox 4" id="4"/>
          <p:cNvSpPr txBox="true"/>
          <p:nvPr/>
        </p:nvSpPr>
        <p:spPr>
          <a:xfrm rot="0">
            <a:off x="1028700" y="6164896"/>
            <a:ext cx="16984189" cy="2744710"/>
          </a:xfrm>
          <a:prstGeom prst="rect">
            <a:avLst/>
          </a:prstGeom>
        </p:spPr>
        <p:txBody>
          <a:bodyPr anchor="t" rtlCol="false" tIns="0" lIns="0" bIns="0" rIns="0">
            <a:spAutoFit/>
          </a:bodyPr>
          <a:lstStyle/>
          <a:p>
            <a:pPr algn="l">
              <a:lnSpc>
                <a:spcPts val="5508"/>
              </a:lnSpc>
            </a:pPr>
            <a:r>
              <a:rPr lang="en-US" sz="3600" spc="215">
                <a:solidFill>
                  <a:srgbClr val="000000"/>
                </a:solidFill>
                <a:latin typeface="Cabin"/>
                <a:ea typeface="Cabin"/>
                <a:cs typeface="Cabin"/>
                <a:sym typeface="Cabin"/>
              </a:rPr>
              <a:t>3 relations:</a:t>
            </a:r>
          </a:p>
          <a:p>
            <a:pPr algn="l" marL="777240" indent="-388620" lvl="1">
              <a:lnSpc>
                <a:spcPts val="5508"/>
              </a:lnSpc>
              <a:buFont typeface="Arial"/>
              <a:buChar char="•"/>
            </a:pPr>
            <a:r>
              <a:rPr lang="en-US" sz="3600" spc="215">
                <a:solidFill>
                  <a:srgbClr val="000000"/>
                </a:solidFill>
                <a:latin typeface="Cabin"/>
                <a:ea typeface="Cabin"/>
                <a:cs typeface="Cabin"/>
                <a:sym typeface="Cabin"/>
              </a:rPr>
              <a:t>R-U-R: links reviews by the same user</a:t>
            </a:r>
          </a:p>
          <a:p>
            <a:pPr algn="l" marL="777240" indent="-388620" lvl="1">
              <a:lnSpc>
                <a:spcPts val="5508"/>
              </a:lnSpc>
              <a:buFont typeface="Arial"/>
              <a:buChar char="•"/>
            </a:pPr>
            <a:r>
              <a:rPr lang="en-US" sz="3600" spc="215">
                <a:solidFill>
                  <a:srgbClr val="000000"/>
                </a:solidFill>
                <a:latin typeface="Cabin"/>
                <a:ea typeface="Cabin"/>
                <a:cs typeface="Cabin"/>
                <a:sym typeface="Cabin"/>
              </a:rPr>
              <a:t>R-S-R: connects reviews for the same product with identical star ratings </a:t>
            </a:r>
          </a:p>
          <a:p>
            <a:pPr algn="l" marL="777240" indent="-388620" lvl="1">
              <a:lnSpc>
                <a:spcPts val="5508"/>
              </a:lnSpc>
              <a:buFont typeface="Arial"/>
              <a:buChar char="•"/>
            </a:pPr>
            <a:r>
              <a:rPr lang="en-US" sz="3600" spc="215">
                <a:solidFill>
                  <a:srgbClr val="000000"/>
                </a:solidFill>
                <a:latin typeface="Cabin"/>
                <a:ea typeface="Cabin"/>
                <a:cs typeface="Cabin"/>
                <a:sym typeface="Cabin"/>
              </a:rPr>
              <a:t>R-T-R: links two reviews for the same product within the same month.</a:t>
            </a:r>
          </a:p>
        </p:txBody>
      </p:sp>
      <p:sp>
        <p:nvSpPr>
          <p:cNvPr name="Freeform 5" id="5"/>
          <p:cNvSpPr/>
          <p:nvPr/>
        </p:nvSpPr>
        <p:spPr>
          <a:xfrm flipH="false" flipV="false" rot="0">
            <a:off x="15711732" y="8880805"/>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alphaModFix amt="28000"/>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alphaModFix amt="28000"/>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0">
            <a:off x="4180210" y="1995962"/>
            <a:ext cx="11173280" cy="3675421"/>
          </a:xfrm>
          <a:custGeom>
            <a:avLst/>
            <a:gdLst/>
            <a:ahLst/>
            <a:cxnLst/>
            <a:rect r="r" b="b" t="t" l="l"/>
            <a:pathLst>
              <a:path h="3675421" w="11173280">
                <a:moveTo>
                  <a:pt x="0" y="0"/>
                </a:moveTo>
                <a:lnTo>
                  <a:pt x="11173279" y="0"/>
                </a:lnTo>
                <a:lnTo>
                  <a:pt x="11173279" y="3675421"/>
                </a:lnTo>
                <a:lnTo>
                  <a:pt x="0" y="3675421"/>
                </a:lnTo>
                <a:lnTo>
                  <a:pt x="0" y="0"/>
                </a:lnTo>
                <a:close/>
              </a:path>
            </a:pathLst>
          </a:custGeom>
          <a:blipFill>
            <a:blip r:embed="rId13"/>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sp>
      <p:sp>
        <p:nvSpPr>
          <p:cNvPr name="TextBox 3" id="3"/>
          <p:cNvSpPr txBox="true"/>
          <p:nvPr/>
        </p:nvSpPr>
        <p:spPr>
          <a:xfrm rot="0">
            <a:off x="1028700" y="633116"/>
            <a:ext cx="11249970" cy="1043267"/>
          </a:xfrm>
          <a:prstGeom prst="rect">
            <a:avLst/>
          </a:prstGeom>
        </p:spPr>
        <p:txBody>
          <a:bodyPr anchor="t" rtlCol="false" tIns="0" lIns="0" bIns="0" rIns="0">
            <a:spAutoFit/>
          </a:bodyPr>
          <a:lstStyle/>
          <a:p>
            <a:pPr algn="l">
              <a:lnSpc>
                <a:spcPts val="7760"/>
              </a:lnSpc>
            </a:pPr>
            <a:r>
              <a:rPr lang="en-US" sz="8000">
                <a:solidFill>
                  <a:srgbClr val="000000"/>
                </a:solidFill>
                <a:latin typeface="Cabin Bold"/>
                <a:ea typeface="Cabin Bold"/>
                <a:cs typeface="Cabin Bold"/>
                <a:sym typeface="Cabin Bold"/>
              </a:rPr>
              <a:t>PREPROCESSING DATA</a:t>
            </a:r>
          </a:p>
        </p:txBody>
      </p:sp>
      <p:sp>
        <p:nvSpPr>
          <p:cNvPr name="TextBox 4" id="4"/>
          <p:cNvSpPr txBox="true"/>
          <p:nvPr/>
        </p:nvSpPr>
        <p:spPr>
          <a:xfrm rot="0">
            <a:off x="1028700" y="2559972"/>
            <a:ext cx="16230600" cy="6020018"/>
          </a:xfrm>
          <a:prstGeom prst="rect">
            <a:avLst/>
          </a:prstGeom>
        </p:spPr>
        <p:txBody>
          <a:bodyPr anchor="t" rtlCol="false" tIns="0" lIns="0" bIns="0" rIns="0">
            <a:spAutoFit/>
          </a:bodyPr>
          <a:lstStyle/>
          <a:p>
            <a:pPr algn="l">
              <a:lnSpc>
                <a:spcPts val="5508"/>
              </a:lnSpc>
            </a:pPr>
            <a:r>
              <a:rPr lang="en-US" sz="3600" spc="215">
                <a:solidFill>
                  <a:srgbClr val="000000"/>
                </a:solidFill>
                <a:latin typeface="Cabin"/>
                <a:ea typeface="Cabin"/>
                <a:cs typeface="Cabin"/>
                <a:sym typeface="Cabin"/>
              </a:rPr>
              <a:t>We use a 4-step pipeline to clean and prepare the data:</a:t>
            </a:r>
          </a:p>
          <a:p>
            <a:pPr algn="l">
              <a:lnSpc>
                <a:spcPts val="6120"/>
              </a:lnSpc>
            </a:pPr>
            <a:r>
              <a:rPr lang="en-US" sz="3600" spc="215">
                <a:solidFill>
                  <a:srgbClr val="000000"/>
                </a:solidFill>
                <a:latin typeface="Cabin"/>
                <a:ea typeface="Cabin"/>
                <a:cs typeface="Cabin"/>
                <a:sym typeface="Cabin"/>
              </a:rPr>
              <a:t>     </a:t>
            </a:r>
            <a:r>
              <a:rPr lang="en-US" sz="3600" spc="215">
                <a:solidFill>
                  <a:srgbClr val="000000"/>
                </a:solidFill>
                <a:latin typeface="Cabin"/>
                <a:ea typeface="Cabin"/>
                <a:cs typeface="Cabin"/>
                <a:sym typeface="Cabin"/>
              </a:rPr>
              <a:t>1. Normalize the sparse matrix 'mx' by adjusting row values relative to their sums.</a:t>
            </a:r>
          </a:p>
          <a:p>
            <a:pPr algn="l">
              <a:lnSpc>
                <a:spcPts val="6120"/>
              </a:lnSpc>
            </a:pPr>
            <a:r>
              <a:rPr lang="en-US" sz="3600" spc="215">
                <a:solidFill>
                  <a:srgbClr val="000000"/>
                </a:solidFill>
                <a:latin typeface="Cabin"/>
                <a:ea typeface="Cabin"/>
                <a:cs typeface="Cabin"/>
                <a:sym typeface="Cabin"/>
              </a:rPr>
              <a:t>    </a:t>
            </a:r>
            <a:r>
              <a:rPr lang="en-US" sz="3600" spc="215">
                <a:solidFill>
                  <a:srgbClr val="000000"/>
                </a:solidFill>
                <a:latin typeface="Cabin"/>
                <a:ea typeface="Cabin"/>
                <a:cs typeface="Cabin"/>
                <a:sym typeface="Cabin"/>
              </a:rPr>
              <a:t>2. Transform a sparse adjacency matrix into an adjacency list format and save it to a specified file.</a:t>
            </a:r>
          </a:p>
          <a:p>
            <a:pPr algn="l">
              <a:lnSpc>
                <a:spcPts val="6120"/>
              </a:lnSpc>
            </a:pPr>
            <a:r>
              <a:rPr lang="en-US" sz="3600" spc="215">
                <a:solidFill>
                  <a:srgbClr val="000000"/>
                </a:solidFill>
                <a:latin typeface="Cabin"/>
                <a:ea typeface="Cabin"/>
                <a:cs typeface="Cabin"/>
                <a:sym typeface="Cabin"/>
              </a:rPr>
              <a:t>    </a:t>
            </a:r>
            <a:r>
              <a:rPr lang="en-US" sz="3600" spc="215">
                <a:solidFill>
                  <a:srgbClr val="000000"/>
                </a:solidFill>
                <a:latin typeface="Cabin"/>
                <a:ea typeface="Cabin"/>
                <a:cs typeface="Cabin"/>
                <a:sym typeface="Cabin"/>
              </a:rPr>
              <a:t>3. Categorize nodes into positive and negative sets based on labels.</a:t>
            </a:r>
          </a:p>
          <a:p>
            <a:pPr algn="l">
              <a:lnSpc>
                <a:spcPts val="6120"/>
              </a:lnSpc>
            </a:pPr>
            <a:r>
              <a:rPr lang="en-US" sz="3600" spc="215">
                <a:solidFill>
                  <a:srgbClr val="000000"/>
                </a:solidFill>
                <a:latin typeface="Cabin"/>
                <a:ea typeface="Cabin"/>
                <a:cs typeface="Cabin"/>
                <a:sym typeface="Cabin"/>
              </a:rPr>
              <a:t>    </a:t>
            </a:r>
            <a:r>
              <a:rPr lang="en-US" sz="3600" spc="215">
                <a:solidFill>
                  <a:srgbClr val="000000"/>
                </a:solidFill>
                <a:latin typeface="Cabin"/>
                <a:ea typeface="Cabin"/>
                <a:cs typeface="Cabin"/>
                <a:sym typeface="Cabin"/>
              </a:rPr>
              <a:t>4. Undersample negative nodes to balance with positive nodes using a defined scaling factor.</a:t>
            </a:r>
          </a:p>
        </p:txBody>
      </p:sp>
      <p:sp>
        <p:nvSpPr>
          <p:cNvPr name="Freeform 5" id="5"/>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6">
              <a:alphaModFix amt="28000"/>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7" id="7"/>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8" id="8"/>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0">
              <a:alphaModFix amt="2800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9" id="9"/>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3671759" y="4650135"/>
            <a:ext cx="10944482" cy="1177230"/>
          </a:xfrm>
          <a:prstGeom prst="rect">
            <a:avLst/>
          </a:prstGeom>
        </p:spPr>
        <p:txBody>
          <a:bodyPr anchor="t" rtlCol="false" tIns="0" lIns="0" bIns="0" rIns="0">
            <a:spAutoFit/>
          </a:bodyPr>
          <a:lstStyle/>
          <a:p>
            <a:pPr algn="l">
              <a:lnSpc>
                <a:spcPts val="8730"/>
              </a:lnSpc>
            </a:pPr>
            <a:r>
              <a:rPr lang="en-US" sz="9000">
                <a:solidFill>
                  <a:srgbClr val="000000"/>
                </a:solidFill>
                <a:latin typeface="Cabin Bold"/>
                <a:ea typeface="Cabin Bold"/>
                <a:cs typeface="Cabin Bold"/>
                <a:sym typeface="Cabin Bold"/>
              </a:rPr>
              <a:t>03. METHODOLOGY</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884839" y="2599752"/>
            <a:ext cx="14944623" cy="5583523"/>
          </a:xfrm>
          <a:custGeom>
            <a:avLst/>
            <a:gdLst/>
            <a:ahLst/>
            <a:cxnLst/>
            <a:rect r="r" b="b" t="t" l="l"/>
            <a:pathLst>
              <a:path h="5583523" w="14944623">
                <a:moveTo>
                  <a:pt x="0" y="0"/>
                </a:moveTo>
                <a:lnTo>
                  <a:pt x="14944624" y="0"/>
                </a:lnTo>
                <a:lnTo>
                  <a:pt x="14944624" y="5583523"/>
                </a:lnTo>
                <a:lnTo>
                  <a:pt x="0" y="5583523"/>
                </a:lnTo>
                <a:lnTo>
                  <a:pt x="0" y="0"/>
                </a:lnTo>
                <a:close/>
              </a:path>
            </a:pathLst>
          </a:custGeom>
          <a:blipFill>
            <a:blip r:embed="rId3"/>
            <a:stretch>
              <a:fillRect l="0" t="0" r="0" b="0"/>
            </a:stretch>
          </a:blipFill>
        </p:spPr>
      </p:sp>
      <p:sp>
        <p:nvSpPr>
          <p:cNvPr name="TextBox 4" id="4"/>
          <p:cNvSpPr txBox="true"/>
          <p:nvPr/>
        </p:nvSpPr>
        <p:spPr>
          <a:xfrm rot="0">
            <a:off x="1028700" y="875167"/>
            <a:ext cx="10944482" cy="1177230"/>
          </a:xfrm>
          <a:prstGeom prst="rect">
            <a:avLst/>
          </a:prstGeom>
        </p:spPr>
        <p:txBody>
          <a:bodyPr anchor="t" rtlCol="false" tIns="0" lIns="0" bIns="0" rIns="0">
            <a:spAutoFit/>
          </a:bodyPr>
          <a:lstStyle/>
          <a:p>
            <a:pPr algn="l">
              <a:lnSpc>
                <a:spcPts val="8730"/>
              </a:lnSpc>
            </a:pPr>
            <a:r>
              <a:rPr lang="en-US" sz="9000">
                <a:solidFill>
                  <a:srgbClr val="000000"/>
                </a:solidFill>
                <a:latin typeface="Cabin Bold"/>
                <a:ea typeface="Cabin Bold"/>
                <a:cs typeface="Cabin Bold"/>
                <a:sym typeface="Cabin Bold"/>
              </a:rPr>
              <a:t>GraphSAGE</a:t>
            </a:r>
          </a:p>
        </p:txBody>
      </p:sp>
      <p:sp>
        <p:nvSpPr>
          <p:cNvPr name="TextBox 5" id="5"/>
          <p:cNvSpPr txBox="true"/>
          <p:nvPr/>
        </p:nvSpPr>
        <p:spPr>
          <a:xfrm rot="0">
            <a:off x="1513394" y="8644904"/>
            <a:ext cx="15745906" cy="613396"/>
          </a:xfrm>
          <a:prstGeom prst="rect">
            <a:avLst/>
          </a:prstGeom>
        </p:spPr>
        <p:txBody>
          <a:bodyPr anchor="t" rtlCol="false" tIns="0" lIns="0" bIns="0" rIns="0">
            <a:spAutoFit/>
          </a:bodyPr>
          <a:lstStyle/>
          <a:p>
            <a:pPr algn="ctr">
              <a:lnSpc>
                <a:spcPts val="5040"/>
              </a:lnSpc>
              <a:spcBef>
                <a:spcPct val="0"/>
              </a:spcBef>
            </a:pPr>
            <a:r>
              <a:rPr lang="en-US" sz="3600">
                <a:solidFill>
                  <a:srgbClr val="000000"/>
                </a:solidFill>
                <a:latin typeface="Cabin Bold"/>
                <a:ea typeface="Cabin Bold"/>
                <a:cs typeface="Cabin Bold"/>
                <a:sym typeface="Cabin Bold"/>
              </a:rPr>
              <a:t> Visual illustration of the GraphSAGE sample and aggregate approach.</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372769" y="2412744"/>
            <a:ext cx="15542462" cy="6110205"/>
          </a:xfrm>
          <a:custGeom>
            <a:avLst/>
            <a:gdLst/>
            <a:ahLst/>
            <a:cxnLst/>
            <a:rect r="r" b="b" t="t" l="l"/>
            <a:pathLst>
              <a:path h="6110205" w="15542462">
                <a:moveTo>
                  <a:pt x="0" y="0"/>
                </a:moveTo>
                <a:lnTo>
                  <a:pt x="15542462" y="0"/>
                </a:lnTo>
                <a:lnTo>
                  <a:pt x="15542462" y="6110205"/>
                </a:lnTo>
                <a:lnTo>
                  <a:pt x="0" y="6110205"/>
                </a:lnTo>
                <a:lnTo>
                  <a:pt x="0" y="0"/>
                </a:lnTo>
                <a:close/>
              </a:path>
            </a:pathLst>
          </a:custGeom>
          <a:blipFill>
            <a:blip r:embed="rId3"/>
            <a:stretch>
              <a:fillRect l="0" t="0" r="0" b="0"/>
            </a:stretch>
          </a:blipFill>
        </p:spPr>
      </p:sp>
      <p:sp>
        <p:nvSpPr>
          <p:cNvPr name="TextBox 4" id="4"/>
          <p:cNvSpPr txBox="true"/>
          <p:nvPr/>
        </p:nvSpPr>
        <p:spPr>
          <a:xfrm rot="0">
            <a:off x="1028700" y="875167"/>
            <a:ext cx="10944482" cy="1177230"/>
          </a:xfrm>
          <a:prstGeom prst="rect">
            <a:avLst/>
          </a:prstGeom>
        </p:spPr>
        <p:txBody>
          <a:bodyPr anchor="t" rtlCol="false" tIns="0" lIns="0" bIns="0" rIns="0">
            <a:spAutoFit/>
          </a:bodyPr>
          <a:lstStyle/>
          <a:p>
            <a:pPr algn="l">
              <a:lnSpc>
                <a:spcPts val="8730"/>
              </a:lnSpc>
            </a:pPr>
            <a:r>
              <a:rPr lang="en-US" sz="9000">
                <a:solidFill>
                  <a:srgbClr val="000000"/>
                </a:solidFill>
                <a:latin typeface="Cabin Bold"/>
                <a:ea typeface="Cabin Bold"/>
                <a:cs typeface="Cabin Bold"/>
                <a:sym typeface="Cabin Bold"/>
              </a:rPr>
              <a:t>CARE-GNN</a:t>
            </a:r>
          </a:p>
        </p:txBody>
      </p:sp>
      <p:sp>
        <p:nvSpPr>
          <p:cNvPr name="TextBox 5" id="5"/>
          <p:cNvSpPr txBox="true"/>
          <p:nvPr/>
        </p:nvSpPr>
        <p:spPr>
          <a:xfrm rot="0">
            <a:off x="1956185" y="9001125"/>
            <a:ext cx="14585181" cy="613396"/>
          </a:xfrm>
          <a:prstGeom prst="rect">
            <a:avLst/>
          </a:prstGeom>
        </p:spPr>
        <p:txBody>
          <a:bodyPr anchor="t" rtlCol="false" tIns="0" lIns="0" bIns="0" rIns="0">
            <a:spAutoFit/>
          </a:bodyPr>
          <a:lstStyle/>
          <a:p>
            <a:pPr algn="ctr">
              <a:lnSpc>
                <a:spcPts val="5040"/>
              </a:lnSpc>
              <a:spcBef>
                <a:spcPct val="0"/>
              </a:spcBef>
            </a:pPr>
            <a:r>
              <a:rPr lang="en-US" sz="3600">
                <a:solidFill>
                  <a:srgbClr val="000000"/>
                </a:solidFill>
                <a:latin typeface="Cabin Bold"/>
                <a:ea typeface="Cabin Bold"/>
                <a:cs typeface="Cabin Bold"/>
                <a:sym typeface="Cabin Bold"/>
              </a:rPr>
              <a:t>The aggregation process of proposed CARE-GNN at the training phase.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DAGJTvoRmzU</dc:identifier>
  <dcterms:modified xsi:type="dcterms:W3CDTF">2011-08-01T06:04:30Z</dcterms:modified>
  <cp:revision>1</cp:revision>
  <dc:title>DS200</dc:title>
</cp:coreProperties>
</file>