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Canva Sans" charset="1" panose="020B0503030501040103"/>
      <p:regular r:id="rId23"/>
    </p:embeddedFont>
    <p:embeddedFont>
      <p:font typeface="CAT Neuzeit" charset="1" panose="00000000000000000000"/>
      <p:regular r:id="rId24"/>
    </p:embeddedFont>
    <p:embeddedFont>
      <p:font typeface="Canva Sans Bold" charset="1" panose="020B0803030501040103"/>
      <p:regular r:id="rId25"/>
    </p:embeddedFont>
    <p:embeddedFont>
      <p:font typeface="Open Sans" charset="1" panose="020B0606030504020204"/>
      <p:regular r:id="rId26"/>
    </p:embeddedFont>
    <p:embeddedFont>
      <p:font typeface="Open Sans Bold" charset="1" panose="020B080603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docs.google.com/spreadsheets/d/1eKzZwaBzbtt6Jxa16QACU1mTWTl8esiaaV0qyrDELLs/edit?usp=sharing" TargetMode="External" Type="http://schemas.openxmlformats.org/officeDocument/2006/relationships/hyperlink"/><Relationship Id="rId5" Target="https://docs.google.com/spreadsheets/d/1eKzZwaBzbtt6Jxa16QACU1mTWTl8esiaaV0qyrDELLs/edit?usp=sharing" TargetMode="External" Type="http://schemas.openxmlformats.org/officeDocument/2006/relationships/hyperlink"/><Relationship Id="rId6" Target="https://docs.google.com/spreadsheets/d/11wWjVwoA5la6eYac-E7LqsNvv0--qmMmUf6xwx8XB8o/edit?usp=sharing" TargetMode="External" Type="http://schemas.openxmlformats.org/officeDocument/2006/relationships/hyperlink"/><Relationship Id="rId7" Target="https://docs.google.com/spreadsheets/d/11wWjVwoA5la6eYac-E7LqsNvv0--qmMmUf6xwx8XB8o/edit?usp=sharing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docs.google.com/spreadsheets/d/1BeUN_GdPPp2NIcW9I3jEu65XgW6o-kDv5u5iTdaywg8/edit?gid=0#gid=0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6146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273407" y="5629208"/>
            <a:ext cx="9741186" cy="812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8"/>
              </a:lnSpc>
            </a:pPr>
            <a:r>
              <a:rPr lang="en-US" sz="4756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Present By Levy - DAk4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7410" y="3015969"/>
            <a:ext cx="14833180" cy="147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11"/>
              </a:lnSpc>
            </a:pPr>
            <a:r>
              <a:rPr lang="en-US" sz="8436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CUSTOMER REVIEW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6146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659245" y="2365373"/>
            <a:ext cx="6969511" cy="6683333"/>
          </a:xfrm>
          <a:custGeom>
            <a:avLst/>
            <a:gdLst/>
            <a:ahLst/>
            <a:cxnLst/>
            <a:rect r="r" b="b" t="t" l="l"/>
            <a:pathLst>
              <a:path h="6683333" w="6969511">
                <a:moveTo>
                  <a:pt x="0" y="0"/>
                </a:moveTo>
                <a:lnTo>
                  <a:pt x="6969510" y="0"/>
                </a:lnTo>
                <a:lnTo>
                  <a:pt x="6969510" y="6683334"/>
                </a:lnTo>
                <a:lnTo>
                  <a:pt x="0" y="6683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4" t="0" r="-5913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659245" y="654660"/>
            <a:ext cx="8070039" cy="134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1"/>
              </a:lnSpc>
            </a:pPr>
            <a:r>
              <a:rPr lang="en-US" sz="7744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EDA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0594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6146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843058" y="2203405"/>
            <a:ext cx="10331763" cy="6379864"/>
          </a:xfrm>
          <a:custGeom>
            <a:avLst/>
            <a:gdLst/>
            <a:ahLst/>
            <a:cxnLst/>
            <a:rect r="r" b="b" t="t" l="l"/>
            <a:pathLst>
              <a:path h="6379864" w="10331763">
                <a:moveTo>
                  <a:pt x="0" y="0"/>
                </a:moveTo>
                <a:lnTo>
                  <a:pt x="10331763" y="0"/>
                </a:lnTo>
                <a:lnTo>
                  <a:pt x="10331763" y="6379864"/>
                </a:lnTo>
                <a:lnTo>
                  <a:pt x="0" y="6379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973920" y="857250"/>
            <a:ext cx="8070039" cy="134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1"/>
              </a:lnSpc>
            </a:pPr>
            <a:r>
              <a:rPr lang="en-US" sz="7744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EDA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0594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6146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765931" y="4029176"/>
            <a:ext cx="12756137" cy="2437655"/>
          </a:xfrm>
          <a:custGeom>
            <a:avLst/>
            <a:gdLst/>
            <a:ahLst/>
            <a:cxnLst/>
            <a:rect r="r" b="b" t="t" l="l"/>
            <a:pathLst>
              <a:path h="2437655" w="12756137">
                <a:moveTo>
                  <a:pt x="0" y="0"/>
                </a:moveTo>
                <a:lnTo>
                  <a:pt x="12756138" y="0"/>
                </a:lnTo>
                <a:lnTo>
                  <a:pt x="12756138" y="2437655"/>
                </a:lnTo>
                <a:lnTo>
                  <a:pt x="0" y="24376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186069" y="914400"/>
            <a:ext cx="9915862" cy="134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1"/>
              </a:lnSpc>
            </a:pPr>
            <a:r>
              <a:rPr lang="en-US" sz="7744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METHOD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0594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6146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3293661" y="2190572"/>
          <a:ext cx="5464296" cy="6774945"/>
        </p:xfrm>
        <a:graphic>
          <a:graphicData uri="http://schemas.openxmlformats.org/drawingml/2006/table">
            <a:tbl>
              <a:tblPr/>
              <a:tblGrid>
                <a:gridCol w="2732148"/>
                <a:gridCol w="2732148"/>
              </a:tblGrid>
              <a:tr h="93087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Positive topic (</a:t>
                      </a:r>
                      <a:r>
                        <a:rPr lang="en-US" b="true" sz="1800" u="sng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  <a:hlinkClick r:id="rId4" tooltip="https://docs.google.com/spreadsheets/d/1eKzZwaBzbtt6Jxa16QACU1mTWTl8esiaaV0qyrDELLs/edit?usp=sharing"/>
                        </a:rPr>
                        <a:t>link</a:t>
                      </a:r>
                      <a:r>
                        <a:rPr lang="en-US" sz="18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Positive topic (</a:t>
                      </a:r>
                      <a:r>
                        <a:rPr lang="en-US" b="true" sz="1800" u="sng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  <a:hlinkClick r:id="rId5" tooltip="https://docs.google.com/spreadsheets/d/1eKzZwaBzbtt6Jxa16QACU1mTWTl8esiaaV0qyrDELLs/edit?usp=sharing"/>
                        </a:rPr>
                        <a:t>link</a:t>
                      </a:r>
                      <a:r>
                        <a:rPr lang="en-US" sz="18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2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28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Mean topic coherence (c_v)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30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b="true" sz="1800" u="sng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b="true" sz="1800" u="sng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0.507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2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38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0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70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3" id="13"/>
          <p:cNvSpPr txBox="true"/>
          <p:nvPr/>
        </p:nvSpPr>
        <p:spPr>
          <a:xfrm rot="0">
            <a:off x="4898048" y="596767"/>
            <a:ext cx="8070039" cy="134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1"/>
              </a:lnSpc>
            </a:pPr>
            <a:r>
              <a:rPr lang="en-US" sz="7744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RESULT</a:t>
            </a:r>
          </a:p>
        </p:txBody>
      </p: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9635945" y="2190572"/>
          <a:ext cx="5292490" cy="6716460"/>
        </p:xfrm>
        <a:graphic>
          <a:graphicData uri="http://schemas.openxmlformats.org/drawingml/2006/table">
            <a:tbl>
              <a:tblPr/>
              <a:tblGrid>
                <a:gridCol w="2646245"/>
                <a:gridCol w="2646245"/>
              </a:tblGrid>
              <a:tr h="804665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Negative topic (</a:t>
                      </a:r>
                      <a:r>
                        <a:rPr lang="en-US" b="true" sz="1800" u="sng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  <a:hlinkClick r:id="rId6" tooltip="https://docs.google.com/spreadsheets/d/11wWjVwoA5la6eYac-E7LqsNvv0--qmMmUf6xwx8XB8o/edit?usp=sharing"/>
                        </a:rPr>
                        <a:t>link</a:t>
                      </a:r>
                      <a:r>
                        <a:rPr lang="en-US" sz="18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Negative topic (</a:t>
                      </a:r>
                      <a:r>
                        <a:rPr lang="en-US" b="true" sz="1800" u="sng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  <a:hlinkClick r:id="rId7" tooltip="https://docs.google.com/spreadsheets/d/11wWjVwoA5la6eYac-E7LqsNvv0--qmMmUf6xwx8XB8o/edit?usp=sharing"/>
                        </a:rPr>
                        <a:t>link</a:t>
                      </a:r>
                      <a:r>
                        <a:rPr lang="en-US" sz="18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9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28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Mean topic coherence (c_v)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6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6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0.441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6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b="true" sz="1800" u="sng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b="true" sz="1800" u="sng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6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0.471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46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34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06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5" id="15"/>
          <p:cNvSpPr txBox="true"/>
          <p:nvPr/>
        </p:nvSpPr>
        <p:spPr>
          <a:xfrm rot="0">
            <a:off x="1710594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6146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718076" y="914400"/>
            <a:ext cx="9870842" cy="134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1"/>
              </a:lnSpc>
            </a:pPr>
            <a:r>
              <a:rPr lang="en-US" sz="7744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POSITIVE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05094" y="3491020"/>
            <a:ext cx="11018044" cy="2325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982" indent="-312491" lvl="1">
              <a:lnSpc>
                <a:spcPts val="4660"/>
              </a:lnSpc>
              <a:buFont typeface="Arial"/>
              <a:buChar char="•"/>
            </a:pPr>
            <a:r>
              <a:rPr lang="en-US" b="true" sz="2894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2894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opic 0</a:t>
            </a:r>
            <a:r>
              <a:rPr lang="en-US" sz="2894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: The joy and quality of entertainment products.</a:t>
            </a:r>
          </a:p>
          <a:p>
            <a:pPr algn="l" marL="624982" indent="-312491" lvl="1">
              <a:lnSpc>
                <a:spcPts val="4660"/>
              </a:lnSpc>
              <a:buFont typeface="Arial"/>
              <a:buChar char="•"/>
            </a:pPr>
            <a:r>
              <a:rPr lang="en-US" b="true" sz="2894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Topic 1</a:t>
            </a:r>
            <a:r>
              <a:rPr lang="en-US" sz="2894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: High satisfaction with perfect products.</a:t>
            </a:r>
          </a:p>
          <a:p>
            <a:pPr algn="l" marL="624982" indent="-312491" lvl="1">
              <a:lnSpc>
                <a:spcPts val="4660"/>
              </a:lnSpc>
              <a:buFont typeface="Arial"/>
              <a:buChar char="•"/>
            </a:pPr>
            <a:r>
              <a:rPr lang="en-US" b="true" sz="2894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Topic 2</a:t>
            </a:r>
            <a:r>
              <a:rPr lang="en-US" sz="2894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: Device battery/charging performance.</a:t>
            </a:r>
          </a:p>
          <a:p>
            <a:pPr algn="l" marL="624982" indent="-312491" lvl="1">
              <a:lnSpc>
                <a:spcPts val="4660"/>
              </a:lnSpc>
              <a:buFont typeface="Arial"/>
              <a:buChar char="•"/>
            </a:pPr>
            <a:r>
              <a:rPr lang="en-US" b="true" sz="2894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Topic 3</a:t>
            </a:r>
            <a:r>
              <a:rPr lang="en-US" sz="2894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: Technical difficulties when watching online videos.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0594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6146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357916" y="914400"/>
            <a:ext cx="9870842" cy="134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1"/>
              </a:lnSpc>
            </a:pPr>
            <a:r>
              <a:rPr lang="en-US" sz="7744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NEGATIVE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46656" y="2855377"/>
            <a:ext cx="14033603" cy="402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4575"/>
              </a:lnSpc>
              <a:buFont typeface="Arial"/>
              <a:buChar char="•"/>
            </a:pPr>
            <a:r>
              <a:rPr lang="en-US" b="true" sz="25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25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opic 0</a:t>
            </a:r>
            <a:r>
              <a:rPr lang="en-US" sz="2599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: Focuses on the inconsistency between expectations (based on advertisements) and the actual quality of the product.</a:t>
            </a:r>
          </a:p>
          <a:p>
            <a:pPr algn="l" marL="561339" indent="-280669" lvl="1">
              <a:lnSpc>
                <a:spcPts val="4575"/>
              </a:lnSpc>
              <a:buFont typeface="Arial"/>
              <a:buChar char="•"/>
            </a:pPr>
            <a:r>
              <a:rPr lang="en-US" b="true" sz="25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Topic 1</a:t>
            </a:r>
            <a:r>
              <a:rPr lang="en-US" sz="2599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: Criticizes specific technical issues with Thomas Trackmaster train toys, particularly their incompatibility with older tracks.</a:t>
            </a:r>
          </a:p>
          <a:p>
            <a:pPr algn="l" marL="561339" indent="-280669" lvl="1">
              <a:lnSpc>
                <a:spcPts val="4575"/>
              </a:lnSpc>
              <a:buFont typeface="Arial"/>
              <a:buChar char="•"/>
            </a:pPr>
            <a:r>
              <a:rPr lang="en-US" b="true" sz="25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Topic 2</a:t>
            </a:r>
            <a:r>
              <a:rPr lang="en-US" sz="2599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: Addresses entertainment products like inflatable pools and play sand that have manufacturing defects or do not match descriptions, causing inconvenience to users.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0594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6146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832013" y="3055970"/>
            <a:ext cx="13029156" cy="3784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5053" indent="-297527" lvl="1">
              <a:lnSpc>
                <a:spcPts val="3858"/>
              </a:lnSpc>
              <a:buFont typeface="Arial"/>
              <a:buChar char="•"/>
            </a:pPr>
            <a:r>
              <a:rPr lang="en-US" sz="2756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Recommendation: </a:t>
            </a:r>
          </a:p>
          <a:p>
            <a:pPr algn="l" marL="1190107" indent="-396702" lvl="2">
              <a:lnSpc>
                <a:spcPts val="3858"/>
              </a:lnSpc>
              <a:buFont typeface="Arial"/>
              <a:buChar char="⚬"/>
            </a:pPr>
            <a:r>
              <a:rPr lang="en-US" sz="2756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St</a:t>
            </a:r>
            <a:r>
              <a:rPr lang="en-US" sz="2756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andardization and initial vetting of seller listings</a:t>
            </a:r>
          </a:p>
          <a:p>
            <a:pPr algn="l" marL="1190107" indent="-396702" lvl="2">
              <a:lnSpc>
                <a:spcPts val="3858"/>
              </a:lnSpc>
              <a:buFont typeface="Arial"/>
              <a:buChar char="⚬"/>
            </a:pPr>
            <a:r>
              <a:rPr lang="en-US" sz="2756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A‑to‑Z Guarantee policy and expedited refunds</a:t>
            </a:r>
          </a:p>
          <a:p>
            <a:pPr algn="l" marL="1190107" indent="-396702" lvl="2">
              <a:lnSpc>
                <a:spcPts val="3858"/>
              </a:lnSpc>
              <a:buFont typeface="Arial"/>
              <a:buChar char="⚬"/>
            </a:pPr>
            <a:r>
              <a:rPr lang="en-US" sz="2756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Strict enforcement measures against non‑compliant sellers</a:t>
            </a:r>
          </a:p>
          <a:p>
            <a:pPr algn="l" marL="1190107" indent="-396702" lvl="2">
              <a:lnSpc>
                <a:spcPts val="3858"/>
              </a:lnSpc>
              <a:buFont typeface="Arial"/>
              <a:buChar char="⚬"/>
            </a:pPr>
            <a:r>
              <a:rPr lang="en-US" sz="2756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Seller training and support: providing guidelines for writing accurate product descriptions and proper photography, plus regular workshops and webinars to enhance policy compliance</a:t>
            </a:r>
          </a:p>
          <a:p>
            <a:pPr algn="l">
              <a:lnSpc>
                <a:spcPts val="3158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726310" y="914400"/>
            <a:ext cx="8070039" cy="134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1"/>
              </a:lnSpc>
            </a:pPr>
            <a:r>
              <a:rPr lang="en-US" sz="7744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0594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6146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950481" y="3984773"/>
            <a:ext cx="12387037" cy="206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THANK YOU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10594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6605" y="-1017569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973515" y="2435607"/>
            <a:ext cx="6340969" cy="5415786"/>
            <a:chOff x="0" y="0"/>
            <a:chExt cx="8454626" cy="722104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86366" y="6830411"/>
              <a:ext cx="1944231" cy="390637"/>
              <a:chOff x="0" y="0"/>
              <a:chExt cx="2888648" cy="58039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2475898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-2540"/>
                <a:ext cx="2888648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2888648">
                    <a:moveTo>
                      <a:pt x="2872138" y="261620"/>
                    </a:moveTo>
                    <a:lnTo>
                      <a:pt x="2497488" y="8890"/>
                    </a:lnTo>
                    <a:cubicBezTo>
                      <a:pt x="2486058" y="1270"/>
                      <a:pt x="2470818" y="0"/>
                      <a:pt x="2458118" y="6350"/>
                    </a:cubicBezTo>
                    <a:cubicBezTo>
                      <a:pt x="2445418" y="12700"/>
                      <a:pt x="2437798" y="25400"/>
                      <a:pt x="2437798" y="39370"/>
                    </a:cubicBezTo>
                    <a:lnTo>
                      <a:pt x="2437798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2437798" y="330200"/>
                    </a:lnTo>
                    <a:lnTo>
                      <a:pt x="2437798" y="544830"/>
                    </a:lnTo>
                    <a:cubicBezTo>
                      <a:pt x="2437798" y="558800"/>
                      <a:pt x="2445418" y="571500"/>
                      <a:pt x="2458118" y="577850"/>
                    </a:cubicBezTo>
                    <a:cubicBezTo>
                      <a:pt x="2463198" y="580390"/>
                      <a:pt x="2469548" y="582930"/>
                      <a:pt x="2475898" y="582930"/>
                    </a:cubicBezTo>
                    <a:cubicBezTo>
                      <a:pt x="2483518" y="582930"/>
                      <a:pt x="2491138" y="580390"/>
                      <a:pt x="2497488" y="576580"/>
                    </a:cubicBezTo>
                    <a:lnTo>
                      <a:pt x="2872138" y="323850"/>
                    </a:lnTo>
                    <a:cubicBezTo>
                      <a:pt x="2882298" y="316230"/>
                      <a:pt x="2888648" y="304800"/>
                      <a:pt x="2888648" y="292100"/>
                    </a:cubicBezTo>
                    <a:cubicBezTo>
                      <a:pt x="2888648" y="279400"/>
                      <a:pt x="2882298" y="267970"/>
                      <a:pt x="2872138" y="261620"/>
                    </a:cubicBezTo>
                    <a:close/>
                    <a:moveTo>
                      <a:pt x="2513998" y="473710"/>
                    </a:moveTo>
                    <a:lnTo>
                      <a:pt x="2513998" y="111760"/>
                    </a:lnTo>
                    <a:lnTo>
                      <a:pt x="2781968" y="292100"/>
                    </a:lnTo>
                    <a:lnTo>
                      <a:pt x="2513998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5260420" y="2295080"/>
              <a:ext cx="3194206" cy="390637"/>
              <a:chOff x="0" y="0"/>
              <a:chExt cx="4745803" cy="58039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4333053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-2540"/>
                <a:ext cx="4745803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4745803">
                    <a:moveTo>
                      <a:pt x="4729293" y="261620"/>
                    </a:moveTo>
                    <a:lnTo>
                      <a:pt x="4354643" y="8890"/>
                    </a:lnTo>
                    <a:cubicBezTo>
                      <a:pt x="4343213" y="1270"/>
                      <a:pt x="4327973" y="0"/>
                      <a:pt x="4315273" y="6350"/>
                    </a:cubicBezTo>
                    <a:cubicBezTo>
                      <a:pt x="4302573" y="12700"/>
                      <a:pt x="4294953" y="25400"/>
                      <a:pt x="4294953" y="39370"/>
                    </a:cubicBezTo>
                    <a:lnTo>
                      <a:pt x="429495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294953" y="330200"/>
                    </a:lnTo>
                    <a:lnTo>
                      <a:pt x="4294953" y="544830"/>
                    </a:lnTo>
                    <a:cubicBezTo>
                      <a:pt x="4294953" y="558800"/>
                      <a:pt x="4302573" y="571500"/>
                      <a:pt x="4315273" y="577850"/>
                    </a:cubicBezTo>
                    <a:cubicBezTo>
                      <a:pt x="4320353" y="580390"/>
                      <a:pt x="4326703" y="582930"/>
                      <a:pt x="4333053" y="582930"/>
                    </a:cubicBezTo>
                    <a:cubicBezTo>
                      <a:pt x="4340673" y="582930"/>
                      <a:pt x="4348293" y="580390"/>
                      <a:pt x="4354643" y="576580"/>
                    </a:cubicBezTo>
                    <a:lnTo>
                      <a:pt x="4729293" y="323850"/>
                    </a:lnTo>
                    <a:cubicBezTo>
                      <a:pt x="4739453" y="316230"/>
                      <a:pt x="4745803" y="304800"/>
                      <a:pt x="4745803" y="292100"/>
                    </a:cubicBezTo>
                    <a:cubicBezTo>
                      <a:pt x="4745803" y="279400"/>
                      <a:pt x="4739453" y="267970"/>
                      <a:pt x="4729293" y="261620"/>
                    </a:cubicBezTo>
                    <a:close/>
                    <a:moveTo>
                      <a:pt x="4371153" y="473710"/>
                    </a:moveTo>
                    <a:lnTo>
                      <a:pt x="4371153" y="111760"/>
                    </a:lnTo>
                    <a:lnTo>
                      <a:pt x="4639123" y="292100"/>
                    </a:lnTo>
                    <a:lnTo>
                      <a:pt x="4371153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5260420" y="4556670"/>
              <a:ext cx="3194206" cy="390637"/>
              <a:chOff x="0" y="0"/>
              <a:chExt cx="4745803" cy="58039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4333053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-2540"/>
                <a:ext cx="4745803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4745803">
                    <a:moveTo>
                      <a:pt x="4729293" y="261620"/>
                    </a:moveTo>
                    <a:lnTo>
                      <a:pt x="4354643" y="8890"/>
                    </a:lnTo>
                    <a:cubicBezTo>
                      <a:pt x="4343213" y="1270"/>
                      <a:pt x="4327973" y="0"/>
                      <a:pt x="4315273" y="6350"/>
                    </a:cubicBezTo>
                    <a:cubicBezTo>
                      <a:pt x="4302573" y="12700"/>
                      <a:pt x="4294953" y="25400"/>
                      <a:pt x="4294953" y="39370"/>
                    </a:cubicBezTo>
                    <a:lnTo>
                      <a:pt x="429495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294953" y="330200"/>
                    </a:lnTo>
                    <a:lnTo>
                      <a:pt x="4294953" y="544830"/>
                    </a:lnTo>
                    <a:cubicBezTo>
                      <a:pt x="4294953" y="558800"/>
                      <a:pt x="4302573" y="571500"/>
                      <a:pt x="4315273" y="577850"/>
                    </a:cubicBezTo>
                    <a:cubicBezTo>
                      <a:pt x="4320353" y="580390"/>
                      <a:pt x="4326703" y="582930"/>
                      <a:pt x="4333053" y="582930"/>
                    </a:cubicBezTo>
                    <a:cubicBezTo>
                      <a:pt x="4340673" y="582930"/>
                      <a:pt x="4348293" y="580390"/>
                      <a:pt x="4354643" y="576580"/>
                    </a:cubicBezTo>
                    <a:lnTo>
                      <a:pt x="4729293" y="323850"/>
                    </a:lnTo>
                    <a:cubicBezTo>
                      <a:pt x="4739453" y="316230"/>
                      <a:pt x="4745803" y="304800"/>
                      <a:pt x="4745803" y="292100"/>
                    </a:cubicBezTo>
                    <a:cubicBezTo>
                      <a:pt x="4745803" y="279400"/>
                      <a:pt x="4739453" y="267970"/>
                      <a:pt x="4729293" y="261620"/>
                    </a:cubicBezTo>
                    <a:close/>
                    <a:moveTo>
                      <a:pt x="4371153" y="473710"/>
                    </a:moveTo>
                    <a:lnTo>
                      <a:pt x="4371153" y="111760"/>
                    </a:lnTo>
                    <a:lnTo>
                      <a:pt x="4639123" y="292100"/>
                    </a:lnTo>
                    <a:lnTo>
                      <a:pt x="4371153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sp>
          <p:nvSpPr>
            <p:cNvPr name="AutoShape 22" id="22"/>
            <p:cNvSpPr/>
            <p:nvPr/>
          </p:nvSpPr>
          <p:spPr>
            <a:xfrm rot="-5400000">
              <a:off x="228747" y="3587748"/>
              <a:ext cx="6830411" cy="48616"/>
            </a:xfrm>
            <a:prstGeom prst="rect">
              <a:avLst/>
            </a:prstGeom>
            <a:solidFill>
              <a:srgbClr val="191919">
                <a:alpha val="24706"/>
              </a:srgbClr>
            </a:solidFill>
          </p:spPr>
        </p:sp>
        <p:grpSp>
          <p:nvGrpSpPr>
            <p:cNvPr name="Group 23" id="23"/>
            <p:cNvGrpSpPr/>
            <p:nvPr/>
          </p:nvGrpSpPr>
          <p:grpSpPr>
            <a:xfrm rot="-10800000">
              <a:off x="0" y="4556670"/>
              <a:ext cx="3194206" cy="390637"/>
              <a:chOff x="0" y="0"/>
              <a:chExt cx="4745803" cy="58039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4333053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-2540"/>
                <a:ext cx="4745803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4745803">
                    <a:moveTo>
                      <a:pt x="4729293" y="261620"/>
                    </a:moveTo>
                    <a:lnTo>
                      <a:pt x="4354643" y="8890"/>
                    </a:lnTo>
                    <a:cubicBezTo>
                      <a:pt x="4343213" y="1270"/>
                      <a:pt x="4327973" y="0"/>
                      <a:pt x="4315273" y="6350"/>
                    </a:cubicBezTo>
                    <a:cubicBezTo>
                      <a:pt x="4302573" y="12700"/>
                      <a:pt x="4294953" y="25400"/>
                      <a:pt x="4294953" y="39370"/>
                    </a:cubicBezTo>
                    <a:lnTo>
                      <a:pt x="429495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294953" y="330200"/>
                    </a:lnTo>
                    <a:lnTo>
                      <a:pt x="4294953" y="544830"/>
                    </a:lnTo>
                    <a:cubicBezTo>
                      <a:pt x="4294953" y="558800"/>
                      <a:pt x="4302573" y="571500"/>
                      <a:pt x="4315273" y="577850"/>
                    </a:cubicBezTo>
                    <a:cubicBezTo>
                      <a:pt x="4320353" y="580390"/>
                      <a:pt x="4326703" y="582930"/>
                      <a:pt x="4333053" y="582930"/>
                    </a:cubicBezTo>
                    <a:cubicBezTo>
                      <a:pt x="4340673" y="582930"/>
                      <a:pt x="4348293" y="580390"/>
                      <a:pt x="4354643" y="576580"/>
                    </a:cubicBezTo>
                    <a:lnTo>
                      <a:pt x="4729293" y="323850"/>
                    </a:lnTo>
                    <a:cubicBezTo>
                      <a:pt x="4739453" y="316230"/>
                      <a:pt x="4745803" y="304800"/>
                      <a:pt x="4745803" y="292100"/>
                    </a:cubicBezTo>
                    <a:cubicBezTo>
                      <a:pt x="4745803" y="279400"/>
                      <a:pt x="4739453" y="267970"/>
                      <a:pt x="4729293" y="261620"/>
                    </a:cubicBezTo>
                    <a:close/>
                    <a:moveTo>
                      <a:pt x="4371153" y="473710"/>
                    </a:moveTo>
                    <a:lnTo>
                      <a:pt x="4371153" y="111760"/>
                    </a:lnTo>
                    <a:lnTo>
                      <a:pt x="4639123" y="292100"/>
                    </a:lnTo>
                    <a:lnTo>
                      <a:pt x="4371153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grpSp>
          <p:nvGrpSpPr>
            <p:cNvPr name="Group 26" id="26"/>
            <p:cNvGrpSpPr/>
            <p:nvPr/>
          </p:nvGrpSpPr>
          <p:grpSpPr>
            <a:xfrm rot="-10800000">
              <a:off x="0" y="2295080"/>
              <a:ext cx="3194206" cy="390637"/>
              <a:chOff x="0" y="0"/>
              <a:chExt cx="4745803" cy="58039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4333053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-2540"/>
                <a:ext cx="4745803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4745803">
                    <a:moveTo>
                      <a:pt x="4729293" y="261620"/>
                    </a:moveTo>
                    <a:lnTo>
                      <a:pt x="4354643" y="8890"/>
                    </a:lnTo>
                    <a:cubicBezTo>
                      <a:pt x="4343213" y="1270"/>
                      <a:pt x="4327973" y="0"/>
                      <a:pt x="4315273" y="6350"/>
                    </a:cubicBezTo>
                    <a:cubicBezTo>
                      <a:pt x="4302573" y="12700"/>
                      <a:pt x="4294953" y="25400"/>
                      <a:pt x="4294953" y="39370"/>
                    </a:cubicBezTo>
                    <a:lnTo>
                      <a:pt x="429495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294953" y="330200"/>
                    </a:lnTo>
                    <a:lnTo>
                      <a:pt x="4294953" y="544830"/>
                    </a:lnTo>
                    <a:cubicBezTo>
                      <a:pt x="4294953" y="558800"/>
                      <a:pt x="4302573" y="571500"/>
                      <a:pt x="4315273" y="577850"/>
                    </a:cubicBezTo>
                    <a:cubicBezTo>
                      <a:pt x="4320353" y="580390"/>
                      <a:pt x="4326703" y="582930"/>
                      <a:pt x="4333053" y="582930"/>
                    </a:cubicBezTo>
                    <a:cubicBezTo>
                      <a:pt x="4340673" y="582930"/>
                      <a:pt x="4348293" y="580390"/>
                      <a:pt x="4354643" y="576580"/>
                    </a:cubicBezTo>
                    <a:lnTo>
                      <a:pt x="4729293" y="323850"/>
                    </a:lnTo>
                    <a:cubicBezTo>
                      <a:pt x="4739453" y="316230"/>
                      <a:pt x="4745803" y="304800"/>
                      <a:pt x="4745803" y="292100"/>
                    </a:cubicBezTo>
                    <a:cubicBezTo>
                      <a:pt x="4745803" y="279400"/>
                      <a:pt x="4739453" y="267970"/>
                      <a:pt x="4729293" y="261620"/>
                    </a:cubicBezTo>
                    <a:close/>
                    <a:moveTo>
                      <a:pt x="4371153" y="473710"/>
                    </a:moveTo>
                    <a:lnTo>
                      <a:pt x="4371153" y="111760"/>
                    </a:lnTo>
                    <a:lnTo>
                      <a:pt x="4639123" y="292100"/>
                    </a:lnTo>
                    <a:lnTo>
                      <a:pt x="4371153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sp>
          <p:nvSpPr>
            <p:cNvPr name="AutoShape 29" id="29"/>
            <p:cNvSpPr/>
            <p:nvPr/>
          </p:nvSpPr>
          <p:spPr>
            <a:xfrm rot="-5400000">
              <a:off x="1395468" y="3586216"/>
              <a:ext cx="6830411" cy="48616"/>
            </a:xfrm>
            <a:prstGeom prst="rect">
              <a:avLst/>
            </a:prstGeom>
            <a:solidFill>
              <a:srgbClr val="191919">
                <a:alpha val="24706"/>
              </a:srgbClr>
            </a:solid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4786366" y="0"/>
              <a:ext cx="1944231" cy="390637"/>
              <a:chOff x="0" y="0"/>
              <a:chExt cx="2888648" cy="58039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2475898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-2540"/>
                <a:ext cx="2888648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2888648">
                    <a:moveTo>
                      <a:pt x="2872138" y="261620"/>
                    </a:moveTo>
                    <a:lnTo>
                      <a:pt x="2497488" y="8890"/>
                    </a:lnTo>
                    <a:cubicBezTo>
                      <a:pt x="2486058" y="1270"/>
                      <a:pt x="2470818" y="0"/>
                      <a:pt x="2458118" y="6350"/>
                    </a:cubicBezTo>
                    <a:cubicBezTo>
                      <a:pt x="2445418" y="12700"/>
                      <a:pt x="2437798" y="25400"/>
                      <a:pt x="2437798" y="39370"/>
                    </a:cubicBezTo>
                    <a:lnTo>
                      <a:pt x="2437798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2437798" y="330200"/>
                    </a:lnTo>
                    <a:lnTo>
                      <a:pt x="2437798" y="544830"/>
                    </a:lnTo>
                    <a:cubicBezTo>
                      <a:pt x="2437798" y="558800"/>
                      <a:pt x="2445418" y="571500"/>
                      <a:pt x="2458118" y="577850"/>
                    </a:cubicBezTo>
                    <a:cubicBezTo>
                      <a:pt x="2463198" y="580390"/>
                      <a:pt x="2469548" y="582930"/>
                      <a:pt x="2475898" y="582930"/>
                    </a:cubicBezTo>
                    <a:cubicBezTo>
                      <a:pt x="2483518" y="582930"/>
                      <a:pt x="2491138" y="580390"/>
                      <a:pt x="2497488" y="576580"/>
                    </a:cubicBezTo>
                    <a:lnTo>
                      <a:pt x="2872138" y="323850"/>
                    </a:lnTo>
                    <a:cubicBezTo>
                      <a:pt x="2882298" y="316230"/>
                      <a:pt x="2888648" y="304800"/>
                      <a:pt x="2888648" y="292100"/>
                    </a:cubicBezTo>
                    <a:cubicBezTo>
                      <a:pt x="2888648" y="279400"/>
                      <a:pt x="2882298" y="267970"/>
                      <a:pt x="2872138" y="261620"/>
                    </a:cubicBezTo>
                    <a:close/>
                    <a:moveTo>
                      <a:pt x="2513998" y="473710"/>
                    </a:moveTo>
                    <a:lnTo>
                      <a:pt x="2513998" y="111760"/>
                    </a:lnTo>
                    <a:lnTo>
                      <a:pt x="2781968" y="292100"/>
                    </a:lnTo>
                    <a:lnTo>
                      <a:pt x="2513998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-10800000">
              <a:off x="1724029" y="3063"/>
              <a:ext cx="1944231" cy="390637"/>
              <a:chOff x="0" y="0"/>
              <a:chExt cx="2888648" cy="58039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2475898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-2540"/>
                <a:ext cx="2888648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2888648">
                    <a:moveTo>
                      <a:pt x="2872138" y="261620"/>
                    </a:moveTo>
                    <a:lnTo>
                      <a:pt x="2497488" y="8890"/>
                    </a:lnTo>
                    <a:cubicBezTo>
                      <a:pt x="2486058" y="1270"/>
                      <a:pt x="2470818" y="0"/>
                      <a:pt x="2458118" y="6350"/>
                    </a:cubicBezTo>
                    <a:cubicBezTo>
                      <a:pt x="2445418" y="12700"/>
                      <a:pt x="2437798" y="25400"/>
                      <a:pt x="2437798" y="39370"/>
                    </a:cubicBezTo>
                    <a:lnTo>
                      <a:pt x="2437798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2437798" y="330200"/>
                    </a:lnTo>
                    <a:lnTo>
                      <a:pt x="2437798" y="544830"/>
                    </a:lnTo>
                    <a:cubicBezTo>
                      <a:pt x="2437798" y="558800"/>
                      <a:pt x="2445418" y="571500"/>
                      <a:pt x="2458118" y="577850"/>
                    </a:cubicBezTo>
                    <a:cubicBezTo>
                      <a:pt x="2463198" y="580390"/>
                      <a:pt x="2469548" y="582930"/>
                      <a:pt x="2475898" y="582930"/>
                    </a:cubicBezTo>
                    <a:cubicBezTo>
                      <a:pt x="2483518" y="582930"/>
                      <a:pt x="2491138" y="580390"/>
                      <a:pt x="2497488" y="576580"/>
                    </a:cubicBezTo>
                    <a:lnTo>
                      <a:pt x="2872138" y="323850"/>
                    </a:lnTo>
                    <a:cubicBezTo>
                      <a:pt x="2882298" y="316230"/>
                      <a:pt x="2888648" y="304800"/>
                      <a:pt x="2888648" y="292100"/>
                    </a:cubicBezTo>
                    <a:cubicBezTo>
                      <a:pt x="2888648" y="279400"/>
                      <a:pt x="2882298" y="267970"/>
                      <a:pt x="2872138" y="261620"/>
                    </a:cubicBezTo>
                    <a:close/>
                    <a:moveTo>
                      <a:pt x="2513998" y="473710"/>
                    </a:moveTo>
                    <a:lnTo>
                      <a:pt x="2513998" y="111760"/>
                    </a:lnTo>
                    <a:lnTo>
                      <a:pt x="2781968" y="292100"/>
                    </a:lnTo>
                    <a:lnTo>
                      <a:pt x="2513998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grpSp>
          <p:nvGrpSpPr>
            <p:cNvPr name="Group 36" id="36"/>
            <p:cNvGrpSpPr/>
            <p:nvPr/>
          </p:nvGrpSpPr>
          <p:grpSpPr>
            <a:xfrm rot="-10800000">
              <a:off x="1724029" y="6830411"/>
              <a:ext cx="1944231" cy="390637"/>
              <a:chOff x="0" y="0"/>
              <a:chExt cx="2888648" cy="58039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2475898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-2540"/>
                <a:ext cx="2888648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2888648">
                    <a:moveTo>
                      <a:pt x="2872138" y="261620"/>
                    </a:moveTo>
                    <a:lnTo>
                      <a:pt x="2497488" y="8890"/>
                    </a:lnTo>
                    <a:cubicBezTo>
                      <a:pt x="2486058" y="1270"/>
                      <a:pt x="2470818" y="0"/>
                      <a:pt x="2458118" y="6350"/>
                    </a:cubicBezTo>
                    <a:cubicBezTo>
                      <a:pt x="2445418" y="12700"/>
                      <a:pt x="2437798" y="25400"/>
                      <a:pt x="2437798" y="39370"/>
                    </a:cubicBezTo>
                    <a:lnTo>
                      <a:pt x="2437798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2437798" y="330200"/>
                    </a:lnTo>
                    <a:lnTo>
                      <a:pt x="2437798" y="544830"/>
                    </a:lnTo>
                    <a:cubicBezTo>
                      <a:pt x="2437798" y="558800"/>
                      <a:pt x="2445418" y="571500"/>
                      <a:pt x="2458118" y="577850"/>
                    </a:cubicBezTo>
                    <a:cubicBezTo>
                      <a:pt x="2463198" y="580390"/>
                      <a:pt x="2469548" y="582930"/>
                      <a:pt x="2475898" y="582930"/>
                    </a:cubicBezTo>
                    <a:cubicBezTo>
                      <a:pt x="2483518" y="582930"/>
                      <a:pt x="2491138" y="580390"/>
                      <a:pt x="2497488" y="576580"/>
                    </a:cubicBezTo>
                    <a:lnTo>
                      <a:pt x="2872138" y="323850"/>
                    </a:lnTo>
                    <a:cubicBezTo>
                      <a:pt x="2882298" y="316230"/>
                      <a:pt x="2888648" y="304800"/>
                      <a:pt x="2888648" y="292100"/>
                    </a:cubicBezTo>
                    <a:cubicBezTo>
                      <a:pt x="2888648" y="279400"/>
                      <a:pt x="2882298" y="267970"/>
                      <a:pt x="2872138" y="261620"/>
                    </a:cubicBezTo>
                    <a:close/>
                    <a:moveTo>
                      <a:pt x="2513998" y="473710"/>
                    </a:moveTo>
                    <a:lnTo>
                      <a:pt x="2513998" y="111760"/>
                    </a:lnTo>
                    <a:lnTo>
                      <a:pt x="2781968" y="292100"/>
                    </a:lnTo>
                    <a:lnTo>
                      <a:pt x="2513998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</p:grpSp>
      <p:sp>
        <p:nvSpPr>
          <p:cNvPr name="Freeform 39" id="39"/>
          <p:cNvSpPr/>
          <p:nvPr/>
        </p:nvSpPr>
        <p:spPr>
          <a:xfrm flipH="false" flipV="false" rot="0">
            <a:off x="7131620" y="3135883"/>
            <a:ext cx="4024760" cy="4024760"/>
          </a:xfrm>
          <a:custGeom>
            <a:avLst/>
            <a:gdLst/>
            <a:ahLst/>
            <a:cxnLst/>
            <a:rect r="r" b="b" t="t" l="l"/>
            <a:pathLst>
              <a:path h="4024760" w="4024760">
                <a:moveTo>
                  <a:pt x="0" y="0"/>
                </a:moveTo>
                <a:lnTo>
                  <a:pt x="4024760" y="0"/>
                </a:lnTo>
                <a:lnTo>
                  <a:pt x="4024760" y="4024759"/>
                </a:lnTo>
                <a:lnTo>
                  <a:pt x="0" y="40247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5108981" y="4484500"/>
            <a:ext cx="8070039" cy="1237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1"/>
              </a:lnSpc>
            </a:pPr>
            <a:r>
              <a:rPr lang="en-US" sz="7144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CONTENT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4047892" y="2163235"/>
            <a:ext cx="3257501" cy="880623"/>
            <a:chOff x="0" y="0"/>
            <a:chExt cx="9555633" cy="258324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85AB86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2716014" y="3756277"/>
            <a:ext cx="3257501" cy="880623"/>
            <a:chOff x="0" y="0"/>
            <a:chExt cx="9555633" cy="258324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85AB86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2716014" y="5547652"/>
            <a:ext cx="3257501" cy="880623"/>
            <a:chOff x="0" y="0"/>
            <a:chExt cx="9555633" cy="258324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85AB86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4047892" y="7243143"/>
            <a:ext cx="3257501" cy="880623"/>
            <a:chOff x="0" y="0"/>
            <a:chExt cx="9555633" cy="258324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85AB86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0998324" y="2163235"/>
            <a:ext cx="3257501" cy="880623"/>
            <a:chOff x="0" y="0"/>
            <a:chExt cx="9555633" cy="258324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85AB86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12314485" y="3944341"/>
            <a:ext cx="3257501" cy="880623"/>
            <a:chOff x="0" y="0"/>
            <a:chExt cx="9555633" cy="258324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85AB86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12314485" y="5547652"/>
            <a:ext cx="3257501" cy="880623"/>
            <a:chOff x="0" y="0"/>
            <a:chExt cx="9555633" cy="258324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85AB86"/>
            </a:solid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10998324" y="7255892"/>
            <a:ext cx="3257501" cy="880623"/>
            <a:chOff x="0" y="0"/>
            <a:chExt cx="9555633" cy="258324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85AB86"/>
            </a:solidFill>
          </p:spPr>
        </p:sp>
      </p:grpSp>
      <p:sp>
        <p:nvSpPr>
          <p:cNvPr name="TextBox 57" id="57"/>
          <p:cNvSpPr txBox="true"/>
          <p:nvPr/>
        </p:nvSpPr>
        <p:spPr>
          <a:xfrm rot="0">
            <a:off x="4047892" y="2397507"/>
            <a:ext cx="325750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2716014" y="3953529"/>
            <a:ext cx="325750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Preprocessing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2868414" y="5770793"/>
            <a:ext cx="325750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Modeling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4047892" y="7479034"/>
            <a:ext cx="325750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EDA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0998324" y="2397507"/>
            <a:ext cx="325750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2314485" y="4167482"/>
            <a:ext cx="325750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2314485" y="5612934"/>
            <a:ext cx="3257501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Positive/Negative Analysis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0998324" y="7455152"/>
            <a:ext cx="325750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710594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2565" y="-97155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108981" y="2225110"/>
            <a:ext cx="8070039" cy="134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1"/>
              </a:lnSpc>
            </a:pPr>
            <a:r>
              <a:rPr lang="en-US" sz="7744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INTRODUCTION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89053" y="4400304"/>
            <a:ext cx="13695066" cy="240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5120" indent="-297560" lvl="1">
              <a:lnSpc>
                <a:spcPts val="3859"/>
              </a:lnSpc>
              <a:buFont typeface="Arial"/>
              <a:buChar char="•"/>
            </a:pPr>
            <a:r>
              <a:rPr lang="en-US" b="true" sz="2756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  <a:r>
              <a:rPr lang="en-US" sz="2756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: Mine Amazon reviews for actionable insights.</a:t>
            </a:r>
          </a:p>
          <a:p>
            <a:pPr algn="just" marL="595120" indent="-297560" lvl="1">
              <a:lnSpc>
                <a:spcPts val="3859"/>
              </a:lnSpc>
              <a:buFont typeface="Arial"/>
              <a:buChar char="•"/>
            </a:pPr>
            <a:r>
              <a:rPr lang="en-US" b="true" sz="2756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Approach</a:t>
            </a:r>
            <a:r>
              <a:rPr lang="en-US" sz="2756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: Use NLP techniques to process and analyze textual feedback.</a:t>
            </a:r>
          </a:p>
          <a:p>
            <a:pPr algn="just" marL="595120" indent="-297560" lvl="1">
              <a:lnSpc>
                <a:spcPts val="3859"/>
              </a:lnSpc>
              <a:buFont typeface="Arial"/>
              <a:buChar char="•"/>
            </a:pPr>
            <a:r>
              <a:rPr lang="en-US" b="true" sz="2756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Goals</a:t>
            </a:r>
            <a:r>
              <a:rPr lang="en-US" sz="2756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: Highlight product pros &amp; cons from authentic user voices.</a:t>
            </a:r>
          </a:p>
          <a:p>
            <a:pPr algn="just" marL="595120" indent="-297560" lvl="1">
              <a:lnSpc>
                <a:spcPts val="3859"/>
              </a:lnSpc>
              <a:buFont typeface="Arial"/>
              <a:buChar char="•"/>
            </a:pPr>
            <a:r>
              <a:rPr lang="en-US" b="true" sz="2756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Outcome</a:t>
            </a:r>
            <a:r>
              <a:rPr lang="en-US" sz="2756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: Data-driven recommendations to enhance product and service offerings.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0594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6146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720064" y="3977717"/>
            <a:ext cx="12847873" cy="4242031"/>
          </a:xfrm>
          <a:custGeom>
            <a:avLst/>
            <a:gdLst/>
            <a:ahLst/>
            <a:cxnLst/>
            <a:rect r="r" b="b" t="t" l="l"/>
            <a:pathLst>
              <a:path h="4242031" w="12847873">
                <a:moveTo>
                  <a:pt x="0" y="0"/>
                </a:moveTo>
                <a:lnTo>
                  <a:pt x="12847872" y="0"/>
                </a:lnTo>
                <a:lnTo>
                  <a:pt x="12847872" y="4242031"/>
                </a:lnTo>
                <a:lnTo>
                  <a:pt x="0" y="42420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673" r="0" b="-2673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08981" y="2225110"/>
            <a:ext cx="8070039" cy="134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1"/>
              </a:lnSpc>
            </a:pPr>
            <a:r>
              <a:rPr lang="en-US" sz="7744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0594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6146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086100" y="2708321"/>
            <a:ext cx="13360686" cy="6005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5120" indent="-297560" lvl="1">
              <a:lnSpc>
                <a:spcPts val="5678"/>
              </a:lnSpc>
              <a:buAutoNum type="arabicPeriod" startAt="1"/>
            </a:pPr>
            <a:r>
              <a:rPr lang="en-US" sz="2756" spc="159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Check for Duplicates and Remove Redundant Data Rows</a:t>
            </a:r>
          </a:p>
          <a:p>
            <a:pPr algn="just" marL="595120" indent="-297560" lvl="1">
              <a:lnSpc>
                <a:spcPts val="5678"/>
              </a:lnSpc>
              <a:buAutoNum type="arabicPeriod" startAt="1"/>
            </a:pPr>
            <a:r>
              <a:rPr lang="en-US" sz="2756" spc="159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Handle Missing Values and Process Each Row Individually</a:t>
            </a:r>
          </a:p>
          <a:p>
            <a:pPr algn="just" marL="595120" indent="-297560" lvl="1">
              <a:lnSpc>
                <a:spcPts val="5678"/>
              </a:lnSpc>
              <a:buAutoNum type="arabicPeriod" startAt="1"/>
            </a:pPr>
            <a:r>
              <a:rPr lang="en-US" sz="2756" spc="159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Generate Three Data Files with Dictionaries Based on </a:t>
            </a:r>
            <a:r>
              <a:rPr lang="en-US" sz="2756" spc="159" u="sng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docs.google.com/spreadsheets/d/1BeUN_GdPPp2NIcW9I3jEu65XgW6o-kDv5u5iTdaywg8/edit?gid=0#gid=0"/>
              </a:rPr>
              <a:t>Links</a:t>
            </a:r>
            <a:r>
              <a:rPr lang="en-US" sz="2756" spc="159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just" marL="1190239" indent="-396746" lvl="2">
              <a:lnSpc>
                <a:spcPts val="5678"/>
              </a:lnSpc>
              <a:buAutoNum type="alphaLcPeriod" startAt="1"/>
            </a:pPr>
            <a:r>
              <a:rPr lang="en-US" sz="2756" spc="159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normalized_data.csv: 10,000 rows, 21 columns</a:t>
            </a:r>
          </a:p>
          <a:p>
            <a:pPr algn="just" marL="1190239" indent="-396746" lvl="2">
              <a:lnSpc>
                <a:spcPts val="5678"/>
              </a:lnSpc>
              <a:buAutoNum type="alphaLcPeriod" startAt="1"/>
            </a:pPr>
            <a:r>
              <a:rPr lang="en-US" sz="2756" spc="159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seller.csv: 31,579 rows, 3 columns</a:t>
            </a:r>
          </a:p>
          <a:p>
            <a:pPr algn="just" marL="1190239" indent="-396746" lvl="2">
              <a:lnSpc>
                <a:spcPts val="5678"/>
              </a:lnSpc>
              <a:buAutoNum type="alphaLcPeriod" startAt="1"/>
            </a:pPr>
            <a:r>
              <a:rPr lang="en-US" sz="2756" spc="159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customer_review.csv: 29,530 rows, 7 columns</a:t>
            </a:r>
          </a:p>
          <a:p>
            <a:pPr algn="just" marL="595120" indent="-297560" lvl="1">
              <a:lnSpc>
                <a:spcPts val="5678"/>
              </a:lnSpc>
              <a:buAutoNum type="arabicPeriod" startAt="1"/>
            </a:pPr>
            <a:r>
              <a:rPr lang="en-US" sz="2756" spc="159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Data dictionary is managed and stored on Datahub.</a:t>
            </a:r>
          </a:p>
          <a:p>
            <a:pPr algn="just">
              <a:lnSpc>
                <a:spcPts val="3859"/>
              </a:lnSpc>
            </a:pPr>
          </a:p>
          <a:p>
            <a:pPr algn="just">
              <a:lnSpc>
                <a:spcPts val="38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565864" y="1267639"/>
            <a:ext cx="15426393" cy="1138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61"/>
              </a:lnSpc>
            </a:pPr>
            <a:r>
              <a:rPr lang="en-US" sz="6544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DATA REPROCESSING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0594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F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6146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086100" y="2730195"/>
            <a:ext cx="11918689" cy="5962527"/>
          </a:xfrm>
          <a:custGeom>
            <a:avLst/>
            <a:gdLst/>
            <a:ahLst/>
            <a:cxnLst/>
            <a:rect r="r" b="b" t="t" l="l"/>
            <a:pathLst>
              <a:path h="5962527" w="11918689">
                <a:moveTo>
                  <a:pt x="0" y="0"/>
                </a:moveTo>
                <a:lnTo>
                  <a:pt x="11918689" y="0"/>
                </a:lnTo>
                <a:lnTo>
                  <a:pt x="11918689" y="5962528"/>
                </a:lnTo>
                <a:lnTo>
                  <a:pt x="0" y="59625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972" r="0" b="-1972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65864" y="1267639"/>
            <a:ext cx="15426393" cy="1138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61"/>
              </a:lnSpc>
            </a:pPr>
            <a:r>
              <a:rPr lang="en-US" sz="6544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DATA MODELING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0594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6146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760984" y="3454799"/>
            <a:ext cx="7643136" cy="3320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7835" indent="-383918" lvl="1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Univariate analysis</a:t>
            </a:r>
          </a:p>
          <a:p>
            <a:pPr algn="just" marL="767835" indent="-383918" lvl="1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Analysis of variables by index</a:t>
            </a:r>
          </a:p>
          <a:p>
            <a:pPr algn="just" marL="767835" indent="-383918" lvl="1">
              <a:lnSpc>
                <a:spcPts val="4979"/>
              </a:lnSpc>
              <a:buFont typeface="Arial"/>
              <a:buChar char="•"/>
            </a:pPr>
            <a:r>
              <a:rPr lang="en-US" sz="3556">
                <a:solidFill>
                  <a:srgbClr val="044D3A"/>
                </a:solidFill>
                <a:latin typeface="Canva Sans"/>
                <a:ea typeface="Canva Sans"/>
                <a:cs typeface="Canva Sans"/>
                <a:sym typeface="Canva Sans"/>
              </a:rPr>
              <a:t>Multivariate analysis</a:t>
            </a:r>
          </a:p>
          <a:p>
            <a:pPr algn="just">
              <a:lnSpc>
                <a:spcPts val="3859"/>
              </a:lnSpc>
            </a:pPr>
          </a:p>
          <a:p>
            <a:pPr algn="just">
              <a:lnSpc>
                <a:spcPts val="3859"/>
              </a:lnSpc>
            </a:pPr>
          </a:p>
          <a:p>
            <a:pPr algn="just">
              <a:lnSpc>
                <a:spcPts val="38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973920" y="1257391"/>
            <a:ext cx="8070039" cy="134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1"/>
              </a:lnSpc>
            </a:pPr>
            <a:r>
              <a:rPr lang="en-US" sz="7744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EDA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0594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6146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56878" y="3042516"/>
            <a:ext cx="8531915" cy="4201968"/>
          </a:xfrm>
          <a:custGeom>
            <a:avLst/>
            <a:gdLst/>
            <a:ahLst/>
            <a:cxnLst/>
            <a:rect r="r" b="b" t="t" l="l"/>
            <a:pathLst>
              <a:path h="4201968" w="8531915">
                <a:moveTo>
                  <a:pt x="0" y="0"/>
                </a:moveTo>
                <a:lnTo>
                  <a:pt x="8531914" y="0"/>
                </a:lnTo>
                <a:lnTo>
                  <a:pt x="8531914" y="4201968"/>
                </a:lnTo>
                <a:lnTo>
                  <a:pt x="0" y="4201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688792" y="3042516"/>
            <a:ext cx="7850297" cy="4298038"/>
          </a:xfrm>
          <a:custGeom>
            <a:avLst/>
            <a:gdLst/>
            <a:ahLst/>
            <a:cxnLst/>
            <a:rect r="r" b="b" t="t" l="l"/>
            <a:pathLst>
              <a:path h="4298038" w="7850297">
                <a:moveTo>
                  <a:pt x="0" y="0"/>
                </a:moveTo>
                <a:lnTo>
                  <a:pt x="7850298" y="0"/>
                </a:lnTo>
                <a:lnTo>
                  <a:pt x="7850298" y="4298038"/>
                </a:lnTo>
                <a:lnTo>
                  <a:pt x="0" y="4298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973920" y="1257391"/>
            <a:ext cx="8070039" cy="134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1"/>
              </a:lnSpc>
            </a:pPr>
            <a:r>
              <a:rPr lang="en-US" sz="7744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EDA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0594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85561" y="7502796"/>
            <a:ext cx="227302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44D3A"/>
                </a:solidFill>
                <a:latin typeface="Open Sans"/>
                <a:ea typeface="Open Sans"/>
                <a:cs typeface="Open Sans"/>
                <a:sym typeface="Open Sans"/>
              </a:rPr>
              <a:t>Retention rate: 89%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61553" y="7502796"/>
            <a:ext cx="201501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44D3A"/>
                </a:solidFill>
                <a:latin typeface="Open Sans"/>
                <a:ea typeface="Open Sans"/>
                <a:cs typeface="Open Sans"/>
                <a:sym typeface="Open Sans"/>
              </a:rPr>
              <a:t>In-Stock rate: 75%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46146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-546146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5684454" y="72009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5684454" y="-1028700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3149692" y="0"/>
                </a:moveTo>
                <a:lnTo>
                  <a:pt x="0" y="0"/>
                </a:lnTo>
                <a:lnTo>
                  <a:pt x="0" y="4114800"/>
                </a:lnTo>
                <a:lnTo>
                  <a:pt x="3149692" y="4114800"/>
                </a:lnTo>
                <a:lnTo>
                  <a:pt x="31496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447925" y="9210675"/>
            <a:ext cx="23183850" cy="1304925"/>
            <a:chOff x="0" y="0"/>
            <a:chExt cx="6106035" cy="3436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447925" y="-219075"/>
            <a:ext cx="23183850" cy="1304925"/>
            <a:chOff x="0" y="0"/>
            <a:chExt cx="6106035" cy="3436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6035" cy="343684"/>
            </a:xfrm>
            <a:custGeom>
              <a:avLst/>
              <a:gdLst/>
              <a:ahLst/>
              <a:cxnLst/>
              <a:rect r="r" b="b" t="t" l="l"/>
              <a:pathLst>
                <a:path h="343684" w="6106035">
                  <a:moveTo>
                    <a:pt x="0" y="0"/>
                  </a:moveTo>
                  <a:lnTo>
                    <a:pt x="6106035" y="0"/>
                  </a:lnTo>
                  <a:lnTo>
                    <a:pt x="6106035" y="343684"/>
                  </a:lnTo>
                  <a:lnTo>
                    <a:pt x="0" y="343684"/>
                  </a:lnTo>
                  <a:close/>
                </a:path>
              </a:pathLst>
            </a:custGeom>
            <a:solidFill>
              <a:srgbClr val="85AB8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106035" cy="381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2805705"/>
            <a:ext cx="8318330" cy="4675590"/>
          </a:xfrm>
          <a:custGeom>
            <a:avLst/>
            <a:gdLst/>
            <a:ahLst/>
            <a:cxnLst/>
            <a:rect r="r" b="b" t="t" l="l"/>
            <a:pathLst>
              <a:path h="4675590" w="8318330">
                <a:moveTo>
                  <a:pt x="0" y="0"/>
                </a:moveTo>
                <a:lnTo>
                  <a:pt x="8318330" y="0"/>
                </a:lnTo>
                <a:lnTo>
                  <a:pt x="8318330" y="4675590"/>
                </a:lnTo>
                <a:lnTo>
                  <a:pt x="0" y="46755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796791" y="2744287"/>
            <a:ext cx="6804894" cy="4737008"/>
          </a:xfrm>
          <a:custGeom>
            <a:avLst/>
            <a:gdLst/>
            <a:ahLst/>
            <a:cxnLst/>
            <a:rect r="r" b="b" t="t" l="l"/>
            <a:pathLst>
              <a:path h="4737008" w="6804894">
                <a:moveTo>
                  <a:pt x="0" y="0"/>
                </a:moveTo>
                <a:lnTo>
                  <a:pt x="6804894" y="0"/>
                </a:lnTo>
                <a:lnTo>
                  <a:pt x="6804894" y="4737008"/>
                </a:lnTo>
                <a:lnTo>
                  <a:pt x="0" y="47370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973920" y="1257391"/>
            <a:ext cx="8070039" cy="134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1"/>
              </a:lnSpc>
            </a:pPr>
            <a:r>
              <a:rPr lang="en-US" sz="7744">
                <a:solidFill>
                  <a:srgbClr val="044D3A"/>
                </a:solidFill>
                <a:latin typeface="CAT Neuzeit"/>
                <a:ea typeface="CAT Neuzeit"/>
                <a:cs typeface="CAT Neuzeit"/>
                <a:sym typeface="CAT Neuzeit"/>
              </a:rPr>
              <a:t>EDA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0594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44D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DAGksEUIvi0</dc:identifier>
  <dcterms:modified xsi:type="dcterms:W3CDTF">2011-08-01T06:04:30Z</dcterms:modified>
  <cp:revision>1</cp:revision>
  <dc:title>Green Simple Project Presentation</dc:title>
</cp:coreProperties>
</file>