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918400" cy="219456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660"/>
  </p:normalViewPr>
  <p:slideViewPr>
    <p:cSldViewPr snapToGrid="0">
      <p:cViewPr>
        <p:scale>
          <a:sx n="66" d="100"/>
          <a:sy n="66" d="100"/>
        </p:scale>
        <p:origin x="-1336" y="-2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1645920" y="5135040"/>
            <a:ext cx="2962620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1645920" y="11783160"/>
            <a:ext cx="2962620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164592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1682640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16826400" y="1178316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1645920" y="1178316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1645920" y="5135040"/>
            <a:ext cx="2962620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1645920" y="5135040"/>
            <a:ext cx="2962620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8482680" y="5134680"/>
            <a:ext cx="15951960" cy="12727800"/>
          </a:xfrm>
          <a:prstGeom prst="rect">
            <a:avLst/>
          </a:prstGeom>
          <a:ln>
            <a:noFill/>
          </a:ln>
        </p:spPr>
      </p:pic>
      <p:pic>
        <p:nvPicPr>
          <p:cNvPr id="38" name="Picture 37"/>
          <p:cNvPicPr/>
          <p:nvPr/>
        </p:nvPicPr>
        <p:blipFill>
          <a:blip r:embed="rId2"/>
          <a:stretch/>
        </p:blipFill>
        <p:spPr>
          <a:xfrm>
            <a:off x="8482680" y="5134680"/>
            <a:ext cx="15951960" cy="1272780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1645920" y="5135040"/>
            <a:ext cx="29626200" cy="127278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1645920" y="5135040"/>
            <a:ext cx="2962620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1645920" y="5135040"/>
            <a:ext cx="1445724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16826400" y="5135040"/>
            <a:ext cx="1445724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45920" y="875520"/>
            <a:ext cx="29626200" cy="16987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164592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1645920" y="1178316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16826400" y="5135040"/>
            <a:ext cx="1445724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1645920" y="5135040"/>
            <a:ext cx="14457240" cy="1272780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1682640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16826400" y="1178316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875520"/>
            <a:ext cx="29626200" cy="36644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164592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16826400" y="5135040"/>
            <a:ext cx="1445724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1645920" y="11783160"/>
            <a:ext cx="29626200" cy="6071040"/>
          </a:xfrm>
          <a:prstGeom prst="rect">
            <a:avLst/>
          </a:prstGeom>
        </p:spPr>
        <p:txBody>
          <a:bodyPr lIns="0" tIns="0" rIns="0" bIns="0"/>
          <a:lstStyle/>
          <a:p>
            <a:endParaRPr lang="en-US" sz="896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2263320" y="20340360"/>
            <a:ext cx="7406280" cy="1168200"/>
          </a:xfrm>
          <a:prstGeom prst="rect">
            <a:avLst/>
          </a:prstGeom>
        </p:spPr>
        <p:txBody>
          <a:bodyPr anchor="ctr"/>
          <a:lstStyle/>
          <a:p>
            <a:pPr>
              <a:lnSpc>
                <a:spcPct val="100000"/>
              </a:lnSpc>
            </a:pPr>
            <a:r>
              <a:rPr lang="en-US" sz="3840" b="0" strike="noStrike" spc="-1">
                <a:solidFill>
                  <a:srgbClr val="8B8B8B"/>
                </a:solidFill>
                <a:uFill>
                  <a:solidFill>
                    <a:srgbClr val="FFFFFF"/>
                  </a:solidFill>
                </a:uFill>
                <a:latin typeface="Calibri"/>
              </a:rPr>
              <a:t>3/14/17</a:t>
            </a:r>
            <a:endParaRPr lang="en-US" sz="1400" b="0" strike="noStrike" spc="-1">
              <a:solidFill>
                <a:srgbClr val="000000"/>
              </a:solidFill>
              <a:uFill>
                <a:solidFill>
                  <a:srgbClr val="FFFFFF"/>
                </a:solidFill>
              </a:uFill>
              <a:latin typeface="Times New Roman"/>
            </a:endParaRPr>
          </a:p>
        </p:txBody>
      </p:sp>
      <p:sp>
        <p:nvSpPr>
          <p:cNvPr id="6" name="PlaceHolder 2"/>
          <p:cNvSpPr>
            <a:spLocks noGrp="1"/>
          </p:cNvSpPr>
          <p:nvPr>
            <p:ph type="ftr"/>
          </p:nvPr>
        </p:nvSpPr>
        <p:spPr>
          <a:xfrm>
            <a:off x="10904400" y="20340360"/>
            <a:ext cx="11109600" cy="116820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23248800" y="20340360"/>
            <a:ext cx="7406280" cy="1168200"/>
          </a:xfrm>
          <a:prstGeom prst="rect">
            <a:avLst/>
          </a:prstGeom>
        </p:spPr>
        <p:txBody>
          <a:bodyPr anchor="ctr"/>
          <a:lstStyle/>
          <a:p>
            <a:pPr algn="r">
              <a:lnSpc>
                <a:spcPct val="100000"/>
              </a:lnSpc>
            </a:pPr>
            <a:fld id="{0A2A4DE8-CA64-4B4B-BCE5-FDD72D25EE9C}" type="slidenum">
              <a:rPr lang="en-US" sz="384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1645920" y="875520"/>
            <a:ext cx="29626200" cy="3664440"/>
          </a:xfrm>
          <a:prstGeom prst="rect">
            <a:avLst/>
          </a:prstGeom>
        </p:spPr>
        <p:txBody>
          <a:bodyPr lIns="0" tIns="0" rIns="0" bIns="0" anchor="ctr"/>
          <a:lstStyle/>
          <a:p>
            <a:r>
              <a:rPr lang="en-US" sz="1800" b="0" strike="noStrike" spc="-1">
                <a:solidFill>
                  <a:srgbClr val="000000"/>
                </a:solidFill>
                <a:uFill>
                  <a:solidFill>
                    <a:srgbClr val="FFFFFF"/>
                  </a:solidFill>
                </a:uFill>
                <a:latin typeface="Calibri"/>
              </a:rPr>
              <a:t>Click to edit the title text format</a:t>
            </a:r>
          </a:p>
        </p:txBody>
      </p:sp>
      <p:sp>
        <p:nvSpPr>
          <p:cNvPr id="4" name="PlaceHolder 5"/>
          <p:cNvSpPr>
            <a:spLocks noGrp="1"/>
          </p:cNvSpPr>
          <p:nvPr>
            <p:ph type="body"/>
          </p:nvPr>
        </p:nvSpPr>
        <p:spPr>
          <a:xfrm>
            <a:off x="1645920" y="5135040"/>
            <a:ext cx="29626200" cy="12727800"/>
          </a:xfrm>
          <a:prstGeom prst="rect">
            <a:avLst/>
          </a:prstGeom>
        </p:spPr>
        <p:txBody>
          <a:bodyPr lIns="0" tIns="0" rIns="0" bIns="0"/>
          <a:lstStyle/>
          <a:p>
            <a:pPr marL="432000" indent="-324000">
              <a:buClr>
                <a:srgbClr val="000000"/>
              </a:buClr>
              <a:buSzPct val="45000"/>
              <a:buFont typeface="Wingdings" charset="2"/>
              <a:buChar char=""/>
            </a:pPr>
            <a:r>
              <a:rPr lang="en-US" sz="896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6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576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576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2794176" y="0"/>
            <a:ext cx="24744566" cy="27797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8000" b="1" spc="-1" dirty="0">
                <a:solidFill>
                  <a:srgbClr val="000000"/>
                </a:solidFill>
                <a:uFill>
                  <a:solidFill>
                    <a:srgbClr val="FFFFFF"/>
                  </a:solidFill>
                </a:uFill>
                <a:latin typeface="Calibri"/>
              </a:rPr>
              <a:t>Stock Portfolio Optimization</a:t>
            </a:r>
          </a:p>
          <a:p>
            <a:pPr algn="ctr">
              <a:lnSpc>
                <a:spcPct val="100000"/>
              </a:lnSpc>
            </a:pPr>
            <a:r>
              <a:rPr lang="en-US" sz="4800" b="1" spc="-1" dirty="0">
                <a:solidFill>
                  <a:srgbClr val="000000"/>
                </a:solidFill>
                <a:uFill>
                  <a:solidFill>
                    <a:srgbClr val="FFFFFF"/>
                  </a:solidFill>
                </a:uFill>
                <a:latin typeface="Calibri"/>
              </a:rPr>
              <a:t>Cole Reynolds, Sahil Patel, Neal </a:t>
            </a:r>
            <a:r>
              <a:rPr lang="en-US" sz="4800" b="1" spc="-1" dirty="0" err="1">
                <a:solidFill>
                  <a:srgbClr val="000000"/>
                </a:solidFill>
                <a:uFill>
                  <a:solidFill>
                    <a:srgbClr val="FFFFFF"/>
                  </a:solidFill>
                </a:uFill>
                <a:latin typeface="Calibri"/>
              </a:rPr>
              <a:t>Vaghasia</a:t>
            </a:r>
            <a:endParaRPr lang="en-US" sz="1400" b="0" strike="noStrike" spc="-1" dirty="0">
              <a:solidFill>
                <a:srgbClr val="000000"/>
              </a:solidFill>
              <a:uFill>
                <a:solidFill>
                  <a:srgbClr val="FFFFFF"/>
                </a:solidFill>
              </a:uFill>
              <a:latin typeface="Arial"/>
            </a:endParaRPr>
          </a:p>
        </p:txBody>
      </p:sp>
      <p:sp>
        <p:nvSpPr>
          <p:cNvPr id="40" name="CustomShape 2"/>
          <p:cNvSpPr/>
          <p:nvPr/>
        </p:nvSpPr>
        <p:spPr>
          <a:xfrm>
            <a:off x="493776" y="2743200"/>
            <a:ext cx="7260336" cy="8754894"/>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1" strike="noStrike" spc="-1" dirty="0">
                <a:solidFill>
                  <a:srgbClr val="000000"/>
                </a:solidFill>
                <a:uFill>
                  <a:solidFill>
                    <a:srgbClr val="FFFFFF"/>
                  </a:solidFill>
                </a:uFill>
                <a:latin typeface="Calibri" panose="020F0502020204030204" pitchFamily="34" charset="0"/>
                <a:cs typeface="Calibri" panose="020F0502020204030204" pitchFamily="34" charset="0"/>
              </a:rPr>
              <a:t>              Abstract</a:t>
            </a:r>
          </a:p>
          <a:p>
            <a:r>
              <a:rPr lang="en-US" sz="2600" dirty="0">
                <a:latin typeface="Helvetica"/>
                <a:cs typeface="Helvetica"/>
              </a:rPr>
              <a:t>The potential ramifications of applying data analytics to the study of the stock market are enormous and could change the way people invest forever. In this project, we will use data analytics to construct an optimal asset portfolio consisting of stocks in the S&amp;P 500 (the 500 largest companies in the United States). We do this through two different clustering techniques, Kernel Density Estimation and K-Means, to identify the top performing stocks based on their Sharpe Ratios (a metric that compares returns to risk). We determine the effectiveness of our two portfolios by comparing them to the index fund SPY (an approximation for the stock market as a whole). We find that the KDE portfolio is significantly the best, followed by the K-Means portfolio, then SPY. The KDE portfolio showed a 173% return, the K-Means portfolio returned 84%, and SPY returned 39%.</a:t>
            </a:r>
          </a:p>
          <a:p>
            <a:pPr>
              <a:lnSpc>
                <a:spcPct val="100000"/>
              </a:lnSpc>
            </a:pPr>
            <a:endParaRPr lang="en-US" sz="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1" name="CustomShape 3"/>
          <p:cNvSpPr/>
          <p:nvPr/>
        </p:nvSpPr>
        <p:spPr>
          <a:xfrm>
            <a:off x="486185" y="12019071"/>
            <a:ext cx="7260336" cy="8170881"/>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1" spc="-1" dirty="0">
                <a:solidFill>
                  <a:srgbClr val="000000"/>
                </a:solidFill>
                <a:uFill>
                  <a:solidFill>
                    <a:srgbClr val="FFFFFF"/>
                  </a:solidFill>
                </a:uFill>
                <a:latin typeface="Calibri" panose="020F0502020204030204" pitchFamily="34" charset="0"/>
                <a:cs typeface="Calibri" panose="020F0502020204030204" pitchFamily="34" charset="0"/>
              </a:rPr>
              <a:t>           Introduction</a:t>
            </a:r>
            <a:endParaRPr lang="en-US" sz="5400" b="1"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2" name="CustomShape 4"/>
          <p:cNvSpPr/>
          <p:nvPr/>
        </p:nvSpPr>
        <p:spPr>
          <a:xfrm>
            <a:off x="8289216" y="2779776"/>
            <a:ext cx="11399568" cy="17410176"/>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8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3" name="CustomShape 5"/>
          <p:cNvSpPr/>
          <p:nvPr/>
        </p:nvSpPr>
        <p:spPr>
          <a:xfrm>
            <a:off x="20231479" y="2743199"/>
            <a:ext cx="12229721" cy="12513985"/>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1" spc="-1" dirty="0">
                <a:solidFill>
                  <a:srgbClr val="000000"/>
                </a:solidFill>
                <a:uFill>
                  <a:solidFill>
                    <a:srgbClr val="FFFFFF"/>
                  </a:solidFill>
                </a:uFill>
                <a:latin typeface="Calibri" panose="020F0502020204030204" pitchFamily="34" charset="0"/>
                <a:cs typeface="Calibri" panose="020F0502020204030204" pitchFamily="34" charset="0"/>
              </a:rPr>
              <a:t>			               Results</a:t>
            </a:r>
            <a:endParaRPr lang="en-US" sz="5400" b="1"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600" b="1" spc="-1" dirty="0">
                <a:solidFill>
                  <a:srgbClr val="000000"/>
                </a:solidFill>
                <a:uFill>
                  <a:solidFill>
                    <a:srgbClr val="FFFFFF"/>
                  </a:solidFill>
                </a:uFill>
                <a:latin typeface="Calibri" panose="020F0502020204030204" pitchFamily="34" charset="0"/>
                <a:cs typeface="Calibri" panose="020F0502020204030204" pitchFamily="34" charset="0"/>
              </a:rPr>
              <a:t>Performance</a:t>
            </a:r>
          </a:p>
          <a:p>
            <a:pPr marL="457200" indent="-457200">
              <a:lnSpc>
                <a:spcPct val="100000"/>
              </a:lnSpc>
              <a:buFont typeface="Arial" panose="020B0604020202020204" pitchFamily="34" charset="0"/>
              <a:buChar char="•"/>
            </a:pPr>
            <a:r>
              <a:rPr lang="en-US" sz="2600" b="0" strike="noStrike" spc="-1" dirty="0">
                <a:solidFill>
                  <a:srgbClr val="000000"/>
                </a:solidFill>
                <a:uFill>
                  <a:solidFill>
                    <a:srgbClr val="FFFFFF"/>
                  </a:solidFill>
                </a:uFill>
                <a:latin typeface="Calibri" panose="020F0502020204030204" pitchFamily="34" charset="0"/>
                <a:cs typeface="Calibri" panose="020F0502020204030204" pitchFamily="34" charset="0"/>
              </a:rPr>
              <a:t>Portfolio determined by KDE increased in value by 173%</a:t>
            </a:r>
          </a:p>
          <a:p>
            <a:pPr marL="457200" indent="-457200">
              <a:lnSpc>
                <a:spcPct val="100000"/>
              </a:lnSpc>
              <a:buFont typeface="Arial" panose="020B0604020202020204" pitchFamily="34" charset="0"/>
              <a:buChar char="•"/>
            </a:pPr>
            <a:r>
              <a:rPr lang="en-US" sz="2600" spc="-1" dirty="0">
                <a:solidFill>
                  <a:srgbClr val="000000"/>
                </a:solidFill>
                <a:uFill>
                  <a:solidFill>
                    <a:srgbClr val="FFFFFF"/>
                  </a:solidFill>
                </a:uFill>
                <a:latin typeface="Calibri" panose="020F0502020204030204" pitchFamily="34" charset="0"/>
                <a:cs typeface="Calibri" panose="020F0502020204030204" pitchFamily="34" charset="0"/>
              </a:rPr>
              <a:t>Portfolio determined by K-Means increased in value by 84%</a:t>
            </a:r>
          </a:p>
          <a:p>
            <a:pPr marL="457200" indent="-457200">
              <a:lnSpc>
                <a:spcPct val="100000"/>
              </a:lnSpc>
              <a:buFont typeface="Arial" panose="020B0604020202020204" pitchFamily="34" charset="0"/>
              <a:buChar char="•"/>
            </a:pPr>
            <a:r>
              <a:rPr lang="en-US" sz="2600" spc="-1" dirty="0">
                <a:solidFill>
                  <a:srgbClr val="000000"/>
                </a:solidFill>
                <a:uFill>
                  <a:solidFill>
                    <a:srgbClr val="FFFFFF"/>
                  </a:solidFill>
                </a:uFill>
                <a:latin typeface="Calibri" panose="020F0502020204030204" pitchFamily="34" charset="0"/>
                <a:cs typeface="Calibri" panose="020F0502020204030204" pitchFamily="34" charset="0"/>
              </a:rPr>
              <a:t>Market index SPY increased in value by 39%</a:t>
            </a:r>
          </a:p>
          <a:p>
            <a:pPr marL="457200" indent="-457200">
              <a:lnSpc>
                <a:spcPct val="100000"/>
              </a:lnSpc>
              <a:buFont typeface="Arial" panose="020B0604020202020204" pitchFamily="34" charset="0"/>
              <a:buChar char="•"/>
            </a:pPr>
            <a:endParaRPr lang="en-US" sz="26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r>
              <a:rPr lang="en-US" sz="3600" b="1" spc="-1" dirty="0">
                <a:solidFill>
                  <a:srgbClr val="000000"/>
                </a:solidFill>
                <a:uFill>
                  <a:solidFill>
                    <a:srgbClr val="FFFFFF"/>
                  </a:solidFill>
                </a:uFill>
                <a:latin typeface="Calibri" panose="020F0502020204030204" pitchFamily="34" charset="0"/>
                <a:cs typeface="Calibri" panose="020F0502020204030204" pitchFamily="34" charset="0"/>
              </a:rPr>
              <a:t>Average Portfolio Size</a:t>
            </a:r>
          </a:p>
          <a:p>
            <a:pPr marL="457200" indent="-457200">
              <a:lnSpc>
                <a:spcPct val="100000"/>
              </a:lnSpc>
              <a:buFont typeface="Arial" panose="020B0604020202020204" pitchFamily="34" charset="0"/>
              <a:buChar char="•"/>
            </a:pPr>
            <a:r>
              <a:rPr lang="en-US" sz="2600" spc="-1" dirty="0">
                <a:solidFill>
                  <a:srgbClr val="000000"/>
                </a:solidFill>
                <a:uFill>
                  <a:solidFill>
                    <a:srgbClr val="FFFFFF"/>
                  </a:solidFill>
                </a:uFill>
                <a:latin typeface="Calibri" panose="020F0502020204030204" pitchFamily="34" charset="0"/>
                <a:cs typeface="Calibri" panose="020F0502020204030204" pitchFamily="34" charset="0"/>
              </a:rPr>
              <a:t>KDE Portfolio: 10 stocks</a:t>
            </a:r>
          </a:p>
          <a:p>
            <a:pPr marL="457200" indent="-457200">
              <a:lnSpc>
                <a:spcPct val="100000"/>
              </a:lnSpc>
              <a:buFont typeface="Arial" panose="020B0604020202020204" pitchFamily="34" charset="0"/>
              <a:buChar char="•"/>
            </a:pPr>
            <a:r>
              <a:rPr lang="en-US" sz="2600" b="0" strike="noStrike" spc="-1" dirty="0">
                <a:solidFill>
                  <a:srgbClr val="000000"/>
                </a:solidFill>
                <a:uFill>
                  <a:solidFill>
                    <a:srgbClr val="FFFFFF"/>
                  </a:solidFill>
                </a:uFill>
                <a:latin typeface="Calibri" panose="020F0502020204030204" pitchFamily="34" charset="0"/>
                <a:cs typeface="Calibri" panose="020F0502020204030204" pitchFamily="34" charset="0"/>
              </a:rPr>
              <a:t>K-Means Portfolio: 29 stocks</a:t>
            </a: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US"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4" name="CustomShape 6"/>
          <p:cNvSpPr/>
          <p:nvPr/>
        </p:nvSpPr>
        <p:spPr>
          <a:xfrm>
            <a:off x="493776" y="20477566"/>
            <a:ext cx="19195008" cy="1174728"/>
          </a:xfrm>
          <a:prstGeom prst="rect">
            <a:avLst/>
          </a:prstGeom>
          <a:noFill/>
          <a:ln w="5076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pc="-1" dirty="0">
                <a:solidFill>
                  <a:srgbClr val="000000"/>
                </a:solidFill>
                <a:uFill>
                  <a:solidFill>
                    <a:srgbClr val="FFFFFF"/>
                  </a:solidFill>
                </a:uFill>
                <a:latin typeface="Calibri" panose="020F0502020204030204" pitchFamily="34" charset="0"/>
                <a:cs typeface="Calibri" panose="020F0502020204030204" pitchFamily="34" charset="0"/>
              </a:rPr>
              <a:t>References:</a:t>
            </a:r>
            <a:r>
              <a:rPr lang="en-US" sz="2000" spc="-1" dirty="0">
                <a:solidFill>
                  <a:srgbClr val="000000"/>
                </a:solidFill>
                <a:uFill>
                  <a:solidFill>
                    <a:srgbClr val="FFFFFF"/>
                  </a:solidFill>
                </a:uFill>
                <a:latin typeface="Calibri" panose="020F0502020204030204" pitchFamily="34" charset="0"/>
                <a:cs typeface="Calibri" panose="020F0502020204030204" pitchFamily="34" charset="0"/>
              </a:rPr>
              <a:t> </a:t>
            </a:r>
            <a:r>
              <a:rPr lang="en-US" sz="2800" spc="-1" dirty="0">
                <a:solidFill>
                  <a:srgbClr val="000000"/>
                </a:solidFill>
                <a:uFill>
                  <a:solidFill>
                    <a:srgbClr val="FFFFFF"/>
                  </a:solidFill>
                </a:uFill>
                <a:latin typeface="Calibri" panose="020F0502020204030204" pitchFamily="34" charset="0"/>
                <a:cs typeface="Calibri" panose="020F0502020204030204" pitchFamily="34" charset="0"/>
              </a:rPr>
              <a:t>https://www.kaggle.com/camnugent/sandp500</a:t>
            </a:r>
            <a:endParaRPr lang="en-US" sz="2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26" name="CustomShape 3">
            <a:extLst>
              <a:ext uri="{FF2B5EF4-FFF2-40B4-BE49-F238E27FC236}">
                <a16:creationId xmlns:a16="http://schemas.microsoft.com/office/drawing/2014/main" id="{C02200DD-58CD-41CD-BD1D-79595BF92D6D}"/>
              </a:ext>
            </a:extLst>
          </p:cNvPr>
          <p:cNvSpPr/>
          <p:nvPr/>
        </p:nvSpPr>
        <p:spPr>
          <a:xfrm>
            <a:off x="20223888" y="15544800"/>
            <a:ext cx="12237311" cy="6107494"/>
          </a:xfrm>
          <a:prstGeom prst="rect">
            <a:avLst/>
          </a:prstGeom>
          <a:noFill/>
          <a:ln w="88920">
            <a:solidFill>
              <a:schemeClr val="tx1"/>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5400" b="1" spc="-1" dirty="0">
                <a:solidFill>
                  <a:srgbClr val="000000"/>
                </a:solidFill>
                <a:uFill>
                  <a:solidFill>
                    <a:srgbClr val="FFFFFF"/>
                  </a:solidFill>
                </a:uFill>
                <a:latin typeface="Calibri" panose="020F0502020204030204" pitchFamily="34" charset="0"/>
                <a:cs typeface="Calibri" panose="020F0502020204030204" pitchFamily="34" charset="0"/>
              </a:rPr>
              <a:t>                             Conclusion</a:t>
            </a:r>
          </a:p>
          <a:p>
            <a:pPr>
              <a:lnSpc>
                <a:spcPct val="100000"/>
              </a:lnSpc>
            </a:pPr>
            <a:r>
              <a:rPr lang="en-US" sz="3200" b="1" spc="-1" dirty="0">
                <a:solidFill>
                  <a:srgbClr val="000000"/>
                </a:solidFill>
                <a:uFill>
                  <a:solidFill>
                    <a:srgbClr val="FFFFFF"/>
                  </a:solidFill>
                </a:uFill>
                <a:latin typeface="Calibri" panose="020F0502020204030204" pitchFamily="34" charset="0"/>
                <a:cs typeface="Calibri" panose="020F0502020204030204" pitchFamily="34" charset="0"/>
              </a:rPr>
              <a:t>Takeaway</a:t>
            </a:r>
          </a:p>
          <a:p>
            <a:pPr marL="1143000" lvl="1" indent="-685800">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cs typeface="Calibri" panose="020F0502020204030204" pitchFamily="34" charset="0"/>
              </a:rPr>
              <a:t>It is possible to generate a stock portfolio that beats the general market by minimizing risk and maximizing potential returns</a:t>
            </a:r>
          </a:p>
          <a:p>
            <a:pPr>
              <a:lnSpc>
                <a:spcPct val="100000"/>
              </a:lnSpc>
            </a:pPr>
            <a:r>
              <a:rPr lang="en-US" sz="3200" b="1" spc="-1" dirty="0">
                <a:solidFill>
                  <a:srgbClr val="000000"/>
                </a:solidFill>
                <a:uFill>
                  <a:solidFill>
                    <a:srgbClr val="FFFFFF"/>
                  </a:solidFill>
                </a:uFill>
                <a:latin typeface="Calibri" panose="020F0502020204030204" pitchFamily="34" charset="0"/>
                <a:cs typeface="Calibri" panose="020F0502020204030204" pitchFamily="34" charset="0"/>
              </a:rPr>
              <a:t>Contribution</a:t>
            </a:r>
          </a:p>
          <a:p>
            <a:pPr marL="1143000" lvl="1" indent="-685800">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cs typeface="Calibri" panose="020F0502020204030204" pitchFamily="34" charset="0"/>
              </a:rPr>
              <a:t>Amateur investors can now invest with more peace of mind</a:t>
            </a:r>
          </a:p>
          <a:p>
            <a:pPr>
              <a:lnSpc>
                <a:spcPct val="100000"/>
              </a:lnSpc>
            </a:pPr>
            <a:r>
              <a:rPr lang="en-US" sz="3200" b="1" spc="-1" dirty="0">
                <a:solidFill>
                  <a:srgbClr val="000000"/>
                </a:solidFill>
                <a:uFill>
                  <a:solidFill>
                    <a:srgbClr val="FFFFFF"/>
                  </a:solidFill>
                </a:uFill>
                <a:latin typeface="Calibri" panose="020F0502020204030204" pitchFamily="34" charset="0"/>
                <a:cs typeface="Calibri" panose="020F0502020204030204" pitchFamily="34" charset="0"/>
              </a:rPr>
              <a:t>Next steps</a:t>
            </a:r>
          </a:p>
          <a:p>
            <a:pPr marL="1143000" lvl="1" indent="-685800">
              <a:buFont typeface="Arial" panose="020B0604020202020204" pitchFamily="34" charset="0"/>
              <a:buChar char="•"/>
            </a:pPr>
            <a:r>
              <a:rPr lang="en-US" sz="3200" spc="-1" dirty="0">
                <a:solidFill>
                  <a:srgbClr val="000000"/>
                </a:solidFill>
                <a:uFill>
                  <a:solidFill>
                    <a:srgbClr val="FFFFFF"/>
                  </a:solidFill>
                </a:uFill>
                <a:latin typeface="Calibri" panose="020F0502020204030204" pitchFamily="34" charset="0"/>
                <a:cs typeface="Calibri" panose="020F0502020204030204" pitchFamily="34" charset="0"/>
              </a:rPr>
              <a:t>Add in cash filter to prevent major losses during market contractions</a:t>
            </a:r>
          </a:p>
        </p:txBody>
      </p:sp>
      <p:sp>
        <p:nvSpPr>
          <p:cNvPr id="17" name="object 9">
            <a:extLst>
              <a:ext uri="{FF2B5EF4-FFF2-40B4-BE49-F238E27FC236}">
                <a16:creationId xmlns:a16="http://schemas.microsoft.com/office/drawing/2014/main" id="{32242365-66A1-4519-9E2B-56E50751F014}"/>
              </a:ext>
            </a:extLst>
          </p:cNvPr>
          <p:cNvSpPr/>
          <p:nvPr/>
        </p:nvSpPr>
        <p:spPr>
          <a:xfrm>
            <a:off x="660400" y="175536"/>
            <a:ext cx="2771172" cy="2460434"/>
          </a:xfrm>
          <a:prstGeom prst="rect">
            <a:avLst/>
          </a:prstGeom>
          <a:blipFill>
            <a:blip r:embed="rId2" cstate="print"/>
            <a:stretch>
              <a:fillRect/>
            </a:stretch>
          </a:blipFill>
        </p:spPr>
        <p:txBody>
          <a:bodyPr wrap="square" lIns="0" tIns="0" rIns="0" bIns="0" rtlCol="0"/>
          <a:lstStyle/>
          <a:p>
            <a:endParaRPr sz="4825"/>
          </a:p>
        </p:txBody>
      </p:sp>
      <p:sp>
        <p:nvSpPr>
          <p:cNvPr id="2" name="TextBox 1">
            <a:extLst>
              <a:ext uri="{FF2B5EF4-FFF2-40B4-BE49-F238E27FC236}">
                <a16:creationId xmlns:a16="http://schemas.microsoft.com/office/drawing/2014/main" id="{775BDC08-F86F-4A54-945C-0402F5DE3327}"/>
              </a:ext>
            </a:extLst>
          </p:cNvPr>
          <p:cNvSpPr txBox="1"/>
          <p:nvPr/>
        </p:nvSpPr>
        <p:spPr>
          <a:xfrm>
            <a:off x="578178" y="12840792"/>
            <a:ext cx="7093712" cy="6936707"/>
          </a:xfrm>
          <a:prstGeom prst="rect">
            <a:avLst/>
          </a:prstGeom>
          <a:noFill/>
        </p:spPr>
        <p:txBody>
          <a:bodyPr wrap="square" rtlCol="0">
            <a:spAutoFit/>
          </a:bodyPr>
          <a:lstStyle/>
          <a:p>
            <a:pPr marL="20795" marR="8318">
              <a:lnSpc>
                <a:spcPct val="101099"/>
              </a:lnSpc>
              <a:spcBef>
                <a:spcPts val="156"/>
              </a:spcBef>
            </a:pPr>
            <a:r>
              <a:rPr lang="en-US" sz="2600" dirty="0">
                <a:latin typeface="Helvetica"/>
                <a:cs typeface="Helvetica"/>
              </a:rPr>
              <a:t>The market is full of uncertainty and predicting its performance is a difficult task. Most investors use the Market Portfolio Theory, which uses the Sharpe Ratio(a ratio between volatility (proxy for risk) and a stock’s past returns). Stocks with a high Sharpe Ratio tend to have better returns with lower risk. Using MPT as our basis, our project aims to create an optimal stock portfolio which minimize risk and maximizes returns. By using Kernel Density Estimation and K-Means clustering, we aim to predict which stocks to invest in quarterly based on their Sharpe Ratios. Our data set takes the opening and closing values of the top 500 companies in the United States stock market spanning from April 1</a:t>
            </a:r>
            <a:r>
              <a:rPr lang="en-US" sz="2600" baseline="30000" dirty="0">
                <a:latin typeface="Helvetica"/>
                <a:cs typeface="Helvetica"/>
              </a:rPr>
              <a:t>st</a:t>
            </a:r>
            <a:r>
              <a:rPr lang="en-US" sz="2600" dirty="0">
                <a:latin typeface="Helvetica"/>
                <a:cs typeface="Helvetica"/>
              </a:rPr>
              <a:t>, 2013 to December 30</a:t>
            </a:r>
            <a:r>
              <a:rPr lang="en-US" sz="2600" baseline="30000" dirty="0">
                <a:latin typeface="Helvetica"/>
                <a:cs typeface="Helvetica"/>
              </a:rPr>
              <a:t>th</a:t>
            </a:r>
            <a:r>
              <a:rPr lang="en-US" sz="2600" dirty="0">
                <a:latin typeface="Helvetica"/>
                <a:cs typeface="Helvetica"/>
              </a:rPr>
              <a:t> 2016.</a:t>
            </a:r>
            <a:endParaRPr lang="mr-IN" sz="2600" dirty="0">
              <a:latin typeface="Helvetica"/>
              <a:cs typeface="Helvetica"/>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E0A36DB-70FE-440D-B084-8CDD22F5C8AE}"/>
                  </a:ext>
                </a:extLst>
              </p:cNvPr>
              <p:cNvSpPr txBox="1"/>
              <p:nvPr/>
            </p:nvSpPr>
            <p:spPr>
              <a:xfrm>
                <a:off x="8389663" y="2779776"/>
                <a:ext cx="11206265" cy="14523528"/>
              </a:xfrm>
              <a:prstGeom prst="rect">
                <a:avLst/>
              </a:prstGeom>
              <a:noFill/>
            </p:spPr>
            <p:txBody>
              <a:bodyPr wrap="square" rtlCol="0">
                <a:spAutoFit/>
              </a:bodyPr>
              <a:lstStyle/>
              <a:p>
                <a:r>
                  <a:rPr lang="en-US" sz="5400" b="1" dirty="0">
                    <a:latin typeface="Calibri" panose="020F0502020204030204" pitchFamily="34" charset="0"/>
                    <a:cs typeface="Calibri" panose="020F0502020204030204" pitchFamily="34" charset="0"/>
                  </a:rPr>
                  <a:t>             Materials and Methods</a:t>
                </a:r>
              </a:p>
              <a:p>
                <a:r>
                  <a:rPr lang="en-US" sz="3600" b="1" dirty="0">
                    <a:latin typeface="Calibri" panose="020F0502020204030204" pitchFamily="34" charset="0"/>
                    <a:cs typeface="Calibri" panose="020F0502020204030204" pitchFamily="34" charset="0"/>
                  </a:rPr>
                  <a:t>Data</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The daily closing price of every stock on the S&amp;P 500 from April 1, 2013 to December 30, 2016</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No noise – stock prices are a known value reported by the exchange</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851264 observations x 7 variables (high, low, open, close, volume, ticker, date)</a:t>
                </a:r>
              </a:p>
              <a:p>
                <a:endParaRPr lang="en-US" sz="2600" dirty="0">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Predictor: The Sharpe Ratio</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Numerical value that quantifies the performance of a stock over a time period</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Calculated by comparing percentage returns to variance</a:t>
                </a:r>
              </a:p>
              <a:p>
                <a:pPr marL="457200" indent="-457200">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cs typeface="Calibri" panose="020F0502020204030204" pitchFamily="34" charset="0"/>
                        </a:rPr>
                        <m:t>∆</m:t>
                      </m:r>
                      <m:r>
                        <a:rPr lang="en-US" sz="2600" b="0" i="1" smtClean="0">
                          <a:latin typeface="Cambria Math" panose="02040503050406030204" pitchFamily="18" charset="0"/>
                          <a:ea typeface="Cambria Math" panose="02040503050406030204" pitchFamily="18" charset="0"/>
                          <a:cs typeface="Calibri" panose="020F0502020204030204" pitchFamily="34" charset="0"/>
                        </a:rPr>
                        <m:t>𝑝𝑟𝑖𝑐𝑒</m:t>
                      </m:r>
                      <m:r>
                        <a:rPr lang="en-US" sz="2600" b="0" i="1" smtClean="0">
                          <a:latin typeface="Cambria Math" panose="02040503050406030204" pitchFamily="18" charset="0"/>
                          <a:ea typeface="Cambria Math" panose="02040503050406030204" pitchFamily="18" charset="0"/>
                          <a:cs typeface="Calibri" panose="020F0502020204030204" pitchFamily="34" charset="0"/>
                        </a:rPr>
                        <m:t>= </m:t>
                      </m:r>
                      <m:f>
                        <m:fPr>
                          <m:ctrlPr>
                            <a:rPr lang="en-US" sz="2600" b="0" i="1" smtClean="0">
                              <a:latin typeface="Cambria Math" panose="02040503050406030204" pitchFamily="18" charset="0"/>
                              <a:ea typeface="Cambria Math" panose="02040503050406030204" pitchFamily="18" charset="0"/>
                              <a:cs typeface="Calibri" panose="020F0502020204030204" pitchFamily="34" charset="0"/>
                            </a:rPr>
                          </m:ctrlPr>
                        </m:fPr>
                        <m:num>
                          <m:sSub>
                            <m:sSubPr>
                              <m:ctrlPr>
                                <a:rPr lang="en-US" sz="2600" i="1">
                                  <a:latin typeface="Cambria Math" panose="02040503050406030204" pitchFamily="18" charset="0"/>
                                  <a:cs typeface="Calibri" panose="020F0502020204030204" pitchFamily="34" charset="0"/>
                                </a:rPr>
                              </m:ctrlPr>
                            </m:sSubPr>
                            <m:e>
                              <m:r>
                                <a:rPr lang="en-US" sz="2600" i="1">
                                  <a:latin typeface="Cambria Math" panose="02040503050406030204" pitchFamily="18" charset="0"/>
                                  <a:cs typeface="Calibri" panose="020F0502020204030204" pitchFamily="34" charset="0"/>
                                </a:rPr>
                                <m:t>𝑝𝑟𝑖𝑐𝑒</m:t>
                              </m:r>
                            </m:e>
                            <m:sub>
                              <m:r>
                                <a:rPr lang="en-US" sz="2600" i="1">
                                  <a:latin typeface="Cambria Math" panose="02040503050406030204" pitchFamily="18" charset="0"/>
                                  <a:cs typeface="Calibri" panose="020F0502020204030204" pitchFamily="34" charset="0"/>
                                </a:rPr>
                                <m:t>𝑒𝑛𝑑</m:t>
                              </m:r>
                            </m:sub>
                          </m:sSub>
                          <m:r>
                            <a:rPr lang="en-US" sz="2600" i="1">
                              <a:latin typeface="Cambria Math" panose="02040503050406030204" pitchFamily="18" charset="0"/>
                              <a:ea typeface="Cambria Math" panose="02040503050406030204" pitchFamily="18" charset="0"/>
                              <a:cs typeface="Calibri" panose="020F0502020204030204" pitchFamily="34" charset="0"/>
                            </a:rPr>
                            <m:t>−</m:t>
                          </m:r>
                          <m:sSub>
                            <m:sSubPr>
                              <m:ctrlPr>
                                <a:rPr lang="en-US" sz="2600" i="1">
                                  <a:latin typeface="Cambria Math" panose="02040503050406030204" pitchFamily="18" charset="0"/>
                                  <a:ea typeface="Cambria Math" panose="02040503050406030204" pitchFamily="18" charset="0"/>
                                  <a:cs typeface="Calibri" panose="020F0502020204030204" pitchFamily="34" charset="0"/>
                                </a:rPr>
                              </m:ctrlPr>
                            </m:sSubPr>
                            <m:e>
                              <m:r>
                                <a:rPr lang="en-US" sz="2600" i="1">
                                  <a:latin typeface="Cambria Math" panose="02040503050406030204" pitchFamily="18" charset="0"/>
                                  <a:ea typeface="Cambria Math" panose="02040503050406030204" pitchFamily="18" charset="0"/>
                                  <a:cs typeface="Calibri" panose="020F0502020204030204" pitchFamily="34" charset="0"/>
                                </a:rPr>
                                <m:t>𝑝𝑟𝑖𝑐𝑒</m:t>
                              </m:r>
                            </m:e>
                            <m:sub>
                              <m:r>
                                <a:rPr lang="en-US" sz="2600" i="1">
                                  <a:latin typeface="Cambria Math" panose="02040503050406030204" pitchFamily="18" charset="0"/>
                                  <a:ea typeface="Cambria Math" panose="02040503050406030204" pitchFamily="18" charset="0"/>
                                  <a:cs typeface="Calibri" panose="020F0502020204030204" pitchFamily="34" charset="0"/>
                                </a:rPr>
                                <m:t>𝑠𝑡𝑎𝑟𝑡</m:t>
                              </m:r>
                            </m:sub>
                          </m:sSub>
                        </m:num>
                        <m:den>
                          <m:r>
                            <a:rPr lang="en-US" sz="2600" b="0" i="1" smtClean="0">
                              <a:latin typeface="Cambria Math" panose="02040503050406030204" pitchFamily="18" charset="0"/>
                              <a:ea typeface="Cambria Math" panose="02040503050406030204" pitchFamily="18" charset="0"/>
                              <a:cs typeface="Calibri" panose="020F0502020204030204" pitchFamily="34" charset="0"/>
                            </a:rPr>
                            <m:t># </m:t>
                          </m:r>
                          <m:r>
                            <a:rPr lang="en-US" sz="2600" b="0" i="1" smtClean="0">
                              <a:latin typeface="Cambria Math" panose="02040503050406030204" pitchFamily="18" charset="0"/>
                              <a:ea typeface="Cambria Math" panose="02040503050406030204" pitchFamily="18" charset="0"/>
                              <a:cs typeface="Calibri" panose="020F0502020204030204" pitchFamily="34" charset="0"/>
                            </a:rPr>
                            <m:t>𝑑𝑎𝑦𝑠</m:t>
                          </m:r>
                        </m:den>
                      </m:f>
                    </m:oMath>
                  </m:oMathPara>
                </a14:m>
                <a:endParaRPr lang="en-US" sz="26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alibri" panose="020F0502020204030204" pitchFamily="34" charset="0"/>
                        </a:rPr>
                        <m:t>𝑅𝑆𝑆</m:t>
                      </m:r>
                      <m:r>
                        <a:rPr lang="en-US" sz="2600" b="0" i="1" smtClean="0">
                          <a:latin typeface="Cambria Math" panose="02040503050406030204" pitchFamily="18" charset="0"/>
                          <a:cs typeface="Calibri" panose="020F0502020204030204" pitchFamily="34" charset="0"/>
                        </a:rPr>
                        <m:t>= </m:t>
                      </m:r>
                      <m:nary>
                        <m:naryPr>
                          <m:chr m:val="∑"/>
                          <m:ctrlPr>
                            <a:rPr lang="en-US" sz="2600" b="0" i="1" smtClean="0">
                              <a:latin typeface="Cambria Math" panose="02040503050406030204" pitchFamily="18" charset="0"/>
                              <a:cs typeface="Calibri" panose="020F0502020204030204" pitchFamily="34" charset="0"/>
                            </a:rPr>
                          </m:ctrlPr>
                        </m:naryPr>
                        <m:sub>
                          <m:r>
                            <m:rPr>
                              <m:brk m:alnAt="23"/>
                            </m:rPr>
                            <a:rPr lang="en-US" sz="2600" b="0" i="1" smtClean="0">
                              <a:latin typeface="Cambria Math" panose="02040503050406030204" pitchFamily="18" charset="0"/>
                              <a:cs typeface="Calibri" panose="020F0502020204030204" pitchFamily="34" charset="0"/>
                            </a:rPr>
                            <m:t>𝑖</m:t>
                          </m:r>
                          <m:r>
                            <a:rPr lang="en-US" sz="2600" b="0" i="1" smtClean="0">
                              <a:latin typeface="Cambria Math" panose="02040503050406030204" pitchFamily="18" charset="0"/>
                              <a:cs typeface="Calibri" panose="020F0502020204030204" pitchFamily="34" charset="0"/>
                            </a:rPr>
                            <m:t>=0</m:t>
                          </m:r>
                        </m:sub>
                        <m:sup>
                          <m:r>
                            <a:rPr lang="en-US" sz="2600" b="0" i="1" smtClean="0">
                              <a:latin typeface="Cambria Math" panose="02040503050406030204" pitchFamily="18" charset="0"/>
                              <a:cs typeface="Calibri" panose="020F0502020204030204" pitchFamily="34" charset="0"/>
                            </a:rPr>
                            <m:t>𝑛</m:t>
                          </m:r>
                        </m:sup>
                        <m:e>
                          <m:sSup>
                            <m:sSupPr>
                              <m:ctrlPr>
                                <a:rPr lang="en-US" sz="2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2600" i="1">
                                  <a:latin typeface="Cambria Math" panose="02040503050406030204" pitchFamily="18" charset="0"/>
                                  <a:cs typeface="Calibri" panose="020F0502020204030204" pitchFamily="34" charset="0"/>
                                </a:rPr>
                                <m:t>[</m:t>
                              </m:r>
                              <m:sSub>
                                <m:sSubPr>
                                  <m:ctrlPr>
                                    <a:rPr lang="en-US" sz="2600" i="1">
                                      <a:latin typeface="Cambria Math" panose="02040503050406030204" pitchFamily="18" charset="0"/>
                                      <a:cs typeface="Calibri" panose="020F0502020204030204" pitchFamily="34" charset="0"/>
                                    </a:rPr>
                                  </m:ctrlPr>
                                </m:sSubPr>
                                <m:e>
                                  <m:r>
                                    <a:rPr lang="en-US" sz="2600" i="1">
                                      <a:latin typeface="Cambria Math" panose="02040503050406030204" pitchFamily="18" charset="0"/>
                                      <a:cs typeface="Calibri" panose="020F0502020204030204" pitchFamily="34" charset="0"/>
                                    </a:rPr>
                                    <m:t>𝑝𝑟𝑖𝑐𝑒</m:t>
                                  </m:r>
                                </m:e>
                                <m:sub>
                                  <m:r>
                                    <a:rPr lang="en-US" sz="2600" i="1">
                                      <a:latin typeface="Cambria Math" panose="02040503050406030204" pitchFamily="18" charset="0"/>
                                      <a:cs typeface="Calibri" panose="020F0502020204030204" pitchFamily="34" charset="0"/>
                                    </a:rPr>
                                    <m:t>𝑖</m:t>
                                  </m:r>
                                </m:sub>
                              </m:sSub>
                              <m:r>
                                <a:rPr lang="en-US" sz="2600" i="1">
                                  <a:latin typeface="Cambria Math" panose="02040503050406030204" pitchFamily="18" charset="0"/>
                                  <a:cs typeface="Calibri" panose="020F0502020204030204" pitchFamily="34" charset="0"/>
                                </a:rPr>
                                <m:t>−</m:t>
                              </m:r>
                              <m:d>
                                <m:dPr>
                                  <m:ctrlPr>
                                    <a:rPr lang="en-US" sz="2600" i="1">
                                      <a:latin typeface="Cambria Math" panose="02040503050406030204" pitchFamily="18" charset="0"/>
                                      <a:cs typeface="Calibri" panose="020F0502020204030204" pitchFamily="34" charset="0"/>
                                    </a:rPr>
                                  </m:ctrlPr>
                                </m:dPr>
                                <m:e>
                                  <m:r>
                                    <a:rPr lang="en-US" sz="2600" i="1">
                                      <a:latin typeface="Cambria Math" panose="02040503050406030204" pitchFamily="18" charset="0"/>
                                      <a:ea typeface="Cambria Math" panose="02040503050406030204" pitchFamily="18" charset="0"/>
                                      <a:cs typeface="Calibri" panose="020F0502020204030204" pitchFamily="34" charset="0"/>
                                    </a:rPr>
                                    <m:t>∆</m:t>
                                  </m:r>
                                  <m:r>
                                    <a:rPr lang="en-US" sz="2600" i="1">
                                      <a:latin typeface="Cambria Math" panose="02040503050406030204" pitchFamily="18" charset="0"/>
                                      <a:ea typeface="Cambria Math" panose="02040503050406030204" pitchFamily="18" charset="0"/>
                                      <a:cs typeface="Calibri" panose="020F0502020204030204" pitchFamily="34" charset="0"/>
                                    </a:rPr>
                                    <m:t>𝑝𝑟𝑖𝑐𝑒</m:t>
                                  </m:r>
                                  <m:r>
                                    <a:rPr lang="en-US" sz="2600" i="1">
                                      <a:latin typeface="Cambria Math" panose="02040503050406030204" pitchFamily="18" charset="0"/>
                                      <a:ea typeface="Cambria Math" panose="02040503050406030204" pitchFamily="18" charset="0"/>
                                      <a:cs typeface="Calibri" panose="020F0502020204030204" pitchFamily="34" charset="0"/>
                                    </a:rPr>
                                    <m:t>×</m:t>
                                  </m:r>
                                  <m:r>
                                    <a:rPr lang="en-US" sz="2600" i="1">
                                      <a:latin typeface="Cambria Math" panose="02040503050406030204" pitchFamily="18" charset="0"/>
                                      <a:ea typeface="Cambria Math" panose="02040503050406030204" pitchFamily="18" charset="0"/>
                                      <a:cs typeface="Calibri" panose="020F0502020204030204" pitchFamily="34" charset="0"/>
                                    </a:rPr>
                                    <m:t>𝑖</m:t>
                                  </m:r>
                                </m:e>
                              </m:d>
                              <m:r>
                                <a:rPr lang="en-US" sz="2600" i="1">
                                  <a:latin typeface="Cambria Math" panose="02040503050406030204" pitchFamily="18" charset="0"/>
                                  <a:ea typeface="Cambria Math" panose="02040503050406030204" pitchFamily="18" charset="0"/>
                                  <a:cs typeface="Calibri" panose="020F0502020204030204" pitchFamily="34" charset="0"/>
                                </a:rPr>
                                <m:t>]</m:t>
                              </m:r>
                            </m:e>
                            <m:sup>
                              <m:r>
                                <a:rPr lang="en-US" sz="2600" b="0" i="1" smtClean="0">
                                  <a:latin typeface="Cambria Math" panose="02040503050406030204" pitchFamily="18" charset="0"/>
                                  <a:ea typeface="Cambria Math" panose="02040503050406030204" pitchFamily="18" charset="0"/>
                                  <a:cs typeface="Calibri" panose="020F0502020204030204" pitchFamily="34" charset="0"/>
                                </a:rPr>
                                <m:t>2</m:t>
                              </m:r>
                            </m:sup>
                          </m:sSup>
                        </m:e>
                      </m:nary>
                    </m:oMath>
                  </m:oMathPara>
                </a14:m>
                <a:endParaRPr lang="en-US" sz="26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Calibri" panose="020F0502020204030204" pitchFamily="34" charset="0"/>
                        </a:rPr>
                        <m:t>𝑆𝑅</m:t>
                      </m:r>
                      <m:r>
                        <a:rPr lang="en-US" sz="2600" b="0" i="1" smtClean="0">
                          <a:latin typeface="Cambria Math" panose="02040503050406030204" pitchFamily="18" charset="0"/>
                          <a:cs typeface="Calibri" panose="020F0502020204030204" pitchFamily="34" charset="0"/>
                        </a:rPr>
                        <m:t>= </m:t>
                      </m:r>
                      <m:f>
                        <m:fPr>
                          <m:ctrlPr>
                            <a:rPr lang="en-US" sz="2600" b="0" i="1" smtClean="0">
                              <a:latin typeface="Cambria Math" panose="02040503050406030204" pitchFamily="18" charset="0"/>
                              <a:cs typeface="Calibri" panose="020F0502020204030204" pitchFamily="34" charset="0"/>
                            </a:rPr>
                          </m:ctrlPr>
                        </m:fPr>
                        <m:num>
                          <m:r>
                            <a:rPr lang="en-US" sz="2600" b="0" i="1" smtClean="0">
                              <a:latin typeface="Cambria Math" panose="02040503050406030204" pitchFamily="18" charset="0"/>
                              <a:cs typeface="Calibri" panose="020F0502020204030204" pitchFamily="34" charset="0"/>
                            </a:rPr>
                            <m:t>(</m:t>
                          </m:r>
                          <m:f>
                            <m:fPr>
                              <m:ctrlPr>
                                <a:rPr lang="en-US" sz="2600" b="0" i="1" smtClean="0">
                                  <a:latin typeface="Cambria Math" panose="02040503050406030204" pitchFamily="18" charset="0"/>
                                  <a:cs typeface="Calibri" panose="020F0502020204030204" pitchFamily="34" charset="0"/>
                                </a:rPr>
                              </m:ctrlPr>
                            </m:fPr>
                            <m:num>
                              <m:sSub>
                                <m:sSubPr>
                                  <m:ctrlPr>
                                    <a:rPr lang="en-US" sz="2600" i="1">
                                      <a:latin typeface="Cambria Math" panose="02040503050406030204" pitchFamily="18" charset="0"/>
                                      <a:cs typeface="Calibri" panose="020F0502020204030204" pitchFamily="34" charset="0"/>
                                    </a:rPr>
                                  </m:ctrlPr>
                                </m:sSubPr>
                                <m:e>
                                  <m:r>
                                    <a:rPr lang="en-US" sz="2600" i="1">
                                      <a:latin typeface="Cambria Math" panose="02040503050406030204" pitchFamily="18" charset="0"/>
                                      <a:cs typeface="Calibri" panose="020F0502020204030204" pitchFamily="34" charset="0"/>
                                    </a:rPr>
                                    <m:t>𝑝𝑟𝑖𝑐𝑒</m:t>
                                  </m:r>
                                </m:e>
                                <m:sub>
                                  <m:r>
                                    <a:rPr lang="en-US" sz="2600" i="1">
                                      <a:latin typeface="Cambria Math" panose="02040503050406030204" pitchFamily="18" charset="0"/>
                                      <a:cs typeface="Calibri" panose="020F0502020204030204" pitchFamily="34" charset="0"/>
                                    </a:rPr>
                                    <m:t>𝑒𝑛𝑑</m:t>
                                  </m:r>
                                </m:sub>
                              </m:sSub>
                              <m:r>
                                <a:rPr lang="en-US" sz="2600" i="1">
                                  <a:latin typeface="Cambria Math" panose="02040503050406030204" pitchFamily="18" charset="0"/>
                                  <a:cs typeface="Calibri" panose="020F0502020204030204" pitchFamily="34" charset="0"/>
                                </a:rPr>
                                <m:t> − </m:t>
                              </m:r>
                              <m:sSub>
                                <m:sSubPr>
                                  <m:ctrlPr>
                                    <a:rPr lang="en-US" sz="2600" i="1">
                                      <a:latin typeface="Cambria Math" panose="02040503050406030204" pitchFamily="18" charset="0"/>
                                      <a:cs typeface="Calibri" panose="020F0502020204030204" pitchFamily="34" charset="0"/>
                                    </a:rPr>
                                  </m:ctrlPr>
                                </m:sSubPr>
                                <m:e>
                                  <m:r>
                                    <a:rPr lang="en-US" sz="2600" i="1">
                                      <a:latin typeface="Cambria Math" panose="02040503050406030204" pitchFamily="18" charset="0"/>
                                      <a:cs typeface="Calibri" panose="020F0502020204030204" pitchFamily="34" charset="0"/>
                                    </a:rPr>
                                    <m:t>𝑝𝑟𝑖𝑐𝑒</m:t>
                                  </m:r>
                                </m:e>
                                <m:sub>
                                  <m:r>
                                    <a:rPr lang="en-US" sz="2600" i="1">
                                      <a:latin typeface="Cambria Math" panose="02040503050406030204" pitchFamily="18" charset="0"/>
                                      <a:cs typeface="Calibri" panose="020F0502020204030204" pitchFamily="34" charset="0"/>
                                    </a:rPr>
                                    <m:t>𝑠𝑡𝑎𝑟𝑡</m:t>
                                  </m:r>
                                </m:sub>
                              </m:sSub>
                            </m:num>
                            <m:den>
                              <m:sSub>
                                <m:sSubPr>
                                  <m:ctrlPr>
                                    <a:rPr lang="en-US" sz="2600" b="0" i="1" smtClean="0">
                                      <a:latin typeface="Cambria Math" panose="02040503050406030204" pitchFamily="18" charset="0"/>
                                      <a:cs typeface="Calibri" panose="020F0502020204030204" pitchFamily="34" charset="0"/>
                                    </a:rPr>
                                  </m:ctrlPr>
                                </m:sSubPr>
                                <m:e>
                                  <m:r>
                                    <a:rPr lang="en-US" sz="2600" b="0" i="1" smtClean="0">
                                      <a:latin typeface="Cambria Math" panose="02040503050406030204" pitchFamily="18" charset="0"/>
                                      <a:cs typeface="Calibri" panose="020F0502020204030204" pitchFamily="34" charset="0"/>
                                    </a:rPr>
                                    <m:t>𝑝𝑟𝑖𝑐𝑒</m:t>
                                  </m:r>
                                </m:e>
                                <m:sub>
                                  <m:r>
                                    <a:rPr lang="en-US" sz="2600" b="0" i="1" smtClean="0">
                                      <a:latin typeface="Cambria Math" panose="02040503050406030204" pitchFamily="18" charset="0"/>
                                      <a:cs typeface="Calibri" panose="020F0502020204030204" pitchFamily="34" charset="0"/>
                                    </a:rPr>
                                    <m:t>𝑠𝑡𝑎𝑟𝑡</m:t>
                                  </m:r>
                                </m:sub>
                              </m:sSub>
                            </m:den>
                          </m:f>
                          <m:r>
                            <a:rPr lang="en-US" sz="2600" b="0" i="1" smtClean="0">
                              <a:latin typeface="Cambria Math" panose="02040503050406030204" pitchFamily="18" charset="0"/>
                              <a:ea typeface="Cambria Math" panose="02040503050406030204" pitchFamily="18" charset="0"/>
                              <a:cs typeface="Calibri" panose="020F0502020204030204" pitchFamily="34" charset="0"/>
                            </a:rPr>
                            <m:t> </m:t>
                          </m:r>
                          <m:r>
                            <a:rPr lang="en-US" sz="2600" b="0" i="1" smtClean="0">
                              <a:latin typeface="Cambria Math" panose="02040503050406030204" pitchFamily="18" charset="0"/>
                              <a:ea typeface="Cambria Math" panose="02040503050406030204" pitchFamily="18" charset="0"/>
                              <a:cs typeface="Calibri" panose="020F0502020204030204" pitchFamily="34" charset="0"/>
                            </a:rPr>
                            <m:t>×100)</m:t>
                          </m:r>
                          <m:r>
                            <a:rPr lang="en-US" sz="2600" b="0" i="1" smtClean="0">
                              <a:latin typeface="Cambria Math" panose="02040503050406030204" pitchFamily="18" charset="0"/>
                              <a:ea typeface="Cambria Math" panose="02040503050406030204" pitchFamily="18" charset="0"/>
                              <a:cs typeface="Calibri" panose="020F0502020204030204" pitchFamily="34" charset="0"/>
                            </a:rPr>
                            <m:t>−2</m:t>
                          </m:r>
                        </m:num>
                        <m:den>
                          <m:r>
                            <a:rPr lang="en-US" sz="2600" b="0" i="1" smtClean="0">
                              <a:latin typeface="Cambria Math" panose="02040503050406030204" pitchFamily="18" charset="0"/>
                              <a:cs typeface="Calibri" panose="020F0502020204030204" pitchFamily="34" charset="0"/>
                            </a:rPr>
                            <m:t>𝑅𝑆𝑆</m:t>
                          </m:r>
                        </m:den>
                      </m:f>
                    </m:oMath>
                  </m:oMathPara>
                </a14:m>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Method</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Split data temporally into 3-month quarters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Roll through the quarters, using each quarter as training data for the clustering models to predict the optimal portfolio for the next quarter</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Compare results of the two portfolios w/different clustering models to a standard market tracking index fund</a:t>
                </a:r>
              </a:p>
              <a:p>
                <a:endParaRPr lang="en-US" sz="2600" dirty="0">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Models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Kernel Density Estimation </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Split data at local minima in the distribution</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Any stock with Sharpe Ratio &gt; 4</a:t>
                </a:r>
                <a:r>
                  <a:rPr lang="en-US" sz="2600" baseline="30000" dirty="0">
                    <a:latin typeface="Calibri" panose="020F0502020204030204" pitchFamily="34" charset="0"/>
                    <a:cs typeface="Calibri" panose="020F0502020204030204" pitchFamily="34" charset="0"/>
                  </a:rPr>
                  <a:t>th</a:t>
                </a:r>
                <a:r>
                  <a:rPr lang="en-US" sz="2600" dirty="0">
                    <a:latin typeface="Calibri" panose="020F0502020204030204" pitchFamily="34" charset="0"/>
                    <a:cs typeface="Calibri" panose="020F0502020204030204" pitchFamily="34" charset="0"/>
                  </a:rPr>
                  <a:t> largest minima included in portfolio</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K-Means </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group data around the nearest means</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4 clusters</a:t>
                </a:r>
              </a:p>
            </p:txBody>
          </p:sp>
        </mc:Choice>
        <mc:Fallback>
          <p:sp>
            <p:nvSpPr>
              <p:cNvPr id="3" name="TextBox 2">
                <a:extLst>
                  <a:ext uri="{FF2B5EF4-FFF2-40B4-BE49-F238E27FC236}">
                    <a16:creationId xmlns:a16="http://schemas.microsoft.com/office/drawing/2014/main" id="{4E0A36DB-70FE-440D-B084-8CDD22F5C8AE}"/>
                  </a:ext>
                </a:extLst>
              </p:cNvPr>
              <p:cNvSpPr txBox="1">
                <a:spLocks noRot="1" noChangeAspect="1" noMove="1" noResize="1" noEditPoints="1" noAdjustHandles="1" noChangeArrowheads="1" noChangeShapeType="1" noTextEdit="1"/>
              </p:cNvSpPr>
              <p:nvPr/>
            </p:nvSpPr>
            <p:spPr>
              <a:xfrm>
                <a:off x="8389663" y="2779776"/>
                <a:ext cx="11206265" cy="14523528"/>
              </a:xfrm>
              <a:prstGeom prst="rect">
                <a:avLst/>
              </a:prstGeom>
              <a:blipFill>
                <a:blip r:embed="rId3"/>
                <a:stretch>
                  <a:fillRect l="-1631" t="-1175" r="-1251" b="-1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327A7D-FFAA-41CC-BF29-07697A3EA3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6613" y="3641684"/>
            <a:ext cx="12151860" cy="552060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2270</TotalTime>
  <Words>551</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DejaVu Sans</vt:lpstr>
      <vt:lpstr>Arial</vt:lpstr>
      <vt:lpstr>Calibri</vt:lpstr>
      <vt:lpstr>Cambria Math</vt:lpstr>
      <vt:lpstr>Helvetica</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Andres Gannon</dc:creator>
  <dc:description/>
  <cp:lastModifiedBy>Cole Reynolds</cp:lastModifiedBy>
  <cp:revision>106</cp:revision>
  <dcterms:created xsi:type="dcterms:W3CDTF">2016-11-25T22:06:41Z</dcterms:created>
  <dcterms:modified xsi:type="dcterms:W3CDTF">2018-12-06T20:55:49Z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