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3" r:id="rId2"/>
    <p:sldId id="275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6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C00000"/>
    <a:srgbClr val="7F7F7F"/>
    <a:srgbClr val="76B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94762"/>
  </p:normalViewPr>
  <p:slideViewPr>
    <p:cSldViewPr snapToGrid="0" snapToObjects="1">
      <p:cViewPr varScale="1">
        <p:scale>
          <a:sx n="143" d="100"/>
          <a:sy n="143" d="100"/>
        </p:scale>
        <p:origin x="3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14A27-DF74-EA4F-B062-42EC5CED66B2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6B783-7845-114E-85D7-E042E4790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65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2B81E-865E-3C49-8EDD-074C6D54A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40464-8E2F-8040-932C-8C72C79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161BC-2E6A-8349-BC26-488132AA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137D-B7B1-044B-8EDB-FB42EA6AF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CDDC-C969-974A-BA37-3513A38C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538D-EA22-3446-BBD4-04A3CE789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A8E6E-B3B2-384D-BA1A-E82401759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1666C-7612-8944-AAC4-101529750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B63E-744B-6A47-BB7E-A5F63874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4DFEE-52BC-6248-852C-8CF5BF32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5B59C-1A7F-6C4B-BBAE-3676F4D2C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6BD9F-4957-AA43-A7A8-1FD9091A8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184-4014-1E4C-A6C4-D3A115494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6A467-1924-7046-A704-DC760004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8BA5-EE85-BA49-A3A0-A1FF99D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8816-A509-2044-9427-7A46EEB4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4B04-492E-D144-8709-AA9E9A002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F2CB1-E5D7-D14A-B855-7123145B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D11A-ABB1-4142-9BD9-A3397F38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C71F0-EB56-9D4A-A6B0-6E56C7CB5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3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AE171-9F7B-9E49-999E-F9703036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5596C-CEB2-0A42-9867-E983736B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BCE2C-47F4-DA46-BA9D-42AA6631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7B55B-E728-F94B-A478-A740290B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EE05-85D6-1E4A-A183-9DEB4706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F0DA-B1A9-0E49-8F55-6A2A889A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6362E-C919-D241-9E78-761665EC0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3878C-A4CF-7C44-9BE5-F98FB0D77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C4F05-EC63-594F-90B6-CD69A18B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10173-0AA1-BE45-BA2C-5FFC73D3E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FD4A-0A70-7449-91D3-A7C8670F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5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336F-D555-4441-95F0-49A659B35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CF81B-9613-B242-A007-0FD828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8A65B-4205-8942-A423-BA326E4C1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00B52-4BFB-4E45-9F5E-A945C6B77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5746A-37B8-AE49-8FAA-7B3930270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1817D-3160-FA45-B2CB-C59672E2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CA3E7-4E7A-084B-9905-A5129BB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A1078-BC91-FC44-A0C4-514D0DD1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B94F-A577-874B-BA9E-52963CE6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DD2D-4C9B-9740-9FC7-3DF82EF7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F5C3B-C7AA-E14E-B167-987D40CA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922C-F5F9-DF45-904C-AFCCFE92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96716E-37CB-5B45-9AF2-4280CF31E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5BBED-FA03-7E41-8986-6F1EAFB98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BECBE-BCBB-6B40-8C60-D8D38487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3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6FD7-FF9C-B74F-BA11-6A8A607A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DB519-E0F9-7C4E-88F0-93452A4F8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C2EB7-3A28-3A4F-A983-C2CE088B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F9564-7CAF-E344-AE0F-C1047202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893AC-DCCF-E84D-BC3C-28F52467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E3DCA-D6F7-F249-A26E-B2BC5E43B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4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93218-9265-F447-ABFD-70EB1A90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04636-EBE2-934A-BEC7-404099685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C5B41-F0D9-074B-96D6-69A5CA7BF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821D2-97AF-E74E-9B04-7F41EFE1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8C3C-2AD8-5148-94A3-7C42A929E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26773-FDBC-3042-B60F-92630D819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44E4B-61F1-BD49-A84D-1160BFAC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7855F-C64E-2045-B8A4-BEC4BB0EC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77D2-9E41-994E-81A7-F099F6404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ADF7F-DDAD-1A42-877A-5735814E6AED}" type="datetimeFigureOut">
              <a:rPr lang="en-US" smtClean="0"/>
              <a:t>7/22/19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AF26F-2E11-B248-ADCA-3C9283F70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0CF0-BE6E-624A-80D9-2AD089942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EF1AA-77C5-2642-B57F-FE4288E59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10"/>
    </mc:Choice>
    <mc:Fallback xmlns="">
      <p:transition spd="slow" advClick="0" advTm="1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49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100"/>
    </mc:Choice>
    <mc:Fallback>
      <p:transition advClick="0" advTm="1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53802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71894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540905"/>
              </p:ext>
            </p:extLst>
          </p:nvPr>
        </p:nvGraphicFramePr>
        <p:xfrm>
          <a:off x="1619624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59596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669180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13852"/>
              </p:ext>
            </p:extLst>
          </p:nvPr>
        </p:nvGraphicFramePr>
        <p:xfrm>
          <a:off x="7823200" y="287655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72D2660-C6F4-2543-A3F1-A99D120A63BF}"/>
              </a:ext>
            </a:extLst>
          </p:cNvPr>
          <p:cNvSpPr txBox="1"/>
          <p:nvPr/>
        </p:nvSpPr>
        <p:spPr>
          <a:xfrm>
            <a:off x="4808628" y="1836587"/>
            <a:ext cx="2574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Output from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30162117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500">
        <p159:morph option="byObject"/>
      </p:transition>
    </mc:Choice>
    <mc:Fallback>
      <p:transition advClick="0" advTm="15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93558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339391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07242"/>
              </p:ext>
            </p:extLst>
          </p:nvPr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484195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733092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539260"/>
              </p:ext>
            </p:extLst>
          </p:nvPr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6E1E61B-33FF-FE47-8F94-77C738A54C43}"/>
              </a:ext>
            </a:extLst>
          </p:cNvPr>
          <p:cNvSpPr/>
          <p:nvPr/>
        </p:nvSpPr>
        <p:spPr>
          <a:xfrm>
            <a:off x="2530439" y="3244334"/>
            <a:ext cx="1478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Concatenate</a:t>
            </a:r>
          </a:p>
        </p:txBody>
      </p:sp>
    </p:spTree>
    <p:extLst>
      <p:ext uri="{BB962C8B-B14F-4D97-AF65-F5344CB8AC3E}">
        <p14:creationId xmlns:p14="http://schemas.microsoft.com/office/powerpoint/2010/main" val="115364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89F4B9-0EC9-2E40-9249-F5E37E5DDE35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F809E5-05D3-7944-9BFF-8C543567E162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40F382-490A-5C4F-BD21-B745D8036422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23241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4C340-EAA8-5843-9586-F08DE45D21F9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7A0596-513D-D340-8449-521D859AB5BB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A03903-7D59-4D45-B13F-27A5FE006134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429000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C640F01-6D05-AA4C-9AEF-766141D1380A}"/>
              </a:ext>
            </a:extLst>
          </p:cNvPr>
          <p:cNvSpPr/>
          <p:nvPr/>
        </p:nvSpPr>
        <p:spPr>
          <a:xfrm>
            <a:off x="4008729" y="4741457"/>
            <a:ext cx="4174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Output from Multi-Head Self-Attention</a:t>
            </a:r>
          </a:p>
        </p:txBody>
      </p:sp>
    </p:spTree>
    <p:extLst>
      <p:ext uri="{BB962C8B-B14F-4D97-AF65-F5344CB8AC3E}">
        <p14:creationId xmlns:p14="http://schemas.microsoft.com/office/powerpoint/2010/main" val="14154203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56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600" advClick="0" advTm="100">
        <p159:morph option="byObject"/>
      </p:transition>
    </mc:Choice>
    <mc:Fallback>
      <p:transition spd="med" advClick="0" advTm="1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2563904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35545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8380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500">
        <p159:morph option="byObject"/>
      </p:transition>
    </mc:Choice>
    <mc:Fallback>
      <p:transition advClick="0" advTm="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2563904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/>
        </p:nvGraphicFramePr>
        <p:xfrm>
          <a:off x="669365" y="35545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2ECE345-0A0D-C04D-BA72-329E1FA91B0F}"/>
              </a:ext>
            </a:extLst>
          </p:cNvPr>
          <p:cNvSpPr txBox="1"/>
          <p:nvPr/>
        </p:nvSpPr>
        <p:spPr>
          <a:xfrm>
            <a:off x="1849787" y="1882589"/>
            <a:ext cx="2743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Input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1499266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26568"/>
              </p:ext>
            </p:extLst>
          </p:nvPr>
        </p:nvGraphicFramePr>
        <p:xfrm>
          <a:off x="448238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263855-40DE-DD4E-8B7B-D9F178E22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97212"/>
              </p:ext>
            </p:extLst>
          </p:nvPr>
        </p:nvGraphicFramePr>
        <p:xfrm>
          <a:off x="6639859" y="4621303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38E33C4-0E54-0247-AE5D-8C2688A63D2A}"/>
              </a:ext>
            </a:extLst>
          </p:cNvPr>
          <p:cNvSpPr txBox="1"/>
          <p:nvPr/>
        </p:nvSpPr>
        <p:spPr>
          <a:xfrm>
            <a:off x="4098498" y="2940425"/>
            <a:ext cx="3995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Split into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subspace for </a:t>
            </a:r>
            <a:r>
              <a:rPr lang="en-US" sz="2000" b="1" dirty="0">
                <a:latin typeface="DINPro Medium" panose="02000503030000020004" pitchFamily="2" charset="0"/>
              </a:rPr>
              <a:t>N</a:t>
            </a:r>
            <a:r>
              <a:rPr lang="en-US" sz="2000" dirty="0">
                <a:latin typeface="DINPro Medium" panose="02000503030000020004" pitchFamily="2" charset="0"/>
              </a:rPr>
              <a:t> heads</a:t>
            </a:r>
          </a:p>
        </p:txBody>
      </p:sp>
    </p:spTree>
    <p:extLst>
      <p:ext uri="{BB962C8B-B14F-4D97-AF65-F5344CB8AC3E}">
        <p14:creationId xmlns:p14="http://schemas.microsoft.com/office/powerpoint/2010/main" val="1157431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080851"/>
              </p:ext>
            </p:extLst>
          </p:nvPr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4893A3-5ECC-E84C-8BDC-74F01D703D7F}"/>
              </a:ext>
            </a:extLst>
          </p:cNvPr>
          <p:cNvSpPr txBox="1"/>
          <p:nvPr/>
        </p:nvSpPr>
        <p:spPr>
          <a:xfrm>
            <a:off x="4744508" y="302889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DINPro Medium" panose="02000503030000020004" pitchFamily="2" charset="0"/>
              </a:rPr>
              <a:t>(1 subspace per head)</a:t>
            </a:r>
          </a:p>
        </p:txBody>
      </p:sp>
    </p:spTree>
    <p:extLst>
      <p:ext uri="{BB962C8B-B14F-4D97-AF65-F5344CB8AC3E}">
        <p14:creationId xmlns:p14="http://schemas.microsoft.com/office/powerpoint/2010/main" val="5042965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868987"/>
              </p:ext>
            </p:extLst>
          </p:nvPr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270193"/>
              </p:ext>
            </p:extLst>
          </p:nvPr>
        </p:nvGraphicFramePr>
        <p:xfrm>
          <a:off x="4718425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B1FB3ED-72D4-ED41-8329-421610E454AB}"/>
              </a:ext>
            </a:extLst>
          </p:cNvPr>
          <p:cNvSpPr txBox="1"/>
          <p:nvPr/>
        </p:nvSpPr>
        <p:spPr>
          <a:xfrm>
            <a:off x="1455272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Key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BCDFF-E8D8-DC41-98DB-55DFA3483B57}"/>
              </a:ext>
            </a:extLst>
          </p:cNvPr>
          <p:cNvSpPr txBox="1"/>
          <p:nvPr/>
        </p:nvSpPr>
        <p:spPr>
          <a:xfrm>
            <a:off x="4718425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  <p:sp>
        <p:nvSpPr>
          <p:cNvPr id="2" name="Trapezium 1">
            <a:extLst>
              <a:ext uri="{FF2B5EF4-FFF2-40B4-BE49-F238E27FC236}">
                <a16:creationId xmlns:a16="http://schemas.microsoft.com/office/drawing/2014/main" id="{A25858AF-EB53-4C4B-A3B7-3AF2CFF4B445}"/>
              </a:ext>
            </a:extLst>
          </p:cNvPr>
          <p:cNvSpPr/>
          <p:nvPr/>
        </p:nvSpPr>
        <p:spPr>
          <a:xfrm>
            <a:off x="3544048" y="4332195"/>
            <a:ext cx="5103904" cy="943532"/>
          </a:xfrm>
          <a:prstGeom prst="trapezoid">
            <a:avLst>
              <a:gd name="adj" fmla="val 125713"/>
            </a:avLst>
          </a:pr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704C4C5-8399-134E-988A-DA11DECFE5A8}"/>
              </a:ext>
            </a:extLst>
          </p:cNvPr>
          <p:cNvSpPr/>
          <p:nvPr/>
        </p:nvSpPr>
        <p:spPr>
          <a:xfrm>
            <a:off x="3550024" y="4320988"/>
            <a:ext cx="7189694" cy="959224"/>
          </a:xfrm>
          <a:custGeom>
            <a:avLst/>
            <a:gdLst>
              <a:gd name="connsiteX0" fmla="*/ 7189694 w 7189694"/>
              <a:gd name="connsiteY0" fmla="*/ 0 h 959224"/>
              <a:gd name="connsiteX1" fmla="*/ 5100917 w 7189694"/>
              <a:gd name="connsiteY1" fmla="*/ 959224 h 959224"/>
              <a:gd name="connsiteX2" fmla="*/ 0 w 7189694"/>
              <a:gd name="connsiteY2" fmla="*/ 950259 h 959224"/>
              <a:gd name="connsiteX3" fmla="*/ 4437529 w 7189694"/>
              <a:gd name="connsiteY3" fmla="*/ 8965 h 959224"/>
              <a:gd name="connsiteX4" fmla="*/ 7189694 w 7189694"/>
              <a:gd name="connsiteY4" fmla="*/ 0 h 95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9694" h="959224">
                <a:moveTo>
                  <a:pt x="7189694" y="0"/>
                </a:moveTo>
                <a:lnTo>
                  <a:pt x="5100917" y="959224"/>
                </a:lnTo>
                <a:lnTo>
                  <a:pt x="0" y="950259"/>
                </a:lnTo>
                <a:lnTo>
                  <a:pt x="4437529" y="8965"/>
                </a:lnTo>
                <a:lnTo>
                  <a:pt x="7189694" y="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8687EBF-2F42-BC4A-9A13-F019C11501AC}"/>
              </a:ext>
            </a:extLst>
          </p:cNvPr>
          <p:cNvSpPr/>
          <p:nvPr/>
        </p:nvSpPr>
        <p:spPr>
          <a:xfrm flipH="1">
            <a:off x="1455272" y="4320988"/>
            <a:ext cx="7192680" cy="959224"/>
          </a:xfrm>
          <a:custGeom>
            <a:avLst/>
            <a:gdLst>
              <a:gd name="connsiteX0" fmla="*/ 7189694 w 7189694"/>
              <a:gd name="connsiteY0" fmla="*/ 0 h 959224"/>
              <a:gd name="connsiteX1" fmla="*/ 5100917 w 7189694"/>
              <a:gd name="connsiteY1" fmla="*/ 959224 h 959224"/>
              <a:gd name="connsiteX2" fmla="*/ 0 w 7189694"/>
              <a:gd name="connsiteY2" fmla="*/ 950259 h 959224"/>
              <a:gd name="connsiteX3" fmla="*/ 4437529 w 7189694"/>
              <a:gd name="connsiteY3" fmla="*/ 8965 h 959224"/>
              <a:gd name="connsiteX4" fmla="*/ 7189694 w 7189694"/>
              <a:gd name="connsiteY4" fmla="*/ 0 h 95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9694" h="959224">
                <a:moveTo>
                  <a:pt x="7189694" y="0"/>
                </a:moveTo>
                <a:lnTo>
                  <a:pt x="5100917" y="959224"/>
                </a:lnTo>
                <a:lnTo>
                  <a:pt x="0" y="950259"/>
                </a:lnTo>
                <a:lnTo>
                  <a:pt x="4437529" y="8965"/>
                </a:lnTo>
                <a:lnTo>
                  <a:pt x="7189694" y="0"/>
                </a:lnTo>
                <a:close/>
              </a:path>
            </a:pathLst>
          </a:custGeom>
          <a:solidFill>
            <a:srgbClr val="7F7F7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36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/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177118"/>
              </p:ext>
            </p:extLst>
          </p:nvPr>
        </p:nvGraphicFramePr>
        <p:xfrm>
          <a:off x="1455272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7981578" y="3227294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23BDC41-E8CD-914E-9E1B-B6D6860D5282}"/>
              </a:ext>
            </a:extLst>
          </p:cNvPr>
          <p:cNvSpPr txBox="1"/>
          <p:nvPr/>
        </p:nvSpPr>
        <p:spPr>
          <a:xfrm>
            <a:off x="7981578" y="2827184"/>
            <a:ext cx="2749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Value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CD5585-EB71-0944-8DAC-665D0D241DF8}"/>
              </a:ext>
            </a:extLst>
          </p:cNvPr>
          <p:cNvSpPr txBox="1"/>
          <p:nvPr/>
        </p:nvSpPr>
        <p:spPr>
          <a:xfrm>
            <a:off x="1455272" y="2519408"/>
            <a:ext cx="2749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DINPro Medium" panose="02000503030000020004" pitchFamily="2" charset="0"/>
              </a:rPr>
              <a:t>Attention Score</a:t>
            </a:r>
          </a:p>
          <a:p>
            <a:pPr algn="ctr"/>
            <a:r>
              <a:rPr lang="en-US" sz="2000" dirty="0">
                <a:latin typeface="DINPro Medium" panose="02000503030000020004" pitchFamily="2" charset="0"/>
              </a:rPr>
              <a:t>(Dot-Product)</a:t>
            </a:r>
          </a:p>
        </p:txBody>
      </p:sp>
    </p:spTree>
    <p:extLst>
      <p:ext uri="{BB962C8B-B14F-4D97-AF65-F5344CB8AC3E}">
        <p14:creationId xmlns:p14="http://schemas.microsoft.com/office/powerpoint/2010/main" val="12250556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500">
        <p159:morph option="byObject"/>
      </p:transition>
    </mc:Choice>
    <mc:Fallback>
      <p:transition advClick="0" advTm="1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57033"/>
              </p:ext>
            </p:extLst>
          </p:nvPr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432863"/>
              </p:ext>
            </p:extLst>
          </p:nvPr>
        </p:nvGraphicFramePr>
        <p:xfrm>
          <a:off x="4721412" y="1748117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682037"/>
              </p:ext>
            </p:extLst>
          </p:nvPr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1535F3FA-BEEA-7D48-8A48-04BABD8E8B3C}"/>
              </a:ext>
            </a:extLst>
          </p:cNvPr>
          <p:cNvSpPr/>
          <p:nvPr/>
        </p:nvSpPr>
        <p:spPr>
          <a:xfrm>
            <a:off x="5945958" y="29767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2CA1D1-E052-0742-9D58-24F917A990C5}"/>
              </a:ext>
            </a:extLst>
          </p:cNvPr>
          <p:cNvSpPr/>
          <p:nvPr/>
        </p:nvSpPr>
        <p:spPr>
          <a:xfrm>
            <a:off x="1873225" y="2976746"/>
            <a:ext cx="24929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DINPro Medium" panose="02000503030000020004" pitchFamily="2" charset="0"/>
              </a:rPr>
              <a:t>Element Wise Product</a:t>
            </a:r>
          </a:p>
        </p:txBody>
      </p:sp>
    </p:spTree>
    <p:extLst>
      <p:ext uri="{BB962C8B-B14F-4D97-AF65-F5344CB8AC3E}">
        <p14:creationId xmlns:p14="http://schemas.microsoft.com/office/powerpoint/2010/main" val="7480976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500">
        <p159:morph option="byObject"/>
      </p:transition>
    </mc:Choice>
    <mc:Fallback>
      <p:transition advClick="0" advTm="15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F8B897-EC0B-A843-9E42-97A7E0122FB3}"/>
              </a:ext>
            </a:extLst>
          </p:cNvPr>
          <p:cNvGraphicFramePr>
            <a:graphicFrameLocks noGrp="1"/>
          </p:cNvGraphicFramePr>
          <p:nvPr/>
        </p:nvGraphicFramePr>
        <p:xfrm>
          <a:off x="3544048" y="5275727"/>
          <a:ext cx="5103904" cy="9816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37988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637988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490818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B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1B9308-623E-9F47-BE08-7144D565E60E}"/>
              </a:ext>
            </a:extLst>
          </p:cNvPr>
          <p:cNvGraphicFramePr>
            <a:graphicFrameLocks noGrp="1"/>
          </p:cNvGraphicFramePr>
          <p:nvPr/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A2E03B-0EA5-4344-931B-3E1480E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98531"/>
              </p:ext>
            </p:extLst>
          </p:nvPr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3EED07-DBF0-F443-8C16-77FB03EBFE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45196"/>
              </p:ext>
            </p:extLst>
          </p:nvPr>
        </p:nvGraphicFramePr>
        <p:xfrm>
          <a:off x="4721412" y="3511922"/>
          <a:ext cx="2749176" cy="1104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43647">
                  <a:extLst>
                    <a:ext uri="{9D8B030D-6E8A-4147-A177-3AD203B41FA5}">
                      <a16:colId xmlns:a16="http://schemas.microsoft.com/office/drawing/2014/main" val="199723387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325630810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8354795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008055901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341200608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4219283886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2364680904"/>
                    </a:ext>
                  </a:extLst>
                </a:gridCol>
                <a:gridCol w="343647">
                  <a:extLst>
                    <a:ext uri="{9D8B030D-6E8A-4147-A177-3AD203B41FA5}">
                      <a16:colId xmlns:a16="http://schemas.microsoft.com/office/drawing/2014/main" val="1494180794"/>
                    </a:ext>
                  </a:extLst>
                </a:gridCol>
              </a:tblGrid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0856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latin typeface="DINPro Medium" panose="02000503030000020004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96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597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37</Words>
  <Application>Microsoft Macintosh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DINPro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 - Timothy Liu Kaihui</dc:creator>
  <cp:lastModifiedBy>Student - Timothy Liu Kaihui</cp:lastModifiedBy>
  <cp:revision>10</cp:revision>
  <dcterms:created xsi:type="dcterms:W3CDTF">2019-07-18T14:43:35Z</dcterms:created>
  <dcterms:modified xsi:type="dcterms:W3CDTF">2019-07-22T10:00:42Z</dcterms:modified>
</cp:coreProperties>
</file>