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533"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6EDB2C-C543-42C8-AC39-9C61DD80917C}" type="datetimeFigureOut">
              <a:rPr lang="en-US" smtClean="0"/>
              <a:t>3/13/2021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6EDB2C-C543-42C8-AC39-9C61DD80917C}" type="datetimeFigureOut">
              <a:rPr lang="en-US" smtClean="0"/>
              <a:t>3/13/2021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6EDB2C-C543-42C8-AC39-9C61DD80917C}" type="datetimeFigureOut">
              <a:rPr lang="en-US" smtClean="0"/>
              <a:t>3/13/2021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6EDB2C-C543-42C8-AC39-9C61DD80917C}" type="datetimeFigureOut">
              <a:rPr lang="en-US" smtClean="0"/>
              <a:t>3/13/2021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EDB2C-C543-42C8-AC39-9C61DD80917C}" type="datetimeFigureOut">
              <a:rPr lang="en-US" smtClean="0"/>
              <a:t>3/13/2021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6EDB2C-C543-42C8-AC39-9C61DD80917C}" type="datetimeFigureOut">
              <a:rPr lang="en-US" smtClean="0"/>
              <a:t>3/13/2021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6EDB2C-C543-42C8-AC39-9C61DD80917C}" type="datetimeFigureOut">
              <a:rPr lang="en-US" smtClean="0"/>
              <a:t>3/13/2021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6EDB2C-C543-42C8-AC39-9C61DD80917C}" type="datetimeFigureOut">
              <a:rPr lang="en-US" smtClean="0"/>
              <a:t>3/13/2021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EDB2C-C543-42C8-AC39-9C61DD80917C}" type="datetimeFigureOut">
              <a:rPr lang="en-US" smtClean="0"/>
              <a:t>3/13/2021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EDB2C-C543-42C8-AC39-9C61DD80917C}" type="datetimeFigureOut">
              <a:rPr lang="en-US" smtClean="0"/>
              <a:t>3/13/2021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EDB2C-C543-42C8-AC39-9C61DD80917C}" type="datetimeFigureOut">
              <a:rPr lang="en-US" smtClean="0"/>
              <a:t>3/13/2021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1A3E9-ADE8-4ECA-B050-941744903BA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EDB2C-C543-42C8-AC39-9C61DD80917C}" type="datetimeFigureOut">
              <a:rPr lang="en-US" smtClean="0"/>
              <a:t>3/13/2021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1A3E9-ADE8-4ECA-B050-941744903BA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SOS app to connect the patient/victim with nearby doctor as well as 112 Emergency service.</a:t>
            </a:r>
            <a:endParaRPr lang="en-IN" dirty="0"/>
          </a:p>
        </p:txBody>
      </p:sp>
      <p:pic>
        <p:nvPicPr>
          <p:cNvPr id="7" name="Picture Placeholder 6" descr="Phones-MOB.png"/>
          <p:cNvPicPr>
            <a:picLocks noGrp="1" noChangeAspect="1"/>
          </p:cNvPicPr>
          <p:nvPr>
            <p:ph type="pic" idx="1"/>
          </p:nvPr>
        </p:nvPicPr>
        <p:blipFill>
          <a:blip r:embed="rId2"/>
          <a:srcRect t="28516" b="28516"/>
          <a:stretch>
            <a:fillRect/>
          </a:stretch>
        </p:blipFill>
        <p:spPr/>
      </p:pic>
      <p:sp>
        <p:nvSpPr>
          <p:cNvPr id="6" name="Text Placeholder 5"/>
          <p:cNvSpPr>
            <a:spLocks noGrp="1"/>
          </p:cNvSpPr>
          <p:nvPr>
            <p:ph type="body" sz="half" idx="2"/>
          </p:nvPr>
        </p:nvSpPr>
        <p:spPr/>
        <p:txBody>
          <a:bodyPr>
            <a:normAutofit fontScale="92500" lnSpcReduction="10000"/>
          </a:bodyPr>
          <a:lstStyle/>
          <a:p>
            <a:r>
              <a:rPr lang="en-US" dirty="0" smtClean="0"/>
              <a:t>The Nearby  Doctors attends to the patient/victim during golden hour  need of medical support thru GPS/GIS app with navigation,  Live Streaming  / Video  Conference app,  TPA App,  Healthcare Database App, Payment Gateway App,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Payment gateway integration at all stages of the app</a:t>
            </a:r>
            <a:endParaRPr lang="en-IN" dirty="0"/>
          </a:p>
        </p:txBody>
      </p:sp>
      <p:pic>
        <p:nvPicPr>
          <p:cNvPr id="5" name="Picture Placeholder 4" descr="download.png"/>
          <p:cNvPicPr>
            <a:picLocks noGrp="1" noChangeAspect="1"/>
          </p:cNvPicPr>
          <p:nvPr>
            <p:ph type="pic" idx="1"/>
          </p:nvPr>
        </p:nvPicPr>
        <p:blipFill>
          <a:blip r:embed="rId2"/>
          <a:srcRect t="12500" b="12500"/>
          <a:stretch>
            <a:fillRect/>
          </a:stretch>
        </p:blipFill>
        <p:spPr>
          <a:xfrm>
            <a:off x="1428728" y="785794"/>
            <a:ext cx="2112436" cy="1584327"/>
          </a:xfrm>
        </p:spPr>
      </p:pic>
      <p:sp>
        <p:nvSpPr>
          <p:cNvPr id="4" name="Text Placeholder 3"/>
          <p:cNvSpPr>
            <a:spLocks noGrp="1"/>
          </p:cNvSpPr>
          <p:nvPr>
            <p:ph type="body" sz="half" idx="2"/>
          </p:nvPr>
        </p:nvSpPr>
        <p:spPr/>
        <p:txBody>
          <a:bodyPr>
            <a:normAutofit fontScale="92500" lnSpcReduction="20000"/>
          </a:bodyPr>
          <a:lstStyle/>
          <a:p>
            <a:r>
              <a:rPr lang="en-US" dirty="0" smtClean="0"/>
              <a:t>Right from the registration/Sign up  of Doctors, Consumer/Patient/victim, </a:t>
            </a:r>
          </a:p>
          <a:p>
            <a:r>
              <a:rPr lang="en-US" dirty="0" smtClean="0"/>
              <a:t>TPA Empanelled Hospitals the Payment Gateway is linked for them to get the membership and also to receive the payment from the patient/the relatives.</a:t>
            </a:r>
            <a:endParaRPr lang="en-IN" dirty="0"/>
          </a:p>
        </p:txBody>
      </p:sp>
      <p:pic>
        <p:nvPicPr>
          <p:cNvPr id="6" name="Picture 5" descr="bharat-upi-qr-code.JPEG"/>
          <p:cNvPicPr>
            <a:picLocks noChangeAspect="1"/>
          </p:cNvPicPr>
          <p:nvPr/>
        </p:nvPicPr>
        <p:blipFill>
          <a:blip r:embed="rId3" cstate="print"/>
          <a:stretch>
            <a:fillRect/>
          </a:stretch>
        </p:blipFill>
        <p:spPr>
          <a:xfrm>
            <a:off x="4000496" y="428604"/>
            <a:ext cx="1357322" cy="2035983"/>
          </a:xfrm>
          <a:prstGeom prst="rect">
            <a:avLst/>
          </a:prstGeom>
        </p:spPr>
      </p:pic>
      <p:pic>
        <p:nvPicPr>
          <p:cNvPr id="7" name="Picture 6" descr="Offline Merchant.png"/>
          <p:cNvPicPr>
            <a:picLocks noChangeAspect="1"/>
          </p:cNvPicPr>
          <p:nvPr/>
        </p:nvPicPr>
        <p:blipFill>
          <a:blip r:embed="rId4" cstate="print"/>
          <a:stretch>
            <a:fillRect/>
          </a:stretch>
        </p:blipFill>
        <p:spPr>
          <a:xfrm>
            <a:off x="5715009" y="357166"/>
            <a:ext cx="1285884" cy="2200271"/>
          </a:xfrm>
          <a:prstGeom prst="rect">
            <a:avLst/>
          </a:prstGeom>
        </p:spPr>
      </p:pic>
      <p:pic>
        <p:nvPicPr>
          <p:cNvPr id="10" name="Picture 9" descr="certified-partner-badge.png"/>
          <p:cNvPicPr>
            <a:picLocks noChangeAspect="1"/>
          </p:cNvPicPr>
          <p:nvPr/>
        </p:nvPicPr>
        <p:blipFill>
          <a:blip r:embed="rId5"/>
          <a:stretch>
            <a:fillRect/>
          </a:stretch>
        </p:blipFill>
        <p:spPr>
          <a:xfrm>
            <a:off x="2285984" y="2500306"/>
            <a:ext cx="2143140" cy="2143140"/>
          </a:xfrm>
          <a:prstGeom prst="rect">
            <a:avLst/>
          </a:prstGeom>
        </p:spPr>
      </p:pic>
      <p:pic>
        <p:nvPicPr>
          <p:cNvPr id="11" name="Picture 10" descr="android-icon-144x144.png"/>
          <p:cNvPicPr>
            <a:picLocks noChangeAspect="1"/>
          </p:cNvPicPr>
          <p:nvPr/>
        </p:nvPicPr>
        <p:blipFill>
          <a:blip r:embed="rId6"/>
          <a:stretch>
            <a:fillRect/>
          </a:stretch>
        </p:blipFill>
        <p:spPr>
          <a:xfrm>
            <a:off x="4429124" y="2500306"/>
            <a:ext cx="2071702" cy="20717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par>
                          <p:cTn id="12" fill="hold">
                            <p:stCondLst>
                              <p:cond delay="1000"/>
                            </p:stCondLst>
                            <p:childTnLst>
                              <p:par>
                                <p:cTn id="13" presetID="7"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0" fill="hold"/>
                                        <p:tgtEl>
                                          <p:spTgt spid="7"/>
                                        </p:tgtEl>
                                        <p:attrNameLst>
                                          <p:attrName>ppt_x</p:attrName>
                                        </p:attrNameLst>
                                      </p:cBhvr>
                                      <p:tavLst>
                                        <p:tav tm="0">
                                          <p:val>
                                            <p:strVal val="#ppt_x"/>
                                          </p:val>
                                        </p:tav>
                                        <p:tav tm="100000">
                                          <p:val>
                                            <p:strVal val="#ppt_x"/>
                                          </p:val>
                                        </p:tav>
                                      </p:tavLst>
                                    </p:anim>
                                    <p:anim calcmode="lin" valueType="num">
                                      <p:cBhvr additive="base">
                                        <p:cTn id="16" dur="50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6000"/>
                            </p:stCondLst>
                            <p:childTnLst>
                              <p:par>
                                <p:cTn id="18" presetID="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6500"/>
                            </p:stCondLst>
                            <p:childTnLst>
                              <p:par>
                                <p:cTn id="23" presetID="12" presetClass="entr" presetSubtype="4"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slide(fromBottom)">
                                      <p:cBhvr>
                                        <p:cTn id="25" dur="500"/>
                                        <p:tgtEl>
                                          <p:spTgt spid="11"/>
                                        </p:tgtEl>
                                      </p:cBhvr>
                                    </p:animEffect>
                                  </p:childTnLst>
                                </p:cTn>
                              </p:par>
                            </p:childTnLst>
                          </p:cTn>
                        </p:par>
                        <p:par>
                          <p:cTn id="26" fill="hold">
                            <p:stCondLst>
                              <p:cond delay="7000"/>
                            </p:stCondLst>
                            <p:childTnLst>
                              <p:par>
                                <p:cTn id="27" presetID="18" presetClass="emph" presetSubtype="0" fill="hold" grpId="0" nodeType="afterEffect">
                                  <p:stCondLst>
                                    <p:cond delay="0"/>
                                  </p:stCondLst>
                                  <p:iterate type="lt">
                                    <p:tmPct val="4000"/>
                                  </p:iterate>
                                  <p:childTnLst>
                                    <p:set>
                                      <p:cBhvr override="childStyle">
                                        <p:cTn id="28" dur="500" fill="hold"/>
                                        <p:tgtEl>
                                          <p:spTgt spid="2"/>
                                        </p:tgtEl>
                                        <p:attrNameLst>
                                          <p:attrName>style.textDecorationUnderline</p:attrName>
                                        </p:attrNameLst>
                                      </p:cBhvr>
                                      <p:to>
                                        <p:strVal val="true"/>
                                      </p:to>
                                    </p:set>
                                  </p:childTnLst>
                                </p:cTn>
                              </p:par>
                            </p:childTnLst>
                          </p:cTn>
                        </p:par>
                        <p:par>
                          <p:cTn id="29" fill="hold">
                            <p:stCondLst>
                              <p:cond delay="8360"/>
                            </p:stCondLst>
                            <p:childTnLst>
                              <p:par>
                                <p:cTn id="30" presetID="15" presetClass="emph" presetSubtype="0" grpId="0" nodeType="afterEffect">
                                  <p:stCondLst>
                                    <p:cond delay="500"/>
                                  </p:stCondLst>
                                  <p:iterate type="lt">
                                    <p:tmAbs val="0"/>
                                  </p:iterate>
                                  <p:childTnLst>
                                    <p:set>
                                      <p:cBhvr override="childStyle">
                                        <p:cTn id="31" dur="indefinite"/>
                                        <p:tgtEl>
                                          <p:spTgt spid="4">
                                            <p:txEl>
                                              <p:pRg st="1" end="1"/>
                                            </p:txEl>
                                          </p:spTgt>
                                        </p:tgtEl>
                                        <p:attrNameLst>
                                          <p:attrName>style.fontWeight</p:attrName>
                                        </p:attrNameLst>
                                      </p:cBhvr>
                                      <p:to>
                                        <p:strVal val="bold"/>
                                      </p:to>
                                    </p:set>
                                  </p:childTnLst>
                                </p:cTn>
                              </p:par>
                            </p:childTnLst>
                          </p:cTn>
                        </p:par>
                        <p:par>
                          <p:cTn id="32" fill="hold">
                            <p:stCondLst>
                              <p:cond delay="8860"/>
                            </p:stCondLst>
                            <p:childTnLst>
                              <p:par>
                                <p:cTn id="33" presetID="15" presetClass="emph" presetSubtype="0" grpId="0" nodeType="afterEffect">
                                  <p:stCondLst>
                                    <p:cond delay="500"/>
                                  </p:stCondLst>
                                  <p:iterate type="lt">
                                    <p:tmAbs val="0"/>
                                  </p:iterate>
                                  <p:childTnLst>
                                    <p:set>
                                      <p:cBhvr override="childStyle">
                                        <p:cTn id="34"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rev="1" advAuto="5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Patient / Victim presses the SOS button on app</a:t>
            </a:r>
            <a:endParaRPr lang="en-IN" dirty="0"/>
          </a:p>
        </p:txBody>
      </p:sp>
      <p:pic>
        <p:nvPicPr>
          <p:cNvPr id="5" name="Picture Placeholder 4" descr="download.jpg"/>
          <p:cNvPicPr>
            <a:picLocks noGrp="1" noChangeAspect="1"/>
          </p:cNvPicPr>
          <p:nvPr>
            <p:ph type="pic" idx="1"/>
          </p:nvPr>
        </p:nvPicPr>
        <p:blipFill>
          <a:blip r:embed="rId2"/>
          <a:srcRect l="64" r="64"/>
          <a:stretch>
            <a:fillRect/>
          </a:stretch>
        </p:blipFill>
        <p:spPr>
          <a:xfrm>
            <a:off x="1428728" y="428604"/>
            <a:ext cx="2500330" cy="1875248"/>
          </a:xfrm>
        </p:spPr>
      </p:pic>
      <p:sp>
        <p:nvSpPr>
          <p:cNvPr id="4" name="Text Placeholder 3"/>
          <p:cNvSpPr>
            <a:spLocks noGrp="1"/>
          </p:cNvSpPr>
          <p:nvPr>
            <p:ph type="body" sz="half" idx="2"/>
          </p:nvPr>
        </p:nvSpPr>
        <p:spPr/>
        <p:txBody>
          <a:bodyPr>
            <a:normAutofit fontScale="92500" lnSpcReduction="10000"/>
          </a:bodyPr>
          <a:lstStyle/>
          <a:p>
            <a:r>
              <a:rPr lang="en-US" dirty="0" smtClean="0"/>
              <a:t>The app  connects  the  Audio/Video Conference call to the 112 emergency service centre, Close Relatives / pre-defined  emergency contacts,  searches for the nearby  available Doctor and connects him/her .</a:t>
            </a:r>
            <a:endParaRPr lang="en-IN" dirty="0"/>
          </a:p>
        </p:txBody>
      </p:sp>
      <p:pic>
        <p:nvPicPr>
          <p:cNvPr id="6" name="Picture 5" descr="images (18).jpg"/>
          <p:cNvPicPr>
            <a:picLocks noChangeAspect="1"/>
          </p:cNvPicPr>
          <p:nvPr/>
        </p:nvPicPr>
        <p:blipFill>
          <a:blip r:embed="rId3"/>
          <a:stretch>
            <a:fillRect/>
          </a:stretch>
        </p:blipFill>
        <p:spPr>
          <a:xfrm>
            <a:off x="4643438" y="428604"/>
            <a:ext cx="2273210" cy="1797883"/>
          </a:xfrm>
          <a:prstGeom prst="rect">
            <a:avLst/>
          </a:prstGeom>
        </p:spPr>
      </p:pic>
      <p:pic>
        <p:nvPicPr>
          <p:cNvPr id="7" name="Picture 6" descr="images (10).jpg"/>
          <p:cNvPicPr>
            <a:picLocks noChangeAspect="1"/>
          </p:cNvPicPr>
          <p:nvPr/>
        </p:nvPicPr>
        <p:blipFill>
          <a:blip r:embed="rId4"/>
          <a:stretch>
            <a:fillRect/>
          </a:stretch>
        </p:blipFill>
        <p:spPr>
          <a:xfrm>
            <a:off x="1357290" y="2357429"/>
            <a:ext cx="2643206" cy="2182817"/>
          </a:xfrm>
          <a:prstGeom prst="rect">
            <a:avLst/>
          </a:prstGeom>
        </p:spPr>
      </p:pic>
      <p:pic>
        <p:nvPicPr>
          <p:cNvPr id="9" name="Picture 8" descr="images (5).jpg"/>
          <p:cNvPicPr>
            <a:picLocks noChangeAspect="1"/>
          </p:cNvPicPr>
          <p:nvPr/>
        </p:nvPicPr>
        <p:blipFill>
          <a:blip r:embed="rId5"/>
          <a:stretch>
            <a:fillRect/>
          </a:stretch>
        </p:blipFill>
        <p:spPr>
          <a:xfrm>
            <a:off x="4643438" y="2357430"/>
            <a:ext cx="2286016" cy="2143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decel="5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55"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2000" fill="hold"/>
                                        <p:tgtEl>
                                          <p:spTgt spid="6"/>
                                        </p:tgtEl>
                                        <p:attrNameLst>
                                          <p:attrName>ppt_w</p:attrName>
                                        </p:attrNameLst>
                                      </p:cBhvr>
                                      <p:tavLst>
                                        <p:tav tm="0">
                                          <p:val>
                                            <p:strVal val="#ppt_w*0.70"/>
                                          </p:val>
                                        </p:tav>
                                        <p:tav tm="100000">
                                          <p:val>
                                            <p:strVal val="#ppt_w"/>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animEffect transition="in" filter="fade">
                                      <p:cBhvr>
                                        <p:cTn id="14" dur="2000"/>
                                        <p:tgtEl>
                                          <p:spTgt spid="6"/>
                                        </p:tgtEl>
                                      </p:cBhvr>
                                    </p:animEffect>
                                  </p:childTnLst>
                                </p:cTn>
                              </p:par>
                            </p:childTnLst>
                          </p:cTn>
                        </p:par>
                        <p:par>
                          <p:cTn id="15" fill="hold">
                            <p:stCondLst>
                              <p:cond delay="4000"/>
                            </p:stCondLst>
                            <p:childTnLst>
                              <p:par>
                                <p:cTn id="16" presetID="6" presetClass="emph" presetSubtype="0" accel="50000" decel="50000" autoRev="1" fill="hold" nodeType="afterEffect">
                                  <p:stCondLst>
                                    <p:cond delay="0"/>
                                  </p:stCondLst>
                                  <p:childTnLst>
                                    <p:animScale>
                                      <p:cBhvr>
                                        <p:cTn id="17" dur="2000" fill="hold"/>
                                        <p:tgtEl>
                                          <p:spTgt spid="7"/>
                                        </p:tgtEl>
                                      </p:cBhvr>
                                      <p:by x="150000" y="150000"/>
                                    </p:animScale>
                                  </p:childTnLst>
                                </p:cTn>
                              </p:par>
                            </p:childTnLst>
                          </p:cTn>
                        </p:par>
                        <p:par>
                          <p:cTn id="18" fill="hold">
                            <p:stCondLst>
                              <p:cond delay="8000"/>
                            </p:stCondLst>
                            <p:childTnLst>
                              <p:par>
                                <p:cTn id="19" presetID="5"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2000"/>
                                        <p:tgtEl>
                                          <p:spTgt spid="9"/>
                                        </p:tgtEl>
                                      </p:cBhvr>
                                    </p:animEffect>
                                  </p:childTnLst>
                                </p:cTn>
                              </p:par>
                            </p:childTnLst>
                          </p:cTn>
                        </p:par>
                        <p:par>
                          <p:cTn id="22" fill="hold">
                            <p:stCondLst>
                              <p:cond delay="10000"/>
                            </p:stCondLst>
                            <p:childTnLst>
                              <p:par>
                                <p:cTn id="23" presetID="4" presetClass="emph" presetSubtype="2" fill="hold" grpId="0" nodeType="afterEffect">
                                  <p:stCondLst>
                                    <p:cond delay="0"/>
                                  </p:stCondLst>
                                  <p:childTnLst>
                                    <p:anim to="1.5" calcmode="lin" valueType="num">
                                      <p:cBhvr override="childStyle">
                                        <p:cTn id="24" dur="2000" fill="hold"/>
                                        <p:tgtEl>
                                          <p:spTgt spid="2"/>
                                        </p:tgtEl>
                                        <p:attrNameLst>
                                          <p:attrName>style.fontSize</p:attrName>
                                        </p:attrNameLst>
                                      </p:cBhvr>
                                    </p:anim>
                                  </p:childTnLst>
                                </p:cTn>
                              </p:par>
                            </p:childTnLst>
                          </p:cTn>
                        </p:par>
                        <p:par>
                          <p:cTn id="25" fill="hold">
                            <p:stCondLst>
                              <p:cond delay="12000"/>
                            </p:stCondLst>
                            <p:childTnLst>
                              <p:par>
                                <p:cTn id="26" presetID="5" presetClass="emph" presetSubtype="3" grpId="0" nodeType="afterEffect">
                                  <p:stCondLst>
                                    <p:cond delay="0"/>
                                  </p:stCondLst>
                                  <p:childTnLst>
                                    <p:set>
                                      <p:cBhvr override="childStyle">
                                        <p:cTn id="27" dur="indefinite"/>
                                        <p:tgtEl>
                                          <p:spTgt spid="4">
                                            <p:txEl>
                                              <p:pRg st="0" end="0"/>
                                            </p:txEl>
                                          </p:spTgt>
                                        </p:tgtEl>
                                        <p:attrNameLst>
                                          <p:attrName>style.fontStyle</p:attrName>
                                        </p:attrNameLst>
                                      </p:cBhvr>
                                      <p:to>
                                        <p:strVal val="italic"/>
                                      </p:to>
                                    </p:set>
                                    <p:set>
                                      <p:cBhvr override="childStyle">
                                        <p:cTn id="28" dur="indefinite"/>
                                        <p:tgtEl>
                                          <p:spTgt spid="4">
                                            <p:txEl>
                                              <p:pRg st="0" end="0"/>
                                            </p:txEl>
                                          </p:spTgt>
                                        </p:tgtEl>
                                        <p:attrNameLst>
                                          <p:attrName>style.fontWeight</p:attrName>
                                        </p:attrNameLst>
                                      </p:cBhvr>
                                      <p:to>
                                        <p:strVal val="bold"/>
                                      </p:to>
                                    </p:set>
                                    <p:set>
                                      <p:cBhvr override="childStyle">
                                        <p:cTn id="29" dur="indefinite"/>
                                        <p:tgtEl>
                                          <p:spTgt spid="4">
                                            <p:txEl>
                                              <p:pRg st="0" end="0"/>
                                            </p:txEl>
                                          </p:spTgt>
                                        </p:tgtEl>
                                        <p:attrNameLst>
                                          <p:attrName>style.textDecorationUnderline</p:attrName>
                                        </p:attrNameLst>
                                      </p:cBhvr>
                                      <p:to>
                                        <p:strVal val="false"/>
                                      </p:to>
                                    </p:set>
                                  </p:childTnLst>
                                </p:cTn>
                              </p:par>
                            </p:childTnLst>
                          </p:cTn>
                        </p:par>
                        <p:par>
                          <p:cTn id="30" fill="hold">
                            <p:stCondLst>
                              <p:cond delay="12000"/>
                            </p:stCondLst>
                            <p:childTnLst>
                              <p:par>
                                <p:cTn id="31" presetID="5" presetClass="emph" presetSubtype="5" grpId="1" nodeType="afterEffect">
                                  <p:stCondLst>
                                    <p:cond delay="0"/>
                                  </p:stCondLst>
                                  <p:childTnLst>
                                    <p:set>
                                      <p:cBhvr override="childStyle">
                                        <p:cTn id="32" dur="indefinite"/>
                                        <p:tgtEl>
                                          <p:spTgt spid="4">
                                            <p:txEl>
                                              <p:pRg st="0" end="0"/>
                                            </p:txEl>
                                          </p:spTgt>
                                        </p:tgtEl>
                                        <p:attrNameLst>
                                          <p:attrName>style.fontStyle</p:attrName>
                                        </p:attrNameLst>
                                      </p:cBhvr>
                                      <p:to>
                                        <p:strVal val="normal"/>
                                      </p:to>
                                    </p:set>
                                    <p:set>
                                      <p:cBhvr override="childStyle">
                                        <p:cTn id="33" dur="indefinite"/>
                                        <p:tgtEl>
                                          <p:spTgt spid="4">
                                            <p:txEl>
                                              <p:pRg st="0" end="0"/>
                                            </p:txEl>
                                          </p:spTgt>
                                        </p:tgtEl>
                                        <p:attrNameLst>
                                          <p:attrName>style.fontWeight</p:attrName>
                                        </p:attrNameLst>
                                      </p:cBhvr>
                                      <p:to>
                                        <p:strVal val="bold"/>
                                      </p:to>
                                    </p:set>
                                    <p:set>
                                      <p:cBhvr override="childStyle">
                                        <p:cTn id="34" dur="indefinite"/>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4"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00" dirty="0" smtClean="0">
                <a:solidFill>
                  <a:schemeClr val="accent6">
                    <a:lumMod val="40000"/>
                    <a:lumOff val="60000"/>
                  </a:schemeClr>
                </a:solidFill>
              </a:rPr>
              <a:t>112 Emergency traces the victim’s location and Ambulance deployed.</a:t>
            </a:r>
            <a:endParaRPr lang="en-IN" spc="100" dirty="0">
              <a:solidFill>
                <a:schemeClr val="accent6">
                  <a:lumMod val="40000"/>
                  <a:lumOff val="60000"/>
                </a:schemeClr>
              </a:solidFill>
            </a:endParaRPr>
          </a:p>
        </p:txBody>
      </p:sp>
      <p:sp>
        <p:nvSpPr>
          <p:cNvPr id="4" name="Text Placeholder 3"/>
          <p:cNvSpPr>
            <a:spLocks noGrp="1"/>
          </p:cNvSpPr>
          <p:nvPr>
            <p:ph type="body" sz="half" idx="2"/>
          </p:nvPr>
        </p:nvSpPr>
        <p:spPr/>
        <p:txBody>
          <a:bodyPr>
            <a:normAutofit fontScale="92500" lnSpcReduction="10000"/>
          </a:bodyPr>
          <a:lstStyle/>
          <a:p>
            <a:r>
              <a:rPr lang="en-US" b="1" spc="100" dirty="0" smtClean="0">
                <a:solidFill>
                  <a:schemeClr val="accent6">
                    <a:lumMod val="60000"/>
                    <a:lumOff val="40000"/>
                  </a:schemeClr>
                </a:solidFill>
              </a:rPr>
              <a:t>The 112 emergency service traces the location of the victim thru GPS/GIS location tracking as well as Cellular tower triangulation. The nearby  stationed /available Ambulance  is deployed to the accident/incident spot.</a:t>
            </a:r>
            <a:endParaRPr lang="en-IN" b="1" spc="100" dirty="0">
              <a:solidFill>
                <a:schemeClr val="accent6">
                  <a:lumMod val="60000"/>
                  <a:lumOff val="40000"/>
                </a:schemeClr>
              </a:solidFill>
            </a:endParaRPr>
          </a:p>
        </p:txBody>
      </p:sp>
      <p:pic>
        <p:nvPicPr>
          <p:cNvPr id="7" name="Picture Placeholder 6" descr="download (4).jpg"/>
          <p:cNvPicPr>
            <a:picLocks noGrp="1" noChangeAspect="1"/>
          </p:cNvPicPr>
          <p:nvPr>
            <p:ph type="pic" idx="1"/>
          </p:nvPr>
        </p:nvPicPr>
        <p:blipFill>
          <a:blip r:embed="rId2"/>
          <a:srcRect l="2809" r="2809"/>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remove" nodeType="afterEffect">
                                  <p:stCondLst>
                                    <p:cond delay="0"/>
                                  </p:stCondLst>
                                  <p:childTnLst>
                                    <p:animScale>
                                      <p:cBhvr>
                                        <p:cTn id="6" dur="2000" fill="hold"/>
                                        <p:tgtEl>
                                          <p:spTgt spid="7"/>
                                        </p:tgtEl>
                                      </p:cBhvr>
                                      <p:by x="150000" y="150000"/>
                                    </p:animScale>
                                  </p:childTnLst>
                                </p:cTn>
                              </p:par>
                            </p:childTnLst>
                          </p:cTn>
                        </p:par>
                        <p:par>
                          <p:cTn id="7" fill="hold">
                            <p:stCondLst>
                              <p:cond delay="4000"/>
                            </p:stCondLst>
                            <p:childTnLst>
                              <p:par>
                                <p:cTn id="8" presetID="4" presetClass="emph" presetSubtype="2" fill="remove" grpId="2" nodeType="afterEffect">
                                  <p:stCondLst>
                                    <p:cond delay="0"/>
                                  </p:stCondLst>
                                  <p:iterate type="wd">
                                    <p:tmPct val="10000"/>
                                  </p:iterate>
                                  <p:childTnLst>
                                    <p:anim to="1.5" calcmode="lin" valueType="num">
                                      <p:cBhvr override="childStyle">
                                        <p:cTn id="9" dur="2000" fill="hold"/>
                                        <p:tgtEl>
                                          <p:spTgt spid="2"/>
                                        </p:tgtEl>
                                        <p:attrNameLst>
                                          <p:attrName>style.fontSize</p:attrName>
                                        </p:attrNameLst>
                                      </p:cBhvr>
                                    </p:anim>
                                  </p:childTnLst>
                                </p:cTn>
                              </p:par>
                            </p:childTnLst>
                          </p:cTn>
                        </p:par>
                        <p:par>
                          <p:cTn id="10" fill="hold">
                            <p:stCondLst>
                              <p:cond delay="7800"/>
                            </p:stCondLst>
                            <p:childTnLst>
                              <p:par>
                                <p:cTn id="11" presetID="5" presetClass="emph" presetSubtype="1" grpId="1" nodeType="afterEffect">
                                  <p:stCondLst>
                                    <p:cond delay="0"/>
                                  </p:stCondLst>
                                  <p:iterate type="wd">
                                    <p:tmAbs val="0"/>
                                  </p:iterate>
                                  <p:childTnLst>
                                    <p:set>
                                      <p:cBhvr override="childStyle">
                                        <p:cTn id="12" dur="indefinite"/>
                                        <p:tgtEl>
                                          <p:spTgt spid="2"/>
                                        </p:tgtEl>
                                        <p:attrNameLst>
                                          <p:attrName>style.fontStyle</p:attrName>
                                        </p:attrNameLst>
                                      </p:cBhvr>
                                      <p:to>
                                        <p:strVal val="normal"/>
                                      </p:to>
                                    </p:set>
                                    <p:set>
                                      <p:cBhvr override="childStyle">
                                        <p:cTn id="13" dur="indefinite"/>
                                        <p:tgtEl>
                                          <p:spTgt spid="2"/>
                                        </p:tgtEl>
                                        <p:attrNameLst>
                                          <p:attrName>style.fontWeight</p:attrName>
                                        </p:attrNameLst>
                                      </p:cBhvr>
                                      <p:to>
                                        <p:strVal val="bold"/>
                                      </p:to>
                                    </p:set>
                                    <p:set>
                                      <p:cBhvr override="childStyle">
                                        <p:cTn id="14" dur="indefinite"/>
                                        <p:tgtEl>
                                          <p:spTgt spid="2"/>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accel="50000" decel="50000" autoRev="1" fill="remove" grpId="0" nodeType="clickEffect">
                                  <p:stCondLst>
                                    <p:cond delay="0"/>
                                  </p:stCondLst>
                                  <p:childTnLst>
                                    <p:animScale>
                                      <p:cBhvr>
                                        <p:cTn id="1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4" grpId="0" rev="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6">
                    <a:lumMod val="60000"/>
                    <a:lumOff val="40000"/>
                  </a:schemeClr>
                </a:solidFill>
              </a:rPr>
              <a:t>The SOS app connects all the five on Video Conference</a:t>
            </a:r>
            <a:endParaRPr lang="en-IN" dirty="0">
              <a:solidFill>
                <a:schemeClr val="accent6">
                  <a:lumMod val="60000"/>
                  <a:lumOff val="40000"/>
                </a:schemeClr>
              </a:solidFill>
            </a:endParaRPr>
          </a:p>
        </p:txBody>
      </p:sp>
      <p:pic>
        <p:nvPicPr>
          <p:cNvPr id="5" name="Picture Placeholder 4" descr="images (7).jpg"/>
          <p:cNvPicPr>
            <a:picLocks noGrp="1" noChangeAspect="1"/>
          </p:cNvPicPr>
          <p:nvPr>
            <p:ph type="pic" idx="1"/>
          </p:nvPr>
        </p:nvPicPr>
        <p:blipFill>
          <a:blip r:embed="rId2"/>
          <a:srcRect l="12542" r="12542"/>
          <a:stretch>
            <a:fillRect/>
          </a:stretch>
        </p:blipFill>
        <p:spPr/>
      </p:pic>
      <p:sp>
        <p:nvSpPr>
          <p:cNvPr id="4" name="Text Placeholder 3"/>
          <p:cNvSpPr>
            <a:spLocks noGrp="1"/>
          </p:cNvSpPr>
          <p:nvPr>
            <p:ph type="body" sz="half" idx="2"/>
          </p:nvPr>
        </p:nvSpPr>
        <p:spPr/>
        <p:txBody>
          <a:bodyPr>
            <a:normAutofit fontScale="77500" lnSpcReduction="20000"/>
          </a:bodyPr>
          <a:lstStyle/>
          <a:p>
            <a:r>
              <a:rPr lang="en-US" b="1" spc="100" dirty="0" smtClean="0">
                <a:solidFill>
                  <a:schemeClr val="accent6">
                    <a:lumMod val="40000"/>
                    <a:lumOff val="60000"/>
                  </a:schemeClr>
                </a:solidFill>
              </a:rPr>
              <a:t>The SOS app simultaneously traces/tracks the nearby Doctor and  subsequent to his/her acceptance to attend the patient all the five (patient/nearby Doctor/112/ambulance/Patient’s Close relative) are connected to Live Streaming / Video Conference  call.</a:t>
            </a:r>
            <a:endParaRPr lang="en-IN" b="1" spc="100" dirty="0">
              <a:solidFill>
                <a:schemeClr val="accent6">
                  <a:lumMod val="40000"/>
                  <a:lumOff val="6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patient medical History is fetched from database</a:t>
            </a:r>
            <a:endParaRPr lang="en-IN" dirty="0"/>
          </a:p>
        </p:txBody>
      </p:sp>
      <p:pic>
        <p:nvPicPr>
          <p:cNvPr id="5" name="Picture Placeholder 4" descr="images.jpg"/>
          <p:cNvPicPr>
            <a:picLocks noGrp="1" noChangeAspect="1"/>
          </p:cNvPicPr>
          <p:nvPr>
            <p:ph type="pic" idx="1"/>
          </p:nvPr>
        </p:nvPicPr>
        <p:blipFill>
          <a:blip r:embed="rId2"/>
          <a:srcRect l="702" r="702"/>
          <a:stretch>
            <a:fillRect/>
          </a:stretch>
        </p:blipFill>
        <p:spPr/>
      </p:pic>
      <p:sp>
        <p:nvSpPr>
          <p:cNvPr id="4" name="Text Placeholder 3"/>
          <p:cNvSpPr>
            <a:spLocks noGrp="1"/>
          </p:cNvSpPr>
          <p:nvPr>
            <p:ph type="body" sz="half" idx="2"/>
          </p:nvPr>
        </p:nvSpPr>
        <p:spPr/>
        <p:txBody>
          <a:bodyPr>
            <a:normAutofit fontScale="92500"/>
          </a:bodyPr>
          <a:lstStyle/>
          <a:p>
            <a:r>
              <a:rPr lang="en-US" dirty="0" smtClean="0"/>
              <a:t>The  patient medical history is fetched  from  cloud database  and  made available  to the attending  Doctor, Ambulance  Medical  Attendant  and the Trauma care  Hospital  which  accepts the patient’s admission.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path" presetSubtype="0" accel="50000" decel="50000" autoRev="1" fill="hold" nodeType="afterEffect">
                                  <p:stCondLst>
                                    <p:cond delay="0"/>
                                  </p:stCondLst>
                                  <p:childTnLst>
                                    <p:animMotion origin="layout" path="M 0 0  C 0 0  0.017 -0.08667  0.017 -0.08667  C 0.034 -0.15733  0.061 -0.18533  0.1 -0.18533  C 0.12 -0.18533  0.138 -0.17467  0.152 -0.15733  C 0.162 -0.14533  0.174 -0.13867  0.187 -0.13867  C 0.212 -0.13867  0.233 -0.16267  0.241 -0.19733  C 0.241 -0.19733  0.25 -0.23867  0.25 -0.23867  C 0.25 -0.23867  0.232 -0.15067  0.232 -0.15067  C 0.215 -0.08133  0.188 -0.05333  0.15 -0.05333  C 0.13 -0.05333  0.111 -0.064  0.096 -0.08267  C 0.087 -0.09333  0.075 -0.1  0.063 -0.1  C 0.038 -0.1  0.017 -0.076  0.009 -0.04133  C 0.009 -0.04133  0 0  0 0  Z" pathEditMode="relative" ptsTypes="">
                                      <p:cBhvr>
                                        <p:cTn id="6" dur="2000" spd="-100000" fill="hold"/>
                                        <p:tgtEl>
                                          <p:spTgt spid="5"/>
                                        </p:tgtEl>
                                        <p:attrNameLst>
                                          <p:attrName>ppt_x</p:attrName>
                                          <p:attrName>ppt_y</p:attrName>
                                        </p:attrNameLst>
                                      </p:cBhvr>
                                    </p:animMotion>
                                  </p:childTnLst>
                                </p:cTn>
                              </p:par>
                            </p:childTnLst>
                          </p:cTn>
                        </p:par>
                        <p:par>
                          <p:cTn id="7" fill="hold">
                            <p:stCondLst>
                              <p:cond delay="4000"/>
                            </p:stCondLst>
                            <p:childTnLst>
                              <p:par>
                                <p:cTn id="8" presetID="3" presetClass="emph" presetSubtype="2" accel="50000" decel="50000" autoRev="1" fill="remove" grpId="0" nodeType="afterEffect">
                                  <p:stCondLst>
                                    <p:cond delay="0"/>
                                  </p:stCondLst>
                                  <p:childTnLst>
                                    <p:animClr clrSpc="rgb">
                                      <p:cBhvr override="childStyle">
                                        <p:cTn id="9" dur="2000" fill="hold"/>
                                        <p:tgtEl>
                                          <p:spTgt spid="2"/>
                                        </p:tgtEl>
                                        <p:attrNameLst>
                                          <p:attrName>style.color</p:attrName>
                                        </p:attrNameLst>
                                      </p:cBhvr>
                                      <p:to>
                                        <a:srgbClr val="FF9999"/>
                                      </p:to>
                                    </p:animClr>
                                  </p:childTnLst>
                                </p:cTn>
                              </p:par>
                            </p:childTnLst>
                          </p:cTn>
                        </p:par>
                        <p:par>
                          <p:cTn id="10" fill="hold">
                            <p:stCondLst>
                              <p:cond delay="8000"/>
                            </p:stCondLst>
                            <p:childTnLst>
                              <p:par>
                                <p:cTn id="11" presetID="3" presetClass="emph" presetSubtype="2" fill="hold" nodeType="afterEffect">
                                  <p:stCondLst>
                                    <p:cond delay="0"/>
                                  </p:stCondLst>
                                  <p:childTnLst>
                                    <p:animClr clrSpc="rgb">
                                      <p:cBhvr override="childStyle">
                                        <p:cTn id="12" dur="2000" fill="hold"/>
                                        <p:tgtEl>
                                          <p:spTgt spid="4">
                                            <p:txEl>
                                              <p:pRg st="0" end="0"/>
                                            </p:txEl>
                                          </p:spTgt>
                                        </p:tgtEl>
                                        <p:attrNameLst>
                                          <p:attrName>style.color</p:attrName>
                                        </p:attrNameLst>
                                      </p:cBhvr>
                                      <p:to>
                                        <a:schemeClr val="accent2"/>
                                      </p:to>
                                    </p:animClr>
                                  </p:childTnLst>
                                </p:cTn>
                              </p:par>
                            </p:childTnLst>
                          </p:cTn>
                        </p:par>
                        <p:par>
                          <p:cTn id="13" fill="hold">
                            <p:stCondLst>
                              <p:cond delay="10000"/>
                            </p:stCondLst>
                            <p:childTnLst>
                              <p:par>
                                <p:cTn id="14" presetID="4" presetClass="emph" presetSubtype="2" fill="remove" nodeType="afterEffect">
                                  <p:stCondLst>
                                    <p:cond delay="0"/>
                                  </p:stCondLst>
                                  <p:childTnLst>
                                    <p:anim to="1.5" calcmode="lin" valueType="num">
                                      <p:cBhvr override="childStyle">
                                        <p:cTn id="15" dur="2000" fill="hold"/>
                                        <p:tgtEl>
                                          <p:spTgt spid="4">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TPA empanelled hospital is connected in the loop.</a:t>
            </a:r>
            <a:endParaRPr lang="en-IN" dirty="0"/>
          </a:p>
        </p:txBody>
      </p:sp>
      <p:pic>
        <p:nvPicPr>
          <p:cNvPr id="5" name="Picture Placeholder 4" descr="images (6).jpg"/>
          <p:cNvPicPr>
            <a:picLocks noGrp="1" noChangeAspect="1"/>
          </p:cNvPicPr>
          <p:nvPr>
            <p:ph type="pic" idx="1"/>
          </p:nvPr>
        </p:nvPicPr>
        <p:blipFill>
          <a:blip r:embed="rId2"/>
          <a:srcRect t="12500" b="12500"/>
          <a:stretch>
            <a:fillRect/>
          </a:stretch>
        </p:blipFill>
        <p:spPr/>
      </p:pic>
      <p:sp>
        <p:nvSpPr>
          <p:cNvPr id="4" name="Text Placeholder 3"/>
          <p:cNvSpPr>
            <a:spLocks noGrp="1"/>
          </p:cNvSpPr>
          <p:nvPr>
            <p:ph type="body" sz="half" idx="2"/>
          </p:nvPr>
        </p:nvSpPr>
        <p:spPr/>
        <p:txBody>
          <a:bodyPr>
            <a:normAutofit fontScale="92500" lnSpcReduction="10000"/>
          </a:bodyPr>
          <a:lstStyle/>
          <a:p>
            <a:r>
              <a:rPr lang="en-US" dirty="0" smtClean="0"/>
              <a:t>The TPA (Health Insurance) card  ID is integrated and the empanelled  trauma care hospitals nearby are sent SOS message. Which ever member hospital accepts the patient is connected in the conference and patient medical history is shared with them from the cloud data.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par>
                          <p:cTn id="8" fill="hold">
                            <p:stCondLst>
                              <p:cond delay="0"/>
                            </p:stCondLst>
                            <p:childTnLst>
                              <p:par>
                                <p:cTn id="9" presetID="19" presetClass="emph" presetSubtype="0" fill="hold" grpId="0" nodeType="afterEffect">
                                  <p:stCondLst>
                                    <p:cond delay="0"/>
                                  </p:stCondLst>
                                  <p:childTnLst>
                                    <p:animClr clrSpc="rgb">
                                      <p:cBhvr override="childStyle">
                                        <p:cTn id="10" dur="2000" fill="hold"/>
                                        <p:tgtEl>
                                          <p:spTgt spid="2"/>
                                        </p:tgtEl>
                                        <p:attrNameLst>
                                          <p:attrName>style.color</p:attrName>
                                        </p:attrNameLst>
                                      </p:cBhvr>
                                      <p:to>
                                        <a:srgbClr val="CCFFCC"/>
                                      </p:to>
                                    </p:animClr>
                                    <p:animClr clrSpc="rgb">
                                      <p:cBhvr>
                                        <p:cTn id="11" dur="2000" fill="hold"/>
                                        <p:tgtEl>
                                          <p:spTgt spid="2"/>
                                        </p:tgtEl>
                                        <p:attrNameLst>
                                          <p:attrName>fillcolor</p:attrName>
                                        </p:attrNameLst>
                                      </p:cBhvr>
                                      <p:to>
                                        <a:srgbClr val="CCFFCC"/>
                                      </p:to>
                                    </p:animClr>
                                    <p:set>
                                      <p:cBhvr>
                                        <p:cTn id="12" dur="2000" fill="hold"/>
                                        <p:tgtEl>
                                          <p:spTgt spid="2"/>
                                        </p:tgtEl>
                                        <p:attrNameLst>
                                          <p:attrName>fill.type</p:attrName>
                                        </p:attrNameLst>
                                      </p:cBhvr>
                                      <p:to>
                                        <p:strVal val="solid"/>
                                      </p:to>
                                    </p:set>
                                    <p:set>
                                      <p:cBhvr>
                                        <p:cTn id="13" dur="2000" fill="hold"/>
                                        <p:tgtEl>
                                          <p:spTgt spid="2"/>
                                        </p:tgtEl>
                                        <p:attrNameLst>
                                          <p:attrName>fill.on</p:attrName>
                                        </p:attrNameLst>
                                      </p:cBhvr>
                                      <p:to>
                                        <p:strVal val="true"/>
                                      </p:to>
                                    </p:set>
                                  </p:childTnLst>
                                </p:cTn>
                              </p:par>
                            </p:childTnLst>
                          </p:cTn>
                        </p:par>
                        <p:par>
                          <p:cTn id="14" fill="hold">
                            <p:stCondLst>
                              <p:cond delay="2000"/>
                            </p:stCondLst>
                            <p:childTnLst>
                              <p:par>
                                <p:cTn id="15" presetID="3" presetClass="emph" presetSubtype="2" fill="hold" grpId="1" nodeType="afterEffect">
                                  <p:stCondLst>
                                    <p:cond delay="0"/>
                                  </p:stCondLst>
                                  <p:childTnLst>
                                    <p:animClr clrSpc="rgb">
                                      <p:cBhvr override="childStyle">
                                        <p:cTn id="16" dur="2000" fill="hold"/>
                                        <p:tgtEl>
                                          <p:spTgt spid="2"/>
                                        </p:tgtEl>
                                        <p:attrNameLst>
                                          <p:attrName>style.color</p:attrName>
                                        </p:attrNameLst>
                                      </p:cBhvr>
                                      <p:to>
                                        <a:schemeClr val="accent2"/>
                                      </p:to>
                                    </p:animClr>
                                  </p:childTnLst>
                                </p:cTn>
                              </p:par>
                            </p:childTnLst>
                          </p:cTn>
                        </p:par>
                        <p:par>
                          <p:cTn id="17" fill="hold">
                            <p:stCondLst>
                              <p:cond delay="4000"/>
                            </p:stCondLst>
                            <p:childTnLst>
                              <p:par>
                                <p:cTn id="18" presetID="6" presetClass="emph" presetSubtype="0" accel="50000" decel="50000" autoRev="1" fill="hold" grpId="0" nodeType="afterEffect">
                                  <p:stCondLst>
                                    <p:cond delay="2000"/>
                                  </p:stCondLst>
                                  <p:childTnLst>
                                    <p:animScale>
                                      <p:cBhvr>
                                        <p:cTn id="19"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rev="1" advAuto="2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trauma care hospital gets ready for the patient</a:t>
            </a:r>
            <a:endParaRPr lang="en-IN" dirty="0"/>
          </a:p>
        </p:txBody>
      </p:sp>
      <p:pic>
        <p:nvPicPr>
          <p:cNvPr id="5" name="Picture Placeholder 4" descr="images (11).jpg"/>
          <p:cNvPicPr>
            <a:picLocks noGrp="1" noChangeAspect="1"/>
          </p:cNvPicPr>
          <p:nvPr>
            <p:ph type="pic" idx="1"/>
          </p:nvPr>
        </p:nvPicPr>
        <p:blipFill>
          <a:blip r:embed="rId2"/>
          <a:srcRect l="4657" r="4657"/>
          <a:stretch>
            <a:fillRect/>
          </a:stretch>
        </p:blipFill>
        <p:spPr/>
      </p:pic>
      <p:sp>
        <p:nvSpPr>
          <p:cNvPr id="4" name="Text Placeholder 3"/>
          <p:cNvSpPr>
            <a:spLocks noGrp="1"/>
          </p:cNvSpPr>
          <p:nvPr>
            <p:ph type="body" sz="half" idx="2"/>
          </p:nvPr>
        </p:nvSpPr>
        <p:spPr/>
        <p:txBody>
          <a:bodyPr/>
          <a:lstStyle/>
          <a:p>
            <a:r>
              <a:rPr lang="en-US" dirty="0" smtClean="0"/>
              <a:t>The TPA member trauma care hospital gets ready based on the medical history details and the attending Doctor’s input -  to treat the patient well ahead of his/her arrival at the premises.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mph" presetSubtype="0" fill="hold" nodeType="afterEffect">
                                  <p:stCondLst>
                                    <p:cond delay="0"/>
                                  </p:stCondLst>
                                  <p:iterate type="lt">
                                    <p:tmPct val="10000"/>
                                  </p:iterate>
                                  <p:childTnLst>
                                    <p:animClr clrSpc="rgb">
                                      <p:cBhvr override="childStyle">
                                        <p:cTn id="6" dur="500" fill="hold"/>
                                        <p:tgtEl>
                                          <p:spTgt spid="5"/>
                                        </p:tgtEl>
                                        <p:attrNameLst>
                                          <p:attrName>style.color</p:attrName>
                                        </p:attrNameLst>
                                      </p:cBhvr>
                                      <p:to>
                                        <a:schemeClr val="accent2"/>
                                      </p:to>
                                    </p:animClr>
                                    <p:animClr clrSpc="rgb">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anim to="1.5" calcmode="lin" valueType="num">
                                      <p:cBhvr override="childStyle">
                                        <p:cTn id="9" dur="500" fill="hold"/>
                                        <p:tgtEl>
                                          <p:spTgt spid="5"/>
                                        </p:tgtEl>
                                        <p:attrNameLst>
                                          <p:attrName>style.fontSize</p:attrName>
                                        </p:attrNameLst>
                                      </p:cBhvr>
                                    </p:anim>
                                  </p:childTnLst>
                                </p:cTn>
                              </p:par>
                            </p:childTnLst>
                          </p:cTn>
                        </p:par>
                        <p:par>
                          <p:cTn id="10" fill="hold">
                            <p:stCondLst>
                              <p:cond delay="500"/>
                            </p:stCondLst>
                            <p:childTnLst>
                              <p:par>
                                <p:cTn id="11" presetID="55" presetClass="exit" presetSubtype="0" fill="remove" grpId="0" nodeType="afterEffect">
                                  <p:stCondLst>
                                    <p:cond delay="0"/>
                                  </p:stCondLst>
                                  <p:childTnLst>
                                    <p:anim calcmode="lin" valueType="num">
                                      <p:cBhvr>
                                        <p:cTn id="12" dur="1000"/>
                                        <p:tgtEl>
                                          <p:spTgt spid="2"/>
                                        </p:tgtEl>
                                        <p:attrNameLst>
                                          <p:attrName>ppt_w</p:attrName>
                                        </p:attrNameLst>
                                      </p:cBhvr>
                                      <p:tavLst>
                                        <p:tav tm="0">
                                          <p:val>
                                            <p:strVal val="ppt_w"/>
                                          </p:val>
                                        </p:tav>
                                        <p:tav tm="100000">
                                          <p:val>
                                            <p:strVal val="ppt_w*0.70"/>
                                          </p:val>
                                        </p:tav>
                                      </p:tavLst>
                                    </p:anim>
                                    <p:anim calcmode="lin" valueType="num">
                                      <p:cBhvr>
                                        <p:cTn id="13" dur="1000"/>
                                        <p:tgtEl>
                                          <p:spTgt spid="2"/>
                                        </p:tgtEl>
                                        <p:attrNameLst>
                                          <p:attrName>ppt_h</p:attrName>
                                        </p:attrNameLst>
                                      </p:cBhvr>
                                      <p:tavLst>
                                        <p:tav tm="0">
                                          <p:val>
                                            <p:strVal val="ppt_h"/>
                                          </p:val>
                                        </p:tav>
                                        <p:tav tm="100000">
                                          <p:val>
                                            <p:strVal val="ppt_h"/>
                                          </p:val>
                                        </p:tav>
                                      </p:tavLst>
                                    </p:anim>
                                    <p:animEffect transition="out" filter="fade">
                                      <p:cBhvr>
                                        <p:cTn id="14" dur="1000"/>
                                        <p:tgtEl>
                                          <p:spTgt spid="2"/>
                                        </p:tgtEl>
                                      </p:cBhvr>
                                    </p:animEffect>
                                    <p:set>
                                      <p:cBhvr>
                                        <p:cTn id="15" dur="1" fill="hold">
                                          <p:stCondLst>
                                            <p:cond delay="999"/>
                                          </p:stCondLst>
                                        </p:cTn>
                                        <p:tgtEl>
                                          <p:spTgt spid="2"/>
                                        </p:tgtEl>
                                        <p:attrNameLst>
                                          <p:attrName>style.visibility</p:attrName>
                                        </p:attrNameLst>
                                      </p:cBhvr>
                                      <p:to>
                                        <p:strVal val="hidden"/>
                                      </p:to>
                                    </p:set>
                                  </p:childTnLst>
                                </p:cTn>
                              </p:par>
                            </p:childTnLst>
                          </p:cTn>
                        </p:par>
                        <p:par>
                          <p:cTn id="16" fill="hold">
                            <p:stCondLst>
                              <p:cond delay="1500"/>
                            </p:stCondLst>
                            <p:childTnLst>
                              <p:par>
                                <p:cTn id="17" presetID="8" presetClass="emph" presetSubtype="0" accel="50000" decel="50000" autoRev="1" fill="remove" grpId="0" nodeType="afterEffect">
                                  <p:stCondLst>
                                    <p:cond delay="0"/>
                                  </p:stCondLst>
                                  <p:childTnLst>
                                    <p:animRot by="-21600000">
                                      <p:cBhvr>
                                        <p:cTn id="18" dur="2000" fill="hold"/>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rev="1"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Close Relatives tracks the events live	</a:t>
            </a:r>
            <a:endParaRPr lang="en-IN" dirty="0"/>
          </a:p>
        </p:txBody>
      </p:sp>
      <p:pic>
        <p:nvPicPr>
          <p:cNvPr id="5" name="Picture Placeholder 4" descr="download.png"/>
          <p:cNvPicPr>
            <a:picLocks noGrp="1" noChangeAspect="1"/>
          </p:cNvPicPr>
          <p:nvPr>
            <p:ph type="pic" idx="1"/>
          </p:nvPr>
        </p:nvPicPr>
        <p:blipFill>
          <a:blip r:embed="rId2"/>
          <a:srcRect l="64" r="64"/>
          <a:stretch>
            <a:fillRect/>
          </a:stretch>
        </p:blipFill>
        <p:spPr/>
      </p:pic>
      <p:sp>
        <p:nvSpPr>
          <p:cNvPr id="4" name="Text Placeholder 3"/>
          <p:cNvSpPr>
            <a:spLocks noGrp="1"/>
          </p:cNvSpPr>
          <p:nvPr>
            <p:ph type="body" sz="half" idx="2"/>
          </p:nvPr>
        </p:nvSpPr>
        <p:spPr/>
        <p:txBody>
          <a:bodyPr>
            <a:normAutofit fontScale="77500" lnSpcReduction="20000"/>
          </a:bodyPr>
          <a:lstStyle/>
          <a:p>
            <a:r>
              <a:rPr lang="en-US" dirty="0" smtClean="0"/>
              <a:t>The close relatives/emergency contacts are  constantly connected and  updated live. They track the entire process (The Attending Doctor, 112 emergency process, the trauma care hospital and the ambulance) live and gets the payment gateway link to  pay for the attending doctor fees and trauma care hospital admission advance.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5" presetClass="emph" presetSubtype="0" fill="hold" grpId="0" nodeType="afterEffect">
                                  <p:stCondLst>
                                    <p:cond delay="0"/>
                                  </p:stCondLst>
                                  <p:childTnLst>
                                    <p:animClr clrSpc="hsl">
                                      <p:cBhvr override="childStyle">
                                        <p:cTn id="12" dur="500" fill="hold"/>
                                        <p:tgtEl>
                                          <p:spTgt spid="2"/>
                                        </p:tgtEl>
                                        <p:attrNameLst>
                                          <p:attrName>style.color</p:attrName>
                                        </p:attrNameLst>
                                      </p:cBhvr>
                                      <p:by>
                                        <p:hsl h="0" s="-70588" l="0"/>
                                      </p:by>
                                    </p:animClr>
                                    <p:animClr clrSpc="hsl">
                                      <p:cBhvr>
                                        <p:cTn id="13" dur="500" fill="hold"/>
                                        <p:tgtEl>
                                          <p:spTgt spid="2"/>
                                        </p:tgtEl>
                                        <p:attrNameLst>
                                          <p:attrName>fillcolor</p:attrName>
                                        </p:attrNameLst>
                                      </p:cBhvr>
                                      <p:by>
                                        <p:hsl h="0" s="-70588" l="0"/>
                                      </p:by>
                                    </p:animClr>
                                    <p:animClr clrSpc="hsl">
                                      <p:cBhvr>
                                        <p:cTn id="14" dur="500" fill="hold"/>
                                        <p:tgtEl>
                                          <p:spTgt spid="2"/>
                                        </p:tgtEl>
                                        <p:attrNameLst>
                                          <p:attrName>stroke.color</p:attrName>
                                        </p:attrNameLst>
                                      </p:cBhvr>
                                      <p:by>
                                        <p:hsl h="0" s="-70588" l="0"/>
                                      </p:by>
                                    </p:animClr>
                                    <p:set>
                                      <p:cBhvr>
                                        <p:cTn id="15" dur="500" fill="hold"/>
                                        <p:tgtEl>
                                          <p:spTgt spid="2"/>
                                        </p:tgtEl>
                                        <p:attrNameLst>
                                          <p:attrName>fill.type</p:attrName>
                                        </p:attrNameLst>
                                      </p:cBhvr>
                                      <p:to>
                                        <p:strVal val="solid"/>
                                      </p:to>
                                    </p:set>
                                  </p:childTnLst>
                                </p:cTn>
                              </p:par>
                            </p:childTnLst>
                          </p:cTn>
                        </p:par>
                        <p:par>
                          <p:cTn id="16" fill="hold">
                            <p:stCondLst>
                              <p:cond delay="1500"/>
                            </p:stCondLst>
                            <p:childTnLst>
                              <p:par>
                                <p:cTn id="17" presetID="33" presetClass="emph" presetSubtype="0" fill="remove" grpId="0" nodeType="afterEffect">
                                  <p:stCondLst>
                                    <p:cond delay="0"/>
                                  </p:stCondLst>
                                  <p:childTnLst>
                                    <p:animClr clrSpc="rgb">
                                      <p:cBhvr override="childStyle">
                                        <p:cTn id="18" dur="1500" accel="50000" autoRev="1" fill="hold" tmFilter="0, 0; .33333, 1; 1, 1">
                                          <p:stCondLst>
                                            <p:cond delay="0"/>
                                          </p:stCondLst>
                                        </p:cTn>
                                        <p:tgtEl>
                                          <p:spTgt spid="4">
                                            <p:txEl>
                                              <p:pRg st="0" end="0"/>
                                            </p:txEl>
                                          </p:spTgt>
                                        </p:tgtEl>
                                        <p:attrNameLst>
                                          <p:attrName>style.color</p:attrName>
                                        </p:attrNameLst>
                                      </p:cBhvr>
                                      <p:to>
                                        <a:schemeClr val="accent2"/>
                                      </p:to>
                                    </p:animClr>
                                    <p:animClr clrSpc="rgb">
                                      <p:cBhvr>
                                        <p:cTn id="19" dur="1500" accel="50000" autoRev="1" fill="hold" tmFilter="0, 0; .33333, 1; 1, 1">
                                          <p:stCondLst>
                                            <p:cond delay="0"/>
                                          </p:stCondLst>
                                        </p:cTn>
                                        <p:tgtEl>
                                          <p:spTgt spid="4">
                                            <p:txEl>
                                              <p:pRg st="0" end="0"/>
                                            </p:txEl>
                                          </p:spTgt>
                                        </p:tgtEl>
                                        <p:attrNameLst>
                                          <p:attrName>fillcolor</p:attrName>
                                        </p:attrNameLst>
                                      </p:cBhvr>
                                      <p:to>
                                        <a:schemeClr val="accent2"/>
                                      </p:to>
                                    </p:animClr>
                                    <p:set>
                                      <p:cBhvr>
                                        <p:cTn id="20" dur="3000" fill="hold"/>
                                        <p:tgtEl>
                                          <p:spTgt spid="4">
                                            <p:txEl>
                                              <p:pRg st="0" end="0"/>
                                            </p:txEl>
                                          </p:spTgt>
                                        </p:tgtEl>
                                        <p:attrNameLst>
                                          <p:attrName>fill.type</p:attrName>
                                        </p:attrNameLst>
                                      </p:cBhvr>
                                      <p:to>
                                        <p:strVal val="solid"/>
                                      </p:to>
                                    </p:set>
                                    <p:set>
                                      <p:cBhvr>
                                        <p:cTn id="21" dur="3000" fill="hold"/>
                                        <p:tgtEl>
                                          <p:spTgt spid="4">
                                            <p:txEl>
                                              <p:pRg st="0" end="0"/>
                                            </p:txEl>
                                          </p:spTgt>
                                        </p:tgtEl>
                                        <p:attrNameLst>
                                          <p:attrName>fill.on</p:attrName>
                                        </p:attrNameLst>
                                      </p:cBhvr>
                                      <p:to>
                                        <p:strVal val="true"/>
                                      </p:to>
                                    </p:set>
                                    <p:animScale>
                                      <p:cBhvr>
                                        <p:cTn id="22" dur="1500" accel="50000" autoRev="1" fill="hold" tmFilter="0, 0; .33333, 1; 1, 1">
                                          <p:stCondLst>
                                            <p:cond delay="0"/>
                                          </p:stCondLst>
                                        </p:cTn>
                                        <p:tgtEl>
                                          <p:spTgt spid="4">
                                            <p:txEl>
                                              <p:pRg st="0" end="0"/>
                                            </p:txEl>
                                          </p:spTgt>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rev="1" advAuto="3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patient is taken to pre-identified TPA hospital</a:t>
            </a:r>
            <a:endParaRPr lang="en-IN" dirty="0"/>
          </a:p>
        </p:txBody>
      </p:sp>
      <p:sp>
        <p:nvSpPr>
          <p:cNvPr id="4" name="Text Placeholder 3"/>
          <p:cNvSpPr>
            <a:spLocks noGrp="1"/>
          </p:cNvSpPr>
          <p:nvPr>
            <p:ph type="body" sz="half" idx="2"/>
          </p:nvPr>
        </p:nvSpPr>
        <p:spPr/>
        <p:txBody>
          <a:bodyPr/>
          <a:lstStyle/>
          <a:p>
            <a:r>
              <a:rPr lang="en-US" dirty="0" smtClean="0"/>
              <a:t>The patient is taken to the TPA approved nearest  trauma care centre for further treatment.</a:t>
            </a:r>
            <a:endParaRPr lang="en-IN" dirty="0"/>
          </a:p>
        </p:txBody>
      </p:sp>
      <p:pic>
        <p:nvPicPr>
          <p:cNvPr id="7" name="Picture Placeholder 6" descr="images (1).jpg"/>
          <p:cNvPicPr>
            <a:picLocks noGrp="1" noChangeAspect="1"/>
          </p:cNvPicPr>
          <p:nvPr>
            <p:ph type="pic" idx="1"/>
          </p:nvPr>
        </p:nvPicPr>
        <p:blipFill>
          <a:blip r:embed="rId2"/>
          <a:srcRect l="5636" r="5636"/>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par>
                          <p:cTn id="8" fill="hold">
                            <p:stCondLst>
                              <p:cond delay="2000"/>
                            </p:stCondLst>
                            <p:childTnLst>
                              <p:par>
                                <p:cTn id="9" presetID="31" presetClass="emph" presetSubtype="0" grpId="0" nodeType="afterEffect">
                                  <p:stCondLst>
                                    <p:cond delay="0"/>
                                  </p:stCondLst>
                                  <p:childTnLst>
                                    <p:set>
                                      <p:cBhvr override="childStyle">
                                        <p:cTn id="10" dur="500" fill="hold"/>
                                        <p:tgtEl>
                                          <p:spTgt spid="2"/>
                                        </p:tgtEl>
                                        <p:attrNameLst>
                                          <p:attrName>style.color</p:attrName>
                                        </p:attrNameLst>
                                      </p:cBhvr>
                                      <p:to>
                                        <p:clrVal>
                                          <a:schemeClr val="accent2"/>
                                        </p:clrVal>
                                      </p:to>
                                    </p:set>
                                    <p:set>
                                      <p:cBhvr override="childStyle">
                                        <p:cTn id="11" dur="500" fill="hold"/>
                                        <p:tgtEl>
                                          <p:spTgt spid="2"/>
                                        </p:tgtEl>
                                        <p:attrNameLst>
                                          <p:attrName>style.fontStyle</p:attrName>
                                        </p:attrNameLst>
                                      </p:cBhvr>
                                      <p:to>
                                        <p:strVal val="italic"/>
                                      </p:to>
                                    </p:set>
                                    <p:set>
                                      <p:cBhvr>
                                        <p:cTn id="12" dur="500" fill="hold"/>
                                        <p:tgtEl>
                                          <p:spTgt spid="2"/>
                                        </p:tgtEl>
                                        <p:attrNameLst>
                                          <p:attrName>style.fontWeight</p:attrName>
                                        </p:attrNameLst>
                                      </p:cBhvr>
                                      <p:to>
                                        <p:strVal val="bold"/>
                                      </p:to>
                                    </p:set>
                                    <p:set>
                                      <p:cBhvr>
                                        <p:cTn id="13" dur="500" fill="hold"/>
                                        <p:tgtEl>
                                          <p:spTgt spid="2"/>
                                        </p:tgtEl>
                                        <p:attrNameLst>
                                          <p:attrName>style.textDecorationUnderline</p:attrName>
                                        </p:attrNameLst>
                                      </p:cBhvr>
                                      <p:to>
                                        <p:strVal val="true"/>
                                      </p:to>
                                    </p:set>
                                  </p:childTnLst>
                                </p:cTn>
                              </p:par>
                            </p:childTnLst>
                          </p:cTn>
                        </p:par>
                        <p:par>
                          <p:cTn id="14" fill="hold">
                            <p:stCondLst>
                              <p:cond delay="2500"/>
                            </p:stCondLst>
                            <p:childTnLst>
                              <p:par>
                                <p:cTn id="15" presetID="18" presetClass="emph" presetSubtype="0" fill="remove" grpId="0" nodeType="afterEffect">
                                  <p:stCondLst>
                                    <p:cond delay="0"/>
                                  </p:stCondLst>
                                  <p:iterate type="lt">
                                    <p:tmPct val="4000"/>
                                  </p:iterate>
                                  <p:childTnLst>
                                    <p:set>
                                      <p:cBhvr override="childStyle">
                                        <p:cTn id="16" dur="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rev="1" advAuto="100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453</Words>
  <Application>Microsoft Office PowerPoint</Application>
  <PresentationFormat>On-screen Show (4:3)</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SOS app to connect the patient/victim with nearby doctor as well as 112 Emergency service.</vt:lpstr>
      <vt:lpstr>Patient / Victim presses the SOS button on app</vt:lpstr>
      <vt:lpstr>112 Emergency traces the victim’s location and Ambulance deployed.</vt:lpstr>
      <vt:lpstr>The SOS app connects all the five on Video Conference</vt:lpstr>
      <vt:lpstr>The patient medical History is fetched from database</vt:lpstr>
      <vt:lpstr>The TPA empanelled hospital is connected in the loop.</vt:lpstr>
      <vt:lpstr>The trauma care hospital gets ready for the patient</vt:lpstr>
      <vt:lpstr>The Close Relatives tracks the events live </vt:lpstr>
      <vt:lpstr>The patient is taken to pre-identified TPA hospital</vt:lpstr>
      <vt:lpstr>Payment gateway integration at all stages of the app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 app to connect the patient/victim with nearby doctor as well as 112 Emergency service.</dc:title>
  <dc:creator>Narayanan</dc:creator>
  <cp:lastModifiedBy>Narayanan</cp:lastModifiedBy>
  <cp:revision>12</cp:revision>
  <dcterms:created xsi:type="dcterms:W3CDTF">2021-03-13T11:10:57Z</dcterms:created>
  <dcterms:modified xsi:type="dcterms:W3CDTF">2021-03-13T13:06:11Z</dcterms:modified>
</cp:coreProperties>
</file>