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02" r:id="rId3"/>
    <p:sldId id="303" r:id="rId4"/>
    <p:sldId id="351" r:id="rId5"/>
    <p:sldId id="323" r:id="rId6"/>
    <p:sldId id="304" r:id="rId7"/>
    <p:sldId id="350" r:id="rId8"/>
    <p:sldId id="305" r:id="rId9"/>
    <p:sldId id="348" r:id="rId10"/>
    <p:sldId id="306" r:id="rId11"/>
    <p:sldId id="307" r:id="rId12"/>
    <p:sldId id="325" r:id="rId13"/>
    <p:sldId id="331" r:id="rId14"/>
    <p:sldId id="326" r:id="rId15"/>
    <p:sldId id="327" r:id="rId16"/>
    <p:sldId id="328" r:id="rId17"/>
    <p:sldId id="329" r:id="rId18"/>
    <p:sldId id="347" r:id="rId19"/>
    <p:sldId id="330" r:id="rId20"/>
    <p:sldId id="308" r:id="rId21"/>
    <p:sldId id="338" r:id="rId22"/>
    <p:sldId id="349" r:id="rId23"/>
    <p:sldId id="345" r:id="rId24"/>
    <p:sldId id="346" r:id="rId25"/>
    <p:sldId id="321" r:id="rId2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32">
          <p15:clr>
            <a:srgbClr val="A4A3A4"/>
          </p15:clr>
        </p15:guide>
        <p15:guide id="2" pos="2688">
          <p15:clr>
            <a:srgbClr val="A4A3A4"/>
          </p15:clr>
        </p15:guide>
      </p15:sldGuideLst>
    </p:ext>
    <p:ext uri="{2D200454-40CA-4A62-9FC3-DE9A4176ACB9}">
      <p15:notesGuideLst xmlns="" xmlns:p15="http://schemas.microsoft.com/office/powerpoint/2012/main">
        <p15:guide id="1" orient="horz" pos="2928">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7F3"/>
    <a:srgbClr val="F98D29"/>
    <a:srgbClr val="808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803" autoAdjust="0"/>
  </p:normalViewPr>
  <p:slideViewPr>
    <p:cSldViewPr>
      <p:cViewPr varScale="1">
        <p:scale>
          <a:sx n="89" d="100"/>
          <a:sy n="89" d="100"/>
        </p:scale>
        <p:origin x="-1032" y="-102"/>
      </p:cViewPr>
      <p:guideLst>
        <p:guide orient="horz" pos="2832"/>
        <p:guide pos="2688"/>
      </p:guideLst>
    </p:cSldViewPr>
  </p:slideViewPr>
  <p:notesTextViewPr>
    <p:cViewPr>
      <p:scale>
        <a:sx n="1" d="1"/>
        <a:sy n="1" d="1"/>
      </p:scale>
      <p:origin x="0" y="0"/>
    </p:cViewPr>
  </p:notesTextViewPr>
  <p:notesViewPr>
    <p:cSldViewPr>
      <p:cViewPr varScale="1">
        <p:scale>
          <a:sx n="88" d="100"/>
          <a:sy n="88" d="100"/>
        </p:scale>
        <p:origin x="-3870" y="-120"/>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gfrick\Documents\SPAWorkshop\SPA_Data_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a:pPr>
            <a:r>
              <a:rPr lang="en-US"/>
              <a:t>Javascript</a:t>
            </a:r>
            <a:r>
              <a:rPr lang="en-US" baseline="0"/>
              <a:t> Framework Usage Survey</a:t>
            </a:r>
            <a:endParaRPr lang="en-US"/>
          </a:p>
        </c:rich>
      </c:tx>
      <c:layout/>
      <c:overlay val="0"/>
    </c:title>
    <c:autoTitleDeleted val="0"/>
    <c:plotArea>
      <c:layout/>
      <c:pieChart>
        <c:varyColors val="1"/>
        <c:ser>
          <c:idx val="0"/>
          <c:order val="0"/>
          <c:dLbls>
            <c:dLbl>
              <c:idx val="1"/>
              <c:layout/>
              <c:tx>
                <c:rich>
                  <a:bodyPr/>
                  <a:lstStyle/>
                  <a:p>
                    <a:r>
                      <a:rPr lang="en-US" b="1" dirty="0" err="1">
                        <a:solidFill>
                          <a:schemeClr val="bg1"/>
                        </a:solidFill>
                      </a:rPr>
                      <a:t>AngularJS</a:t>
                    </a:r>
                    <a:r>
                      <a:rPr lang="en-US" b="1" dirty="0">
                        <a:solidFill>
                          <a:schemeClr val="bg1"/>
                        </a:solidFill>
                      </a:rPr>
                      <a:t>
25%</a:t>
                    </a:r>
                  </a:p>
                </c:rich>
              </c:tx>
              <c:dLblPos val="bestFit"/>
              <c:showLegendKey val="0"/>
              <c:showVal val="0"/>
              <c:showCatName val="1"/>
              <c:showSerName val="0"/>
              <c:showPercent val="1"/>
              <c:showBubbleSize val="0"/>
              <c:extLst>
                <c:ext xmlns:c15="http://schemas.microsoft.com/office/drawing/2012/chart" uri="{CE6537A1-D6FC-4f65-9D91-7224C49458BB}"/>
              </c:extLst>
            </c:dLbl>
            <c:dLbl>
              <c:idx val="2"/>
              <c:layout/>
              <c:tx>
                <c:rich>
                  <a:bodyPr/>
                  <a:lstStyle/>
                  <a:p>
                    <a:pPr algn="ctr" rtl="0">
                      <a:defRPr lang="en-US" sz="1000" b="1" i="0" u="none" strike="noStrike" kern="1200" baseline="0" dirty="0">
                        <a:solidFill>
                          <a:schemeClr val="bg1"/>
                        </a:solidFill>
                        <a:latin typeface="+mn-lt"/>
                        <a:ea typeface="+mn-ea"/>
                        <a:cs typeface="+mn-cs"/>
                      </a:defRPr>
                    </a:pPr>
                    <a:r>
                      <a:rPr lang="en-US" sz="1000" b="1" i="0" u="none" strike="noStrike" kern="1200" baseline="0" dirty="0">
                        <a:solidFill>
                          <a:schemeClr val="bg1"/>
                        </a:solidFill>
                        <a:latin typeface="+mn-lt"/>
                        <a:ea typeface="+mn-ea"/>
                        <a:cs typeface="+mn-cs"/>
                      </a:rPr>
                      <a:t>Backbone.js
25%</a:t>
                    </a:r>
                  </a:p>
                </c:rich>
              </c:tx>
              <c:spPr/>
              <c:dLblPos val="bestFit"/>
              <c:showLegendKey val="0"/>
              <c:showVal val="0"/>
              <c:showCatName val="1"/>
              <c:showSerName val="0"/>
              <c:showPercent val="1"/>
              <c:showBubbleSize val="0"/>
              <c:extLst>
                <c:ext xmlns:c15="http://schemas.microsoft.com/office/drawing/2012/chart" uri="{CE6537A1-D6FC-4f65-9D91-7224C49458BB}"/>
              </c:extLst>
            </c:dLbl>
            <c:dLbl>
              <c:idx val="6"/>
              <c:layout/>
              <c:tx>
                <c:rich>
                  <a:bodyPr/>
                  <a:lstStyle/>
                  <a:p>
                    <a:pPr>
                      <a:defRPr>
                        <a:solidFill>
                          <a:schemeClr val="bg1"/>
                        </a:solidFill>
                      </a:defRPr>
                    </a:pPr>
                    <a:r>
                      <a:rPr lang="en-US" b="1" dirty="0"/>
                      <a:t>Ember
5%</a:t>
                    </a:r>
                  </a:p>
                </c:rich>
              </c:tx>
              <c:spPr/>
              <c:dLblPos val="bestFit"/>
              <c:showLegendKey val="0"/>
              <c:showVal val="0"/>
              <c:showCatName val="1"/>
              <c:showSerName val="0"/>
              <c:showPercent val="1"/>
              <c:showBubbleSize val="0"/>
              <c:extLst>
                <c:ext xmlns:c15="http://schemas.microsoft.com/office/drawing/2012/chart" uri="{CE6537A1-D6FC-4f65-9D91-7224C49458BB}"/>
              </c:extLst>
            </c:dLbl>
            <c:dLbl>
              <c:idx val="7"/>
              <c:spPr/>
              <c:txPr>
                <a:bodyPr/>
                <a:lstStyle/>
                <a:p>
                  <a:pPr algn="ctr" rtl="0">
                    <a:defRPr lang="en-US" sz="10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dLbl>
            <c:dLbl>
              <c:idx val="10"/>
              <c:spPr/>
              <c:txPr>
                <a:bodyPr/>
                <a:lstStyle/>
                <a:p>
                  <a:pPr algn="ctr" rtl="0">
                    <a:defRPr lang="en-US" sz="10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dLbl>
            <c:dLbl>
              <c:idx val="16"/>
              <c:spPr/>
              <c:txPr>
                <a:bodyPr/>
                <a:lstStyle/>
                <a:p>
                  <a:pPr algn="ctr" rtl="0">
                    <a:defRPr lang="en-US" sz="10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dLbl>
            <c:dLbl>
              <c:idx val="17"/>
              <c:spPr/>
              <c:txPr>
                <a:bodyPr/>
                <a:lstStyle/>
                <a:p>
                  <a:pPr algn="ctr" rtl="0">
                    <a:defRPr lang="en-US" sz="10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dLbl>
            <c:dLbl>
              <c:idx val="18"/>
              <c:spPr/>
              <c:txPr>
                <a:bodyPr/>
                <a:lstStyle/>
                <a:p>
                  <a:pPr algn="ctr" rtl="0">
                    <a:defRPr lang="en-US" sz="10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dLbl>
            <c:spPr>
              <a:noFill/>
              <a:ln>
                <a:noFill/>
              </a:ln>
              <a:effectLst/>
            </c:spPr>
            <c:dLblPos val="bestFit"/>
            <c:showLegendKey val="0"/>
            <c:showVal val="0"/>
            <c:showCatName val="1"/>
            <c:showSerName val="0"/>
            <c:showPercent val="1"/>
            <c:showBubbleSize val="0"/>
            <c:showLeaderLines val="1"/>
            <c:extLst>
              <c:ext xmlns:c15="http://schemas.microsoft.com/office/drawing/2012/chart" uri="{CE6537A1-D6FC-4f65-9D91-7224C49458BB}"/>
            </c:extLst>
          </c:dLbls>
          <c:cat>
            <c:strRef>
              <c:f>'Javascript Framework Usage Surv'!$A$1:$A$19</c:f>
              <c:strCache>
                <c:ptCount val="19"/>
                <c:pt idx="0">
                  <c:v>Agility</c:v>
                </c:pt>
                <c:pt idx="1">
                  <c:v>AngularJS</c:v>
                </c:pt>
                <c:pt idx="2">
                  <c:v>Backbone.js</c:v>
                </c:pt>
                <c:pt idx="3">
                  <c:v>canJS</c:v>
                </c:pt>
                <c:pt idx="4">
                  <c:v>DerbyJS</c:v>
                </c:pt>
                <c:pt idx="5">
                  <c:v>Dojo</c:v>
                </c:pt>
                <c:pt idx="6">
                  <c:v>Ember</c:v>
                </c:pt>
                <c:pt idx="7">
                  <c:v>Ext</c:v>
                </c:pt>
                <c:pt idx="8">
                  <c:v>Flight</c:v>
                </c:pt>
                <c:pt idx="9">
                  <c:v>KendoUI</c:v>
                </c:pt>
                <c:pt idx="10">
                  <c:v>Knockout</c:v>
                </c:pt>
                <c:pt idx="11">
                  <c:v>Meteor</c:v>
                </c:pt>
                <c:pt idx="12">
                  <c:v>MooTools</c:v>
                </c:pt>
                <c:pt idx="13">
                  <c:v>React</c:v>
                </c:pt>
                <c:pt idx="14">
                  <c:v>Sammy</c:v>
                </c:pt>
                <c:pt idx="15">
                  <c:v>YUI</c:v>
                </c:pt>
                <c:pt idx="16">
                  <c:v>NONE</c:v>
                </c:pt>
                <c:pt idx="17">
                  <c:v>Modules</c:v>
                </c:pt>
                <c:pt idx="18">
                  <c:v>Other</c:v>
                </c:pt>
              </c:strCache>
            </c:strRef>
          </c:cat>
          <c:val>
            <c:numRef>
              <c:f>'Javascript Framework Usage Surv'!$B$1:$B$19</c:f>
              <c:numCache>
                <c:formatCode>General</c:formatCode>
                <c:ptCount val="19"/>
                <c:pt idx="0">
                  <c:v>6</c:v>
                </c:pt>
                <c:pt idx="1">
                  <c:v>1223</c:v>
                </c:pt>
                <c:pt idx="2">
                  <c:v>1242</c:v>
                </c:pt>
                <c:pt idx="3">
                  <c:v>33</c:v>
                </c:pt>
                <c:pt idx="4">
                  <c:v>19</c:v>
                </c:pt>
                <c:pt idx="5">
                  <c:v>90</c:v>
                </c:pt>
                <c:pt idx="6">
                  <c:v>256</c:v>
                </c:pt>
                <c:pt idx="7">
                  <c:v>169</c:v>
                </c:pt>
                <c:pt idx="8">
                  <c:v>21</c:v>
                </c:pt>
                <c:pt idx="9">
                  <c:v>93</c:v>
                </c:pt>
                <c:pt idx="10">
                  <c:v>445</c:v>
                </c:pt>
                <c:pt idx="11">
                  <c:v>141</c:v>
                </c:pt>
                <c:pt idx="12">
                  <c:v>51</c:v>
                </c:pt>
                <c:pt idx="13">
                  <c:v>37</c:v>
                </c:pt>
                <c:pt idx="14">
                  <c:v>54</c:v>
                </c:pt>
                <c:pt idx="15">
                  <c:v>69</c:v>
                </c:pt>
                <c:pt idx="16">
                  <c:v>274</c:v>
                </c:pt>
                <c:pt idx="17">
                  <c:v>401</c:v>
                </c:pt>
                <c:pt idx="18">
                  <c:v>269</c:v>
                </c:pt>
              </c:numCache>
            </c:numRef>
          </c:val>
        </c:ser>
        <c:dLbls>
          <c:dLblPos val="bestFit"/>
          <c:showLegendKey val="0"/>
          <c:showVal val="0"/>
          <c:showCatName val="1"/>
          <c:showSerName val="0"/>
          <c:showPercent val="1"/>
          <c:showBubbleSize val="0"/>
          <c:showLeaderLines val="1"/>
        </c:dLbls>
        <c:firstSliceAng val="0"/>
      </c:pieChart>
    </c:plotArea>
    <c:plotVisOnly val="1"/>
    <c:dispBlanksAs val="gap"/>
    <c:showDLblsOverMax val="0"/>
  </c:chart>
  <c:externalData r:id="rId1">
    <c:autoUpdate val="0"/>
  </c:externalData>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drawing1.xml><?xml version="1.0" encoding="utf-8"?>
<c:userShapes xmlns:c="http://schemas.openxmlformats.org/drawingml/2006/chart">
  <cdr:relSizeAnchor xmlns:cdr="http://schemas.openxmlformats.org/drawingml/2006/chartDrawing">
    <cdr:from>
      <cdr:x>0.62931</cdr:x>
      <cdr:y>0.92308</cdr:y>
    </cdr:from>
    <cdr:to>
      <cdr:x>1</cdr:x>
      <cdr:y>1</cdr:y>
    </cdr:to>
    <cdr:sp macro="" textlink="">
      <cdr:nvSpPr>
        <cdr:cNvPr id="2" name="TextBox 1"/>
        <cdr:cNvSpPr txBox="1"/>
      </cdr:nvSpPr>
      <cdr:spPr>
        <a:xfrm xmlns:a="http://schemas.openxmlformats.org/drawingml/2006/main">
          <a:off x="5562600" y="4572000"/>
          <a:ext cx="3276600" cy="3810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050" dirty="0"/>
            <a:t>*</a:t>
          </a:r>
          <a:r>
            <a:rPr lang="en-US" sz="1050" dirty="0" smtClean="0"/>
            <a:t>http://dailyjs.com/2013/12/12/javascript-survey-results/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7840" cy="464820"/>
          </a:xfrm>
          <a:prstGeom prst="rect">
            <a:avLst/>
          </a:prstGeom>
        </p:spPr>
        <p:txBody>
          <a:bodyPr vert="horz" lIns="92335" tIns="46168" rIns="92335" bIns="46168" rtlCol="0"/>
          <a:lstStyle>
            <a:lvl1pPr algn="l">
              <a:defRPr sz="1200"/>
            </a:lvl1pPr>
          </a:lstStyle>
          <a:p>
            <a:endParaRPr lang="en-US"/>
          </a:p>
        </p:txBody>
      </p:sp>
      <p:sp>
        <p:nvSpPr>
          <p:cNvPr id="3" name="Date Placeholder 2"/>
          <p:cNvSpPr>
            <a:spLocks noGrp="1"/>
          </p:cNvSpPr>
          <p:nvPr>
            <p:ph type="dt" idx="1"/>
          </p:nvPr>
        </p:nvSpPr>
        <p:spPr>
          <a:xfrm>
            <a:off x="3970939" y="1"/>
            <a:ext cx="3037840" cy="464820"/>
          </a:xfrm>
          <a:prstGeom prst="rect">
            <a:avLst/>
          </a:prstGeom>
        </p:spPr>
        <p:txBody>
          <a:bodyPr vert="horz" lIns="92335" tIns="46168" rIns="92335" bIns="46168" rtlCol="0"/>
          <a:lstStyle>
            <a:lvl1pPr algn="r">
              <a:defRPr sz="1200"/>
            </a:lvl1pPr>
          </a:lstStyle>
          <a:p>
            <a:fld id="{6E7BCF8E-0148-4640-9831-34E5DCA3DA5C}" type="datetimeFigureOut">
              <a:rPr lang="en-US" smtClean="0"/>
              <a:t>1/20/2014</a:t>
            </a:fld>
            <a:endParaRPr lang="en-US"/>
          </a:p>
        </p:txBody>
      </p:sp>
      <p:sp>
        <p:nvSpPr>
          <p:cNvPr id="4" name="Slide Image Placeholder 3"/>
          <p:cNvSpPr>
            <a:spLocks noGrp="1" noRot="1" noChangeAspect="1"/>
          </p:cNvSpPr>
          <p:nvPr>
            <p:ph type="sldImg" idx="2"/>
          </p:nvPr>
        </p:nvSpPr>
        <p:spPr>
          <a:xfrm>
            <a:off x="1182688" y="698500"/>
            <a:ext cx="4646612" cy="3484563"/>
          </a:xfrm>
          <a:prstGeom prst="rect">
            <a:avLst/>
          </a:prstGeom>
          <a:noFill/>
          <a:ln w="12700">
            <a:solidFill>
              <a:prstClr val="black"/>
            </a:solidFill>
          </a:ln>
        </p:spPr>
        <p:txBody>
          <a:bodyPr vert="horz" lIns="92335" tIns="46168" rIns="92335" bIns="46168" rtlCol="0" anchor="ctr"/>
          <a:lstStyle/>
          <a:p>
            <a:endParaRPr lang="en-US"/>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2335" tIns="46168" rIns="92335" bIns="4616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29968"/>
            <a:ext cx="3037840" cy="464820"/>
          </a:xfrm>
          <a:prstGeom prst="rect">
            <a:avLst/>
          </a:prstGeom>
        </p:spPr>
        <p:txBody>
          <a:bodyPr vert="horz" lIns="92335" tIns="46168" rIns="92335" bIns="46168" rtlCol="0" anchor="b"/>
          <a:lstStyle>
            <a:lvl1pPr algn="l">
              <a:defRPr sz="1200"/>
            </a:lvl1pPr>
          </a:lstStyle>
          <a:p>
            <a:endParaRPr lang="en-US"/>
          </a:p>
        </p:txBody>
      </p:sp>
      <p:sp>
        <p:nvSpPr>
          <p:cNvPr id="7" name="Slide Number Placeholder 6"/>
          <p:cNvSpPr>
            <a:spLocks noGrp="1"/>
          </p:cNvSpPr>
          <p:nvPr>
            <p:ph type="sldNum" sz="quarter" idx="5"/>
          </p:nvPr>
        </p:nvSpPr>
        <p:spPr>
          <a:xfrm>
            <a:off x="3970939" y="8829968"/>
            <a:ext cx="3037840" cy="464820"/>
          </a:xfrm>
          <a:prstGeom prst="rect">
            <a:avLst/>
          </a:prstGeom>
        </p:spPr>
        <p:txBody>
          <a:bodyPr vert="horz" lIns="92335" tIns="46168" rIns="92335" bIns="46168" rtlCol="0" anchor="b"/>
          <a:lstStyle>
            <a:lvl1pPr algn="r">
              <a:defRPr sz="1200"/>
            </a:lvl1pPr>
          </a:lstStyle>
          <a:p>
            <a:fld id="{226D8804-485E-4FFF-82C8-55C7FB916C72}" type="slidenum">
              <a:rPr lang="en-US" smtClean="0"/>
              <a:t>‹#›</a:t>
            </a:fld>
            <a:endParaRPr lang="en-US"/>
          </a:p>
        </p:txBody>
      </p:sp>
    </p:spTree>
    <p:extLst>
      <p:ext uri="{BB962C8B-B14F-4D97-AF65-F5344CB8AC3E}">
        <p14:creationId xmlns:p14="http://schemas.microsoft.com/office/powerpoint/2010/main" val="2130511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This is the introduction and uses the first 4 slides. There isn’t any scripted content for this section, as you just expand on the slides.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[Slides 1,2,3,4 -&gt; Intro material ]</a:t>
            </a:r>
          </a:p>
          <a:p>
            <a:r>
              <a:rPr lang="en-US" sz="1200" b="1" kern="1200" dirty="0" smtClean="0">
                <a:solidFill>
                  <a:schemeClr val="tx1"/>
                </a:solidFill>
                <a:effectLst/>
                <a:latin typeface="+mn-lt"/>
                <a:ea typeface="+mn-ea"/>
                <a:cs typeface="+mn-cs"/>
              </a:rPr>
              <a:t>Comparison of SPA Vs. Traditional Web Applications</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This is the framework introduction and uses slides 5 through 17. You should be familiar with the text below which is the information to talk about over these slides. Slide position is mentioned where possible.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[Slides 5,6,7 -&gt; Variance in composing pages / page layout ]</a:t>
            </a:r>
          </a:p>
          <a:p>
            <a:r>
              <a:rPr lang="en-US" sz="1200" kern="1200" dirty="0" smtClean="0">
                <a:solidFill>
                  <a:schemeClr val="tx1"/>
                </a:solidFill>
                <a:effectLst/>
                <a:latin typeface="+mn-lt"/>
                <a:ea typeface="+mn-ea"/>
                <a:cs typeface="+mn-cs"/>
              </a:rPr>
              <a:t>There have been various methods over the years for composing pages. There are very traditional includes, such as in PHP, ASP, etc.</a:t>
            </a:r>
          </a:p>
          <a:p>
            <a:r>
              <a:rPr lang="en-US" sz="1200" kern="1200" dirty="0" smtClean="0">
                <a:solidFill>
                  <a:schemeClr val="tx1"/>
                </a:solidFill>
                <a:effectLst/>
                <a:latin typeface="+mn-lt"/>
                <a:ea typeface="+mn-ea"/>
                <a:cs typeface="+mn-cs"/>
              </a:rPr>
              <a:t>In the J2EE world there has been JSTL for includes, and libraries like Tiles for composing pages.</a:t>
            </a:r>
          </a:p>
          <a:p>
            <a:r>
              <a:rPr lang="en-US" sz="1200" kern="1200" dirty="0" smtClean="0">
                <a:solidFill>
                  <a:schemeClr val="tx1"/>
                </a:solidFill>
                <a:effectLst/>
                <a:latin typeface="+mn-lt"/>
                <a:ea typeface="+mn-ea"/>
                <a:cs typeface="+mn-cs"/>
              </a:rPr>
              <a:t>Even before all of this, designers and developers were using frames to try and avoid rebuilding the entire page.</a:t>
            </a:r>
          </a:p>
          <a:p>
            <a:r>
              <a:rPr lang="en-US" sz="1200" kern="1200" dirty="0" smtClean="0">
                <a:solidFill>
                  <a:schemeClr val="tx1"/>
                </a:solidFill>
                <a:effectLst/>
                <a:latin typeface="+mn-lt"/>
                <a:ea typeface="+mn-ea"/>
                <a:cs typeface="+mn-cs"/>
              </a:rPr>
              <a:t>With an SPA, even when a template engine isn’t used, the entire page is rendered once, and from there only the portions of the page concerned with what is changing are updated. Users spend an increasing amount of time interacting with an application before it has to go back to the server. The blink of the page render is gone and replaced by progress bars or animations.</a:t>
            </a:r>
          </a:p>
          <a:p>
            <a:r>
              <a:rPr lang="en-US" sz="1200" kern="1200" dirty="0" smtClean="0">
                <a:solidFill>
                  <a:schemeClr val="tx1"/>
                </a:solidFill>
                <a:effectLst/>
                <a:latin typeface="+mn-lt"/>
                <a:ea typeface="+mn-ea"/>
                <a:cs typeface="+mn-cs"/>
              </a:rPr>
              <a:t>Responsibility also changes. The server can now focus on areas like services and security. Server side developers can focus on data storage and service interfaces without knowing anything about the look, feel or even design of the front end. Services can be designed to be a mix of public and private APIs. </a:t>
            </a:r>
          </a:p>
          <a:p>
            <a:r>
              <a:rPr lang="en-US" sz="1200" kern="1200" dirty="0" smtClean="0">
                <a:solidFill>
                  <a:schemeClr val="tx1"/>
                </a:solidFill>
                <a:effectLst/>
                <a:latin typeface="+mn-lt"/>
                <a:ea typeface="+mn-ea"/>
                <a:cs typeface="+mn-cs"/>
              </a:rPr>
              <a:t>On the front end, the responsibility for page composition is taken on, as well as routing logic and some business logic. It should be noted here that what doesn’t change, is the need to validate all data arriving at the server. Do not calculate the shopping cart total on the front end and then trust the value </a:t>
            </a:r>
            <a:r>
              <a:rPr lang="en-US" sz="1200" kern="1200" dirty="0" smtClean="0">
                <a:solidFill>
                  <a:schemeClr val="tx1"/>
                </a:solidFill>
                <a:effectLst/>
                <a:latin typeface="+mn-lt"/>
                <a:ea typeface="+mn-ea"/>
                <a:cs typeface="+mn-cs"/>
                <a:sym typeface="Wingdings"/>
              </a:rPr>
              <a: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For developers, there is much more clarity of role. Work can be more easily divided into roles; with developers work on the server, look &amp; feel, and front end application logic.</a:t>
            </a:r>
          </a:p>
          <a:p>
            <a:r>
              <a:rPr lang="en-US" sz="1200" b="1" kern="1200" dirty="0" smtClean="0">
                <a:solidFill>
                  <a:schemeClr val="tx1"/>
                </a:solidFill>
                <a:effectLst/>
                <a:latin typeface="+mn-lt"/>
                <a:ea typeface="+mn-ea"/>
                <a:cs typeface="+mn-cs"/>
              </a:rPr>
              <a:t>Framework Tour and Comparison</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Compare the frameworks based on their usage and features, then give a deeper overview of each framework.</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[Slides 8,9,10,11 -&gt; Basics framework comparison]</a:t>
            </a:r>
          </a:p>
          <a:p>
            <a:r>
              <a:rPr lang="en-US" sz="1200" kern="1200" dirty="0" smtClean="0">
                <a:solidFill>
                  <a:schemeClr val="tx1"/>
                </a:solidFill>
                <a:effectLst/>
                <a:latin typeface="+mn-lt"/>
                <a:ea typeface="+mn-ea"/>
                <a:cs typeface="+mn-cs"/>
              </a:rPr>
              <a:t>There are a growing number of frameworks for developing client based applications, whether “SPA” style or not. We’re going to look at a couple of them and talk about their popularity, differences and finish with some warnings about relying too heavily on these frameworks.</a:t>
            </a:r>
          </a:p>
          <a:p>
            <a:r>
              <a:rPr lang="en-US" sz="1200" kern="1200" dirty="0" smtClean="0">
                <a:solidFill>
                  <a:schemeClr val="tx1"/>
                </a:solidFill>
                <a:effectLst/>
                <a:latin typeface="+mn-lt"/>
                <a:ea typeface="+mn-ea"/>
                <a:cs typeface="+mn-cs"/>
              </a:rPr>
              <a:t>All of these frameworks work to provide a structured MVC/MV* pattern for building applications. Each usually provides more or less features with the trade being control of implementation and architecture or ease of use in the basic case.</a:t>
            </a:r>
          </a:p>
          <a:p>
            <a:r>
              <a:rPr lang="en-US" sz="1200" kern="1200" dirty="0" smtClean="0">
                <a:solidFill>
                  <a:schemeClr val="tx1"/>
                </a:solidFill>
                <a:effectLst/>
                <a:latin typeface="+mn-lt"/>
                <a:ea typeface="+mn-ea"/>
                <a:cs typeface="+mn-cs"/>
              </a:rPr>
              <a:t>Market Share </a:t>
            </a:r>
            <a:r>
              <a:rPr lang="en-US" sz="1200" b="1" kern="1200" dirty="0" smtClean="0">
                <a:solidFill>
                  <a:schemeClr val="tx1"/>
                </a:solidFill>
                <a:effectLst/>
                <a:latin typeface="+mn-lt"/>
                <a:ea typeface="+mn-ea"/>
                <a:cs typeface="+mn-cs"/>
              </a:rPr>
              <a:t>@TODO</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Trends and other Info </a:t>
            </a:r>
            <a:r>
              <a:rPr lang="en-US" sz="1200" b="1" kern="1200" dirty="0" smtClean="0">
                <a:solidFill>
                  <a:schemeClr val="tx1"/>
                </a:solidFill>
                <a:effectLst/>
                <a:latin typeface="+mn-lt"/>
                <a:ea typeface="+mn-ea"/>
                <a:cs typeface="+mn-cs"/>
              </a:rPr>
              <a:t>@TODO</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Angular.JS </a:t>
            </a:r>
            <a:r>
              <a:rPr lang="en-US" sz="1200" kern="1200" dirty="0" smtClean="0">
                <a:solidFill>
                  <a:schemeClr val="tx1"/>
                </a:solidFill>
                <a:effectLst/>
                <a:latin typeface="+mn-lt"/>
                <a:ea typeface="+mn-ea"/>
                <a:cs typeface="+mn-cs"/>
              </a:rPr>
              <a:t>[Slide 12]</a:t>
            </a:r>
          </a:p>
          <a:p>
            <a:r>
              <a:rPr lang="en-US" sz="1200" kern="1200" dirty="0" smtClean="0">
                <a:solidFill>
                  <a:schemeClr val="tx1"/>
                </a:solidFill>
                <a:effectLst/>
                <a:latin typeface="+mn-lt"/>
                <a:ea typeface="+mn-ea"/>
                <a:cs typeface="+mn-cs"/>
              </a:rPr>
              <a:t>Angular is a library currently supported by Google. It’s widely popular and based on adding additional markup to your html. By placing markup you give Angular instructions and information about your page.</a:t>
            </a:r>
          </a:p>
          <a:p>
            <a:r>
              <a:rPr lang="en-US" sz="1200" kern="1200" dirty="0" smtClean="0">
                <a:solidFill>
                  <a:schemeClr val="tx1"/>
                </a:solidFill>
                <a:effectLst/>
                <a:latin typeface="+mn-lt"/>
                <a:ea typeface="+mn-ea"/>
                <a:cs typeface="+mn-cs"/>
              </a:rPr>
              <a:t>Angular is one of the larger frameworks available, because of all the features it provides. It’s Very declarative and inspired by ideas like Silverlight, which is exemplified by the two way data binding and html markup control. Angular has no dependencies, but wants to stand on its own; so it doesn’t work well with other technologies like JQuery.</a:t>
            </a:r>
          </a:p>
          <a:p>
            <a:r>
              <a:rPr lang="en-US" sz="1200" kern="1200" dirty="0" smtClean="0">
                <a:solidFill>
                  <a:schemeClr val="tx1"/>
                </a:solidFill>
                <a:effectLst/>
                <a:latin typeface="+mn-lt"/>
                <a:ea typeface="+mn-ea"/>
                <a:cs typeface="+mn-cs"/>
              </a:rPr>
              <a:t>= Still more to add here =</a:t>
            </a:r>
          </a:p>
          <a:p>
            <a:r>
              <a:rPr lang="en-US" sz="1200" b="1" kern="1200" dirty="0" smtClean="0">
                <a:solidFill>
                  <a:schemeClr val="tx1"/>
                </a:solidFill>
                <a:effectLst/>
                <a:latin typeface="+mn-lt"/>
                <a:ea typeface="+mn-ea"/>
                <a:cs typeface="+mn-cs"/>
              </a:rPr>
              <a:t>Backbone.JS</a:t>
            </a:r>
            <a:r>
              <a:rPr lang="en-US" sz="1200" kern="1200" dirty="0" smtClean="0">
                <a:solidFill>
                  <a:schemeClr val="tx1"/>
                </a:solidFill>
                <a:effectLst/>
                <a:latin typeface="+mn-lt"/>
                <a:ea typeface="+mn-ea"/>
                <a:cs typeface="+mn-cs"/>
              </a:rPr>
              <a:t> [Slide 13]</a:t>
            </a:r>
          </a:p>
          <a:p>
            <a:r>
              <a:rPr lang="en-US" sz="1200" kern="1200" dirty="0" smtClean="0">
                <a:solidFill>
                  <a:schemeClr val="tx1"/>
                </a:solidFill>
                <a:effectLst/>
                <a:latin typeface="+mn-lt"/>
                <a:ea typeface="+mn-ea"/>
                <a:cs typeface="+mn-cs"/>
              </a:rPr>
              <a:t>Backbone is a small library that provides just enough structure to assist you in building small to medium sized applications. As application sizes grow, Backbone requires more and more architecture on your part.</a:t>
            </a:r>
          </a:p>
          <a:p>
            <a:r>
              <a:rPr lang="en-US" sz="1200" kern="1200" dirty="0" smtClean="0">
                <a:solidFill>
                  <a:schemeClr val="tx1"/>
                </a:solidFill>
                <a:effectLst/>
                <a:latin typeface="+mn-lt"/>
                <a:ea typeface="+mn-ea"/>
                <a:cs typeface="+mn-cs"/>
              </a:rPr>
              <a:t>Being one of the smallest libraries available, you get the benefit of fast review of the source code and easy handling of special cases. Backbone provides Routers as a primary controller, and is considered a MV* library.</a:t>
            </a:r>
          </a:p>
          <a:p>
            <a:r>
              <a:rPr lang="en-US" sz="1200" kern="1200" dirty="0" smtClean="0">
                <a:solidFill>
                  <a:schemeClr val="tx1"/>
                </a:solidFill>
                <a:effectLst/>
                <a:latin typeface="+mn-lt"/>
                <a:ea typeface="+mn-ea"/>
                <a:cs typeface="+mn-cs"/>
              </a:rPr>
              <a:t>Backbone depends on Underscore, and you will want to provide a </a:t>
            </a:r>
            <a:r>
              <a:rPr lang="en-US" sz="1200" kern="1200" dirty="0" err="1" smtClean="0">
                <a:solidFill>
                  <a:schemeClr val="tx1"/>
                </a:solidFill>
                <a:effectLst/>
                <a:latin typeface="+mn-lt"/>
                <a:ea typeface="+mn-ea"/>
                <a:cs typeface="+mn-cs"/>
              </a:rPr>
              <a:t>templating</a:t>
            </a:r>
            <a:r>
              <a:rPr lang="en-US" sz="1200" kern="1200" dirty="0" smtClean="0">
                <a:solidFill>
                  <a:schemeClr val="tx1"/>
                </a:solidFill>
                <a:effectLst/>
                <a:latin typeface="+mn-lt"/>
                <a:ea typeface="+mn-ea"/>
                <a:cs typeface="+mn-cs"/>
              </a:rPr>
              <a:t> library; usually Handlebars, Mustache or _.template.</a:t>
            </a:r>
          </a:p>
          <a:p>
            <a:r>
              <a:rPr lang="en-US" sz="1200" b="1" kern="1200" dirty="0" smtClean="0">
                <a:solidFill>
                  <a:schemeClr val="tx1"/>
                </a:solidFill>
                <a:effectLst/>
                <a:latin typeface="+mn-lt"/>
                <a:ea typeface="+mn-ea"/>
                <a:cs typeface="+mn-cs"/>
              </a:rPr>
              <a:t>Ember.JS</a:t>
            </a:r>
            <a:r>
              <a:rPr lang="en-US" sz="1200" kern="1200" dirty="0" smtClean="0">
                <a:solidFill>
                  <a:schemeClr val="tx1"/>
                </a:solidFill>
                <a:effectLst/>
                <a:latin typeface="+mn-lt"/>
                <a:ea typeface="+mn-ea"/>
                <a:cs typeface="+mn-cs"/>
              </a:rPr>
              <a:t> [Slide 14]</a:t>
            </a:r>
          </a:p>
          <a:p>
            <a:r>
              <a:rPr lang="en-US" sz="1200" kern="1200" dirty="0" smtClean="0">
                <a:solidFill>
                  <a:schemeClr val="tx1"/>
                </a:solidFill>
                <a:effectLst/>
                <a:latin typeface="+mn-lt"/>
                <a:ea typeface="+mn-ea"/>
                <a:cs typeface="+mn-cs"/>
              </a:rPr>
              <a:t>@TODO</a:t>
            </a:r>
          </a:p>
          <a:p>
            <a:r>
              <a:rPr lang="en-US" sz="1200" b="1" kern="1200" dirty="0" smtClean="0">
                <a:solidFill>
                  <a:schemeClr val="tx1"/>
                </a:solidFill>
                <a:effectLst/>
                <a:latin typeface="+mn-lt"/>
                <a:ea typeface="+mn-ea"/>
                <a:cs typeface="+mn-cs"/>
              </a:rPr>
              <a:t>Knockout.JS</a:t>
            </a:r>
            <a:r>
              <a:rPr lang="en-US" sz="1200" kern="1200" dirty="0" smtClean="0">
                <a:solidFill>
                  <a:schemeClr val="tx1"/>
                </a:solidFill>
                <a:effectLst/>
                <a:latin typeface="+mn-lt"/>
                <a:ea typeface="+mn-ea"/>
                <a:cs typeface="+mn-cs"/>
              </a:rPr>
              <a:t> [Slide 15]</a:t>
            </a:r>
          </a:p>
          <a:p>
            <a:r>
              <a:rPr lang="en-US" sz="1200" kern="1200" dirty="0" smtClean="0">
                <a:solidFill>
                  <a:schemeClr val="tx1"/>
                </a:solidFill>
                <a:effectLst/>
                <a:latin typeface="+mn-lt"/>
                <a:ea typeface="+mn-ea"/>
                <a:cs typeface="+mn-cs"/>
              </a:rPr>
              <a:t>@TODO</a:t>
            </a:r>
          </a:p>
          <a:p>
            <a:r>
              <a:rPr lang="en-US" sz="1200" b="1" kern="1200" dirty="0" smtClean="0">
                <a:solidFill>
                  <a:schemeClr val="tx1"/>
                </a:solidFill>
                <a:effectLst/>
                <a:latin typeface="+mn-lt"/>
                <a:ea typeface="+mn-ea"/>
                <a:cs typeface="+mn-cs"/>
              </a:rPr>
              <a:t>Data Binding and Conclusion</a:t>
            </a:r>
            <a:r>
              <a:rPr lang="en-US" sz="1200" kern="1200" dirty="0" smtClean="0">
                <a:solidFill>
                  <a:schemeClr val="tx1"/>
                </a:solidFill>
                <a:effectLst/>
                <a:latin typeface="+mn-lt"/>
                <a:ea typeface="+mn-ea"/>
                <a:cs typeface="+mn-cs"/>
              </a:rPr>
              <a:t> [Slide 16, 17]</a:t>
            </a:r>
          </a:p>
          <a:p>
            <a:r>
              <a:rPr lang="en-US" sz="1200" kern="1200" dirty="0" smtClean="0">
                <a:solidFill>
                  <a:schemeClr val="tx1"/>
                </a:solidFill>
                <a:effectLst/>
                <a:latin typeface="+mn-lt"/>
                <a:ea typeface="+mn-ea"/>
                <a:cs typeface="+mn-cs"/>
              </a:rPr>
              <a:t>One of the differentiating factors with framework and libraries is the amount of binding they offer. Developers are split on this idea. Some think the inclusion of binding is a necessity, and others feel that binding depends on the project needs.</a:t>
            </a:r>
          </a:p>
          <a:p>
            <a:r>
              <a:rPr lang="en-US" sz="1200" kern="1200" dirty="0" smtClean="0">
                <a:solidFill>
                  <a:schemeClr val="tx1"/>
                </a:solidFill>
                <a:effectLst/>
                <a:latin typeface="+mn-lt"/>
                <a:ea typeface="+mn-ea"/>
                <a:cs typeface="+mn-cs"/>
              </a:rPr>
              <a:t>One-way : Either changing the model updates the view, or changing the view updates the model.</a:t>
            </a:r>
          </a:p>
          <a:p>
            <a:r>
              <a:rPr lang="en-US" sz="1200" kern="1200" dirty="0" smtClean="0">
                <a:solidFill>
                  <a:schemeClr val="tx1"/>
                </a:solidFill>
                <a:effectLst/>
                <a:latin typeface="+mn-lt"/>
                <a:ea typeface="+mn-ea"/>
                <a:cs typeface="+mn-cs"/>
              </a:rPr>
              <a:t>Two-way: Changing either the model or the view, updates the other.</a:t>
            </a:r>
          </a:p>
          <a:p>
            <a:r>
              <a:rPr lang="en-US" sz="1200" kern="1200" dirty="0" smtClean="0">
                <a:solidFill>
                  <a:schemeClr val="tx1"/>
                </a:solidFill>
                <a:effectLst/>
                <a:latin typeface="+mn-lt"/>
                <a:ea typeface="+mn-ea"/>
                <a:cs typeface="+mn-cs"/>
              </a:rPr>
              <a:t>We’re going to be working with Backbone. It’s the easiest framework to plug into an existing application, and even when you want to use a larger framework, the ideas learned from Backbone are a good starting to organizing front end code.</a:t>
            </a:r>
          </a:p>
          <a:p>
            <a:endParaRPr lang="en-US" dirty="0"/>
          </a:p>
        </p:txBody>
      </p:sp>
      <p:sp>
        <p:nvSpPr>
          <p:cNvPr id="4" name="Slide Number Placeholder 3"/>
          <p:cNvSpPr>
            <a:spLocks noGrp="1"/>
          </p:cNvSpPr>
          <p:nvPr>
            <p:ph type="sldNum" sz="quarter" idx="10"/>
          </p:nvPr>
        </p:nvSpPr>
        <p:spPr/>
        <p:txBody>
          <a:bodyPr/>
          <a:lstStyle/>
          <a:p>
            <a:fld id="{226D8804-485E-4FFF-82C8-55C7FB916C72}" type="slidenum">
              <a:rPr lang="en-US" smtClean="0"/>
              <a:t>1</a:t>
            </a:fld>
            <a:endParaRPr lang="en-US"/>
          </a:p>
        </p:txBody>
      </p:sp>
    </p:spTree>
    <p:extLst>
      <p:ext uri="{BB962C8B-B14F-4D97-AF65-F5344CB8AC3E}">
        <p14:creationId xmlns:p14="http://schemas.microsoft.com/office/powerpoint/2010/main" val="3545669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another graphic you can show.</a:t>
            </a:r>
            <a:endParaRPr lang="en-US" dirty="0"/>
          </a:p>
        </p:txBody>
      </p:sp>
      <p:sp>
        <p:nvSpPr>
          <p:cNvPr id="4" name="Slide Number Placeholder 3"/>
          <p:cNvSpPr>
            <a:spLocks noGrp="1"/>
          </p:cNvSpPr>
          <p:nvPr>
            <p:ph type="sldNum" sz="quarter" idx="10"/>
          </p:nvPr>
        </p:nvSpPr>
        <p:spPr/>
        <p:txBody>
          <a:bodyPr/>
          <a:lstStyle/>
          <a:p>
            <a:fld id="{226D8804-485E-4FFF-82C8-55C7FB916C72}" type="slidenum">
              <a:rPr lang="en-US" smtClean="0"/>
              <a:t>11</a:t>
            </a:fld>
            <a:endParaRPr lang="en-US"/>
          </a:p>
        </p:txBody>
      </p:sp>
    </p:spTree>
    <p:extLst>
      <p:ext uri="{BB962C8B-B14F-4D97-AF65-F5344CB8AC3E}">
        <p14:creationId xmlns:p14="http://schemas.microsoft.com/office/powerpoint/2010/main" val="2328394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a:t>
            </a:r>
            <a:r>
              <a:rPr lang="en-US" baseline="0" dirty="0" smtClean="0"/>
              <a:t> more brief on this slide, don’t say anything controversial.</a:t>
            </a:r>
          </a:p>
        </p:txBody>
      </p:sp>
      <p:sp>
        <p:nvSpPr>
          <p:cNvPr id="4" name="Slide Number Placeholder 3"/>
          <p:cNvSpPr>
            <a:spLocks noGrp="1"/>
          </p:cNvSpPr>
          <p:nvPr>
            <p:ph type="sldNum" sz="quarter" idx="10"/>
          </p:nvPr>
        </p:nvSpPr>
        <p:spPr/>
        <p:txBody>
          <a:bodyPr/>
          <a:lstStyle/>
          <a:p>
            <a:fld id="{226D8804-485E-4FFF-82C8-55C7FB916C72}" type="slidenum">
              <a:rPr lang="en-US" smtClean="0"/>
              <a:t>12</a:t>
            </a:fld>
            <a:endParaRPr lang="en-US"/>
          </a:p>
        </p:txBody>
      </p:sp>
    </p:spTree>
    <p:extLst>
      <p:ext uri="{BB962C8B-B14F-4D97-AF65-F5344CB8AC3E}">
        <p14:creationId xmlns:p14="http://schemas.microsoft.com/office/powerpoint/2010/main" val="1718200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Doesn’t prescribe an architecture, which</a:t>
            </a:r>
            <a:r>
              <a:rPr lang="en-US" baseline="0" dirty="0" smtClean="0"/>
              <a:t> allows you to adapt it to be used in an architecture of your design.</a:t>
            </a:r>
            <a:endParaRPr lang="en-US" dirty="0"/>
          </a:p>
        </p:txBody>
      </p:sp>
      <p:sp>
        <p:nvSpPr>
          <p:cNvPr id="4" name="Slide Number Placeholder 3"/>
          <p:cNvSpPr>
            <a:spLocks noGrp="1"/>
          </p:cNvSpPr>
          <p:nvPr>
            <p:ph type="sldNum" sz="quarter" idx="10"/>
          </p:nvPr>
        </p:nvSpPr>
        <p:spPr/>
        <p:txBody>
          <a:bodyPr/>
          <a:lstStyle/>
          <a:p>
            <a:fld id="{226D8804-485E-4FFF-82C8-55C7FB916C72}" type="slidenum">
              <a:rPr lang="en-US" smtClean="0"/>
              <a:t>15</a:t>
            </a:fld>
            <a:endParaRPr lang="en-US"/>
          </a:p>
        </p:txBody>
      </p:sp>
    </p:spTree>
    <p:extLst>
      <p:ext uri="{BB962C8B-B14F-4D97-AF65-F5344CB8AC3E}">
        <p14:creationId xmlns:p14="http://schemas.microsoft.com/office/powerpoint/2010/main" val="3534967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5" name="Text Placeholder 24"/>
          <p:cNvSpPr>
            <a:spLocks noGrp="1"/>
          </p:cNvSpPr>
          <p:nvPr>
            <p:ph type="body" sz="quarter" idx="10" hasCustomPrompt="1"/>
          </p:nvPr>
        </p:nvSpPr>
        <p:spPr>
          <a:xfrm>
            <a:off x="1371600" y="4114800"/>
            <a:ext cx="6096000" cy="685800"/>
          </a:xfrm>
        </p:spPr>
        <p:txBody>
          <a:bodyPr/>
          <a:lstStyle>
            <a:lvl1pPr marL="0" indent="0">
              <a:buNone/>
              <a:defRPr b="1">
                <a:solidFill>
                  <a:schemeClr val="bg1"/>
                </a:solidFill>
                <a:latin typeface="Arial" pitchFamily="34" charset="0"/>
                <a:cs typeface="Arial" pitchFamily="34" charset="0"/>
              </a:defRPr>
            </a:lvl1pPr>
          </a:lstStyle>
          <a:p>
            <a:pPr lvl="0"/>
            <a:r>
              <a:rPr lang="en-US" b="1" dirty="0" smtClean="0">
                <a:latin typeface="Arial" pitchFamily="34" charset="0"/>
                <a:cs typeface="Arial" pitchFamily="34" charset="0"/>
              </a:rPr>
              <a:t>Presentation Title</a:t>
            </a:r>
            <a:endParaRPr lang="en-US" dirty="0"/>
          </a:p>
        </p:txBody>
      </p:sp>
      <p:sp>
        <p:nvSpPr>
          <p:cNvPr id="27" name="Text Placeholder 26"/>
          <p:cNvSpPr>
            <a:spLocks noGrp="1"/>
          </p:cNvSpPr>
          <p:nvPr>
            <p:ph type="body" sz="quarter" idx="11" hasCustomPrompt="1"/>
          </p:nvPr>
        </p:nvSpPr>
        <p:spPr>
          <a:xfrm>
            <a:off x="1371600" y="4648200"/>
            <a:ext cx="3657600" cy="457200"/>
          </a:xfrm>
        </p:spPr>
        <p:txBody>
          <a:bodyPr>
            <a:normAutofit/>
          </a:bodyPr>
          <a:lstStyle>
            <a:lvl1pPr marL="0" indent="0">
              <a:buNone/>
              <a:defRPr sz="2400" b="1">
                <a:solidFill>
                  <a:schemeClr val="tx1"/>
                </a:solidFill>
                <a:latin typeface="Arial" pitchFamily="34" charset="0"/>
                <a:cs typeface="Arial" pitchFamily="34" charset="0"/>
              </a:defRPr>
            </a:lvl1pPr>
          </a:lstStyle>
          <a:p>
            <a:pPr lvl="0"/>
            <a:r>
              <a:rPr lang="en-US" dirty="0" smtClean="0">
                <a:latin typeface="Arial" pitchFamily="34" charset="0"/>
                <a:cs typeface="Arial" pitchFamily="34" charset="0"/>
              </a:rPr>
              <a:t>Date</a:t>
            </a:r>
            <a:endParaRPr lang="en-US" dirty="0"/>
          </a:p>
        </p:txBody>
      </p:sp>
      <p:sp>
        <p:nvSpPr>
          <p:cNvPr id="10" name="Oval 9"/>
          <p:cNvSpPr/>
          <p:nvPr userDrawn="1"/>
        </p:nvSpPr>
        <p:spPr>
          <a:xfrm>
            <a:off x="6172200" y="2286000"/>
            <a:ext cx="1295400" cy="1219200"/>
          </a:xfrm>
          <a:prstGeom prst="ellipse">
            <a:avLst/>
          </a:prstGeom>
          <a:solidFill>
            <a:srgbClr val="808284">
              <a:alpha val="71000"/>
            </a:srgbClr>
          </a:solidFill>
          <a:effectLst>
            <a:outerShdw blurRad="50800" dist="38100" dir="2700000" algn="tl" rotWithShape="0">
              <a:prstClr val="black">
                <a:alpha val="40000"/>
              </a:prstClr>
            </a:outerShdw>
            <a:reflection blurRad="6350" stA="60000" endPos="40000" dir="5400000" sy="-100000" algn="bl" rotWithShape="0"/>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1" name="Oval 10"/>
          <p:cNvSpPr/>
          <p:nvPr userDrawn="1"/>
        </p:nvSpPr>
        <p:spPr>
          <a:xfrm>
            <a:off x="3733800" y="2286000"/>
            <a:ext cx="1295400" cy="1219200"/>
          </a:xfrm>
          <a:prstGeom prst="ellipse">
            <a:avLst/>
          </a:prstGeom>
          <a:solidFill>
            <a:srgbClr val="F98D29">
              <a:alpha val="70000"/>
            </a:srgbClr>
          </a:solidFill>
          <a:effectLst>
            <a:outerShdw blurRad="50800" dist="38100" dir="2700000" algn="tl" rotWithShape="0">
              <a:prstClr val="black">
                <a:alpha val="40000"/>
              </a:prstClr>
            </a:outerShdw>
            <a:reflection blurRad="6350" stA="60000" endPos="40000" dir="5400000" sy="-100000" algn="bl" rotWithShape="0"/>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 name="Oval 11"/>
          <p:cNvSpPr/>
          <p:nvPr userDrawn="1"/>
        </p:nvSpPr>
        <p:spPr>
          <a:xfrm>
            <a:off x="1295400" y="2286000"/>
            <a:ext cx="1295400" cy="1219200"/>
          </a:xfrm>
          <a:prstGeom prst="ellipse">
            <a:avLst/>
          </a:prstGeom>
          <a:solidFill>
            <a:srgbClr val="F98D29">
              <a:alpha val="85000"/>
            </a:srgbClr>
          </a:solidFill>
          <a:effectLst>
            <a:outerShdw blurRad="50800" dist="38100" dir="2700000" algn="tl" rotWithShape="0">
              <a:prstClr val="black">
                <a:alpha val="40000"/>
              </a:prstClr>
            </a:outerShdw>
            <a:reflection blurRad="6350" stA="60000" endPos="40000" dir="5400000" sy="-100000" algn="bl" rotWithShape="0"/>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cxnSp>
        <p:nvCxnSpPr>
          <p:cNvPr id="4" name="Straight Connector 3"/>
          <p:cNvCxnSpPr/>
          <p:nvPr userDrawn="1"/>
        </p:nvCxnSpPr>
        <p:spPr>
          <a:xfrm>
            <a:off x="2590800" y="2895600"/>
            <a:ext cx="1143000" cy="0"/>
          </a:xfrm>
          <a:prstGeom prst="line">
            <a:avLst/>
          </a:prstGeom>
          <a:ln>
            <a:solidFill>
              <a:srgbClr val="F98D29">
                <a:alpha val="44000"/>
              </a:srgbClr>
            </a:solidFill>
          </a:ln>
          <a:effectLst>
            <a:outerShdw blurRad="50800" dist="38100" dir="2700000" algn="tl" rotWithShape="0">
              <a:prstClr val="black">
                <a:alpha val="40000"/>
              </a:prstClr>
            </a:outerShdw>
            <a:reflection blurRad="6350" stA="52000" endA="300" endPos="35000" dir="5400000" sy="-100000" algn="bl" rotWithShape="0"/>
          </a:effectLst>
        </p:spPr>
        <p:style>
          <a:lnRef idx="3">
            <a:schemeClr val="accent3"/>
          </a:lnRef>
          <a:fillRef idx="0">
            <a:schemeClr val="accent3"/>
          </a:fillRef>
          <a:effectRef idx="2">
            <a:schemeClr val="accent3"/>
          </a:effectRef>
          <a:fontRef idx="minor">
            <a:schemeClr val="tx1"/>
          </a:fontRef>
        </p:style>
      </p:cxnSp>
      <p:cxnSp>
        <p:nvCxnSpPr>
          <p:cNvPr id="17" name="Straight Connector 16"/>
          <p:cNvCxnSpPr/>
          <p:nvPr userDrawn="1"/>
        </p:nvCxnSpPr>
        <p:spPr>
          <a:xfrm>
            <a:off x="5029200" y="2895600"/>
            <a:ext cx="1143000" cy="0"/>
          </a:xfrm>
          <a:prstGeom prst="line">
            <a:avLst/>
          </a:prstGeom>
          <a:ln>
            <a:solidFill>
              <a:srgbClr val="F98D29">
                <a:alpha val="44000"/>
              </a:srgbClr>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278996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userDrawn="1"/>
        </p:nvSpPr>
        <p:spPr>
          <a:xfrm>
            <a:off x="0" y="1219200"/>
            <a:ext cx="9144000" cy="5130800"/>
          </a:xfrm>
          <a:prstGeom prst="rect">
            <a:avLst/>
          </a:prstGeom>
          <a:solidFill>
            <a:schemeClr val="bg1"/>
          </a:solidFill>
          <a:ln>
            <a:solidFill>
              <a:srgbClr val="8082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04800" y="228600"/>
            <a:ext cx="6172200" cy="571501"/>
          </a:xfrm>
          <a:prstGeom prst="rect">
            <a:avLst/>
          </a:prstGeom>
        </p:spPr>
        <p:txBody>
          <a:bodyPr/>
          <a:lstStyle>
            <a:lvl1pPr algn="l">
              <a:defRPr sz="3200" b="1" i="0">
                <a:solidFill>
                  <a:schemeClr val="bg1"/>
                </a:solidFill>
                <a:latin typeface="Arial" pitchFamily="34" charset="0"/>
                <a:cs typeface="Arial" pitchFamily="34" charset="0"/>
              </a:defRPr>
            </a:lvl1pPr>
          </a:lstStyle>
          <a:p>
            <a:r>
              <a:rPr lang="en-US" dirty="0" smtClean="0"/>
              <a:t>Main Title</a:t>
            </a:r>
            <a:endParaRPr lang="en-US" dirty="0"/>
          </a:p>
        </p:txBody>
      </p:sp>
      <p:sp>
        <p:nvSpPr>
          <p:cNvPr id="3" name="Content Placeholder 2"/>
          <p:cNvSpPr>
            <a:spLocks noGrp="1"/>
          </p:cNvSpPr>
          <p:nvPr>
            <p:ph idx="1"/>
          </p:nvPr>
        </p:nvSpPr>
        <p:spPr>
          <a:xfrm>
            <a:off x="457200" y="1447800"/>
            <a:ext cx="8229600" cy="4525963"/>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0"/>
          </p:nvPr>
        </p:nvSpPr>
        <p:spPr>
          <a:xfrm>
            <a:off x="304800" y="711200"/>
            <a:ext cx="4876800" cy="508000"/>
          </a:xfrm>
          <a:effectLst/>
        </p:spPr>
        <p:txBody>
          <a:bodyPr>
            <a:noAutofit/>
          </a:bodyPr>
          <a:lstStyle>
            <a:lvl1pPr marL="0" indent="0">
              <a:buNone/>
              <a:defRPr sz="2400" b="1">
                <a:solidFill>
                  <a:schemeClr val="tx1"/>
                </a:solidFill>
                <a:latin typeface="Arial" pitchFamily="34" charset="0"/>
                <a:cs typeface="Arial" pitchFamily="34" charset="0"/>
              </a:defRPr>
            </a:lvl1pPr>
          </a:lstStyle>
          <a:p>
            <a:pPr lvl="0"/>
            <a:r>
              <a:rPr lang="en-US" smtClean="0"/>
              <a:t>Click to edit Master text styles</a:t>
            </a:r>
          </a:p>
        </p:txBody>
      </p:sp>
      <p:sp>
        <p:nvSpPr>
          <p:cNvPr id="10" name="Oval 9"/>
          <p:cNvSpPr/>
          <p:nvPr userDrawn="1"/>
        </p:nvSpPr>
        <p:spPr>
          <a:xfrm>
            <a:off x="8422308" y="381000"/>
            <a:ext cx="457200" cy="457200"/>
          </a:xfrm>
          <a:prstGeom prst="ellipse">
            <a:avLst/>
          </a:prstGeom>
          <a:solidFill>
            <a:srgbClr val="808284"/>
          </a:solidFill>
          <a:effectLst>
            <a:outerShdw blurRad="50800" dist="38100" dir="2700000" algn="tl" rotWithShape="0">
              <a:prstClr val="black">
                <a:alpha val="40000"/>
              </a:prstClr>
            </a:outerShdw>
            <a:reflection blurRad="6350" stA="60000" endPos="40000" dir="5400000" sy="-100000" algn="bl" rotWithShape="0"/>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1" name="Oval 10"/>
          <p:cNvSpPr/>
          <p:nvPr userDrawn="1"/>
        </p:nvSpPr>
        <p:spPr>
          <a:xfrm>
            <a:off x="7736508" y="381000"/>
            <a:ext cx="457200" cy="457200"/>
          </a:xfrm>
          <a:prstGeom prst="ellipse">
            <a:avLst/>
          </a:prstGeom>
          <a:solidFill>
            <a:srgbClr val="F98D29">
              <a:alpha val="70000"/>
            </a:srgbClr>
          </a:solidFill>
          <a:effectLst>
            <a:outerShdw blurRad="50800" dist="38100" dir="2700000" algn="tl" rotWithShape="0">
              <a:prstClr val="black">
                <a:alpha val="40000"/>
              </a:prstClr>
            </a:outerShdw>
            <a:reflection blurRad="6350" stA="60000" endPos="40000" dir="5400000" sy="-100000" algn="bl" rotWithShape="0"/>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 name="Oval 11"/>
          <p:cNvSpPr/>
          <p:nvPr userDrawn="1"/>
        </p:nvSpPr>
        <p:spPr>
          <a:xfrm>
            <a:off x="7037456" y="381000"/>
            <a:ext cx="457200" cy="457200"/>
          </a:xfrm>
          <a:prstGeom prst="ellipse">
            <a:avLst/>
          </a:prstGeom>
          <a:solidFill>
            <a:srgbClr val="F98D29">
              <a:alpha val="85000"/>
            </a:srgbClr>
          </a:solidFill>
          <a:effectLst>
            <a:outerShdw blurRad="50800" dist="38100" dir="2700000" algn="tl" rotWithShape="0">
              <a:prstClr val="black">
                <a:alpha val="40000"/>
              </a:prstClr>
            </a:outerShdw>
            <a:reflection blurRad="6350" stA="60000" endPos="40000" dir="5400000" sy="-100000" algn="bl" rotWithShape="0"/>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cxnSp>
        <p:nvCxnSpPr>
          <p:cNvPr id="15" name="Straight Connector 14"/>
          <p:cNvCxnSpPr/>
          <p:nvPr userDrawn="1"/>
        </p:nvCxnSpPr>
        <p:spPr>
          <a:xfrm>
            <a:off x="7494656" y="609600"/>
            <a:ext cx="241852" cy="0"/>
          </a:xfrm>
          <a:prstGeom prst="line">
            <a:avLst/>
          </a:prstGeom>
          <a:ln w="12700">
            <a:solidFill>
              <a:srgbClr val="F98D29"/>
            </a:solidFill>
          </a:ln>
        </p:spPr>
        <p:style>
          <a:lnRef idx="2">
            <a:schemeClr val="accent3"/>
          </a:lnRef>
          <a:fillRef idx="0">
            <a:schemeClr val="accent3"/>
          </a:fillRef>
          <a:effectRef idx="1">
            <a:schemeClr val="accent3"/>
          </a:effectRef>
          <a:fontRef idx="minor">
            <a:schemeClr val="tx1"/>
          </a:fontRef>
        </p:style>
      </p:cxnSp>
      <p:cxnSp>
        <p:nvCxnSpPr>
          <p:cNvPr id="16" name="Straight Connector 15"/>
          <p:cNvCxnSpPr/>
          <p:nvPr userDrawn="1"/>
        </p:nvCxnSpPr>
        <p:spPr>
          <a:xfrm>
            <a:off x="8193708" y="609600"/>
            <a:ext cx="228600" cy="0"/>
          </a:xfrm>
          <a:prstGeom prst="line">
            <a:avLst/>
          </a:prstGeom>
          <a:ln w="12700">
            <a:solidFill>
              <a:srgbClr val="F98D29"/>
            </a:solidFill>
          </a:ln>
        </p:spPr>
        <p:style>
          <a:lnRef idx="2">
            <a:schemeClr val="accent3"/>
          </a:lnRef>
          <a:fillRef idx="0">
            <a:schemeClr val="accent3"/>
          </a:fillRef>
          <a:effectRef idx="1">
            <a:schemeClr val="accent3"/>
          </a:effectRef>
          <a:fontRef idx="minor">
            <a:schemeClr val="tx1"/>
          </a:fontRef>
        </p:style>
      </p:cxnSp>
      <p:cxnSp>
        <p:nvCxnSpPr>
          <p:cNvPr id="29" name="Straight Connector 28"/>
          <p:cNvCxnSpPr/>
          <p:nvPr userDrawn="1"/>
        </p:nvCxnSpPr>
        <p:spPr>
          <a:xfrm>
            <a:off x="0" y="1219200"/>
            <a:ext cx="9144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p:cNvSpPr/>
          <p:nvPr userDrawn="1"/>
        </p:nvSpPr>
        <p:spPr>
          <a:xfrm>
            <a:off x="0" y="1219200"/>
            <a:ext cx="9144000" cy="0"/>
          </a:xfrm>
          <a:prstGeom prst="rect">
            <a:avLst/>
          </a:prstGeom>
          <a:solidFill>
            <a:schemeClr val="bg1">
              <a:lumMod val="50000"/>
              <a:alpha val="65000"/>
            </a:schemeClr>
          </a:solidFill>
          <a:ln>
            <a:solidFill>
              <a:schemeClr val="bg1">
                <a:lumMod val="50000"/>
              </a:schemeClr>
            </a:solidFill>
          </a:ln>
          <a:effectLst>
            <a:outerShdw blurRad="50800" dist="38100" dir="2700000" algn="tl" rotWithShape="0">
              <a:prstClr val="black">
                <a:alpha val="26000"/>
              </a:prstClr>
            </a:outerShdw>
            <a:reflection stA="9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p:cNvSpPr txBox="1"/>
          <p:nvPr userDrawn="1"/>
        </p:nvSpPr>
        <p:spPr>
          <a:xfrm>
            <a:off x="3782716" y="6477000"/>
            <a:ext cx="1475084" cy="246221"/>
          </a:xfrm>
          <a:prstGeom prst="rect">
            <a:avLst/>
          </a:prstGeom>
        </p:spPr>
        <p:txBody>
          <a:bodyPr wrap="none" rtlCol="0">
            <a:spAutoFit/>
          </a:bodyPr>
          <a:lstStyle/>
          <a:p>
            <a:r>
              <a:rPr lang="en-US" sz="1000" dirty="0" smtClean="0">
                <a:solidFill>
                  <a:schemeClr val="tx1"/>
                </a:solidFill>
                <a:latin typeface="Arial" pitchFamily="34" charset="0"/>
                <a:cs typeface="Arial" pitchFamily="34" charset="0"/>
              </a:rPr>
              <a:t>Confidential – Slide </a:t>
            </a:r>
            <a:fld id="{3C078B60-FD6D-41C5-9D79-898ED54BBEF4}" type="slidenum">
              <a:rPr lang="en-US" sz="1000" smtClean="0">
                <a:solidFill>
                  <a:schemeClr val="tx1"/>
                </a:solidFill>
                <a:latin typeface="Arial" pitchFamily="34" charset="0"/>
                <a:cs typeface="Arial" pitchFamily="34" charset="0"/>
              </a:rPr>
              <a:t>‹#›</a:t>
            </a:fld>
            <a:endParaRPr lang="en-US" sz="1000" dirty="0"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7079036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7" name="Rectangle 6"/>
          <p:cNvSpPr/>
          <p:nvPr/>
        </p:nvSpPr>
        <p:spPr>
          <a:xfrm>
            <a:off x="0" y="6324600"/>
            <a:ext cx="9144000" cy="533400"/>
          </a:xfrm>
          <a:prstGeom prst="rect">
            <a:avLst/>
          </a:prstGeom>
          <a:solidFill>
            <a:schemeClr val="bg1"/>
          </a:solidFill>
          <a:ln w="3175">
            <a:solidFill>
              <a:srgbClr val="8082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0" dirty="0" smtClean="0">
                <a:solidFill>
                  <a:srgbClr val="808284"/>
                </a:solidFill>
                <a:latin typeface="Franklin Gothic Medium" pitchFamily="34" charset="0"/>
              </a:rPr>
              <a:t>everything connects    </a:t>
            </a:r>
            <a:endParaRPr lang="en-US" sz="1600" b="0" dirty="0">
              <a:solidFill>
                <a:srgbClr val="808284"/>
              </a:solidFill>
              <a:latin typeface="Franklin Gothic Medium" pitchFamily="34" charset="0"/>
            </a:endParaRP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5" name="Straight Connector 4"/>
          <p:cNvCxnSpPr/>
          <p:nvPr/>
        </p:nvCxnSpPr>
        <p:spPr>
          <a:xfrm>
            <a:off x="0" y="6324600"/>
            <a:ext cx="9144000" cy="0"/>
          </a:xfrm>
          <a:prstGeom prst="line">
            <a:avLst/>
          </a:prstGeom>
          <a:ln>
            <a:solidFill>
              <a:srgbClr val="808284"/>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6400800"/>
            <a:ext cx="1143000" cy="381000"/>
          </a:xfrm>
          <a:prstGeom prst="rect">
            <a:avLst/>
          </a:prstGeom>
        </p:spPr>
      </p:pic>
    </p:spTree>
    <p:extLst>
      <p:ext uri="{BB962C8B-B14F-4D97-AF65-F5344CB8AC3E}">
        <p14:creationId xmlns:p14="http://schemas.microsoft.com/office/powerpoint/2010/main" val="1320152096"/>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Excel_Worksheet1.xlsx"/></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nodejs.org/" TargetMode="External"/><Relationship Id="rId3" Type="http://schemas.openxmlformats.org/officeDocument/2006/relationships/hyperlink" Target="https://github.com/thedersen/backbone.validation" TargetMode="External"/><Relationship Id="rId7" Type="http://schemas.openxmlformats.org/officeDocument/2006/relationships/hyperlink" Target="https://github.com/jquery/qunit" TargetMode="External"/><Relationship Id="rId2" Type="http://schemas.openxmlformats.org/officeDocument/2006/relationships/hyperlink" Target="https://github.com/jashkenas/backbone" TargetMode="External"/><Relationship Id="rId1" Type="http://schemas.openxmlformats.org/officeDocument/2006/relationships/slideLayout" Target="../slideLayouts/slideLayout2.xml"/><Relationship Id="rId6" Type="http://schemas.openxmlformats.org/officeDocument/2006/relationships/hyperlink" Target="https://github.com/jquery/jquery" TargetMode="External"/><Relationship Id="rId5" Type="http://schemas.openxmlformats.org/officeDocument/2006/relationships/hyperlink" Target="https://github.com/wycats/handlebars.js/" TargetMode="External"/><Relationship Id="rId4" Type="http://schemas.openxmlformats.org/officeDocument/2006/relationships/hyperlink" Target="https://github.com/jashkenas/underscor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normAutofit/>
          </a:bodyPr>
          <a:lstStyle/>
          <a:p>
            <a:r>
              <a:rPr lang="en-US" dirty="0" smtClean="0"/>
              <a:t>SPA Workshop</a:t>
            </a:r>
          </a:p>
        </p:txBody>
      </p:sp>
      <p:sp>
        <p:nvSpPr>
          <p:cNvPr id="3" name="Text Placeholder 8"/>
          <p:cNvSpPr>
            <a:spLocks noGrp="1"/>
          </p:cNvSpPr>
          <p:nvPr>
            <p:ph type="body" sz="quarter" idx="10"/>
          </p:nvPr>
        </p:nvSpPr>
        <p:spPr>
          <a:xfrm>
            <a:off x="1371600" y="4724400"/>
            <a:ext cx="6096000" cy="685800"/>
          </a:xfrm>
        </p:spPr>
        <p:txBody>
          <a:bodyPr>
            <a:normAutofit fontScale="92500"/>
          </a:bodyPr>
          <a:lstStyle/>
          <a:p>
            <a:r>
              <a:rPr lang="en-US" sz="2400" dirty="0" smtClean="0"/>
              <a:t>Developing Single Page Web Applications</a:t>
            </a:r>
          </a:p>
        </p:txBody>
      </p:sp>
    </p:spTree>
    <p:extLst>
      <p:ext uri="{BB962C8B-B14F-4D97-AF65-F5344CB8AC3E}">
        <p14:creationId xmlns:p14="http://schemas.microsoft.com/office/powerpoint/2010/main" val="233786380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a:t>
            </a:r>
            <a:endParaRPr lang="en-US" dirty="0"/>
          </a:p>
        </p:txBody>
      </p:sp>
      <p:sp>
        <p:nvSpPr>
          <p:cNvPr id="3" name="Content Placeholder 2"/>
          <p:cNvSpPr>
            <a:spLocks noGrp="1"/>
          </p:cNvSpPr>
          <p:nvPr>
            <p:ph idx="1"/>
          </p:nvPr>
        </p:nvSpPr>
        <p:spPr>
          <a:xfrm>
            <a:off x="457200" y="1493837"/>
            <a:ext cx="8229600" cy="4525963"/>
          </a:xfrm>
        </p:spPr>
        <p:txBody>
          <a:bodyPr/>
          <a:lstStyle/>
          <a:p>
            <a:r>
              <a:rPr lang="en-US" dirty="0" smtClean="0"/>
              <a:t>Some Major Frameworks/Libraries</a:t>
            </a:r>
          </a:p>
          <a:p>
            <a:pPr lvl="1"/>
            <a:r>
              <a:rPr lang="en-US" dirty="0" smtClean="0"/>
              <a:t>Angular</a:t>
            </a:r>
          </a:p>
          <a:p>
            <a:pPr lvl="1"/>
            <a:r>
              <a:rPr lang="en-US" dirty="0" smtClean="0"/>
              <a:t>Backbone</a:t>
            </a:r>
          </a:p>
          <a:p>
            <a:pPr lvl="1"/>
            <a:r>
              <a:rPr lang="en-US" dirty="0" smtClean="0"/>
              <a:t>Ember</a:t>
            </a:r>
          </a:p>
          <a:p>
            <a:pPr lvl="1"/>
            <a:r>
              <a:rPr lang="en-US" dirty="0" smtClean="0"/>
              <a:t>Knockout</a:t>
            </a:r>
          </a:p>
          <a:p>
            <a:pPr lvl="1"/>
            <a:r>
              <a:rPr lang="en-US" dirty="0" smtClean="0"/>
              <a:t>Others </a:t>
            </a:r>
            <a:r>
              <a:rPr lang="en-US" sz="2000" dirty="0" smtClean="0"/>
              <a:t>(</a:t>
            </a:r>
            <a:r>
              <a:rPr lang="en-US" sz="2000" dirty="0" err="1" smtClean="0"/>
              <a:t>CanJs,Meteor,MooTools,Ext</a:t>
            </a:r>
            <a:r>
              <a:rPr lang="en-US" sz="2000" dirty="0" smtClean="0"/>
              <a:t>)</a:t>
            </a:r>
            <a:endParaRPr lang="en-US" dirty="0" smtClean="0"/>
          </a:p>
          <a:p>
            <a:r>
              <a:rPr lang="en-US" dirty="0" smtClean="0"/>
              <a:t>Size Vs. Power Vs. Complexity</a:t>
            </a:r>
          </a:p>
          <a:p>
            <a:r>
              <a:rPr lang="en-US" dirty="0" smtClean="0"/>
              <a:t>How much control do you want?</a:t>
            </a:r>
          </a:p>
          <a:p>
            <a:endParaRPr lang="en-US" dirty="0"/>
          </a:p>
        </p:txBody>
      </p:sp>
      <p:sp>
        <p:nvSpPr>
          <p:cNvPr id="4" name="Text Placeholder 3"/>
          <p:cNvSpPr>
            <a:spLocks noGrp="1"/>
          </p:cNvSpPr>
          <p:nvPr>
            <p:ph type="body" sz="quarter" idx="10"/>
          </p:nvPr>
        </p:nvSpPr>
        <p:spPr/>
        <p:txBody>
          <a:bodyPr/>
          <a:lstStyle/>
          <a:p>
            <a:r>
              <a:rPr lang="en-US" dirty="0" smtClean="0"/>
              <a:t>A guided tour of the community.</a:t>
            </a:r>
            <a:endParaRPr lang="en-US" dirty="0"/>
          </a:p>
        </p:txBody>
      </p:sp>
    </p:spTree>
    <p:extLst>
      <p:ext uri="{BB962C8B-B14F-4D97-AF65-F5344CB8AC3E}">
        <p14:creationId xmlns:p14="http://schemas.microsoft.com/office/powerpoint/2010/main" val="399976524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a:t>
            </a:r>
            <a:endParaRPr lang="en-US" dirty="0"/>
          </a:p>
        </p:txBody>
      </p:sp>
      <p:sp>
        <p:nvSpPr>
          <p:cNvPr id="4" name="Text Placeholder 3"/>
          <p:cNvSpPr>
            <a:spLocks noGrp="1"/>
          </p:cNvSpPr>
          <p:nvPr>
            <p:ph type="body" sz="quarter" idx="10"/>
          </p:nvPr>
        </p:nvSpPr>
        <p:spPr>
          <a:xfrm>
            <a:off x="304800" y="711200"/>
            <a:ext cx="5791200" cy="508000"/>
          </a:xfrm>
        </p:spPr>
        <p:txBody>
          <a:bodyPr/>
          <a:lstStyle/>
          <a:p>
            <a:r>
              <a:rPr lang="en-US" dirty="0" smtClean="0"/>
              <a:t>A Market Share Survey</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104780721"/>
              </p:ext>
            </p:extLst>
          </p:nvPr>
        </p:nvGraphicFramePr>
        <p:xfrm>
          <a:off x="152400" y="1295400"/>
          <a:ext cx="8839200" cy="4953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22999129"/>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a:t>
            </a:r>
            <a:endParaRPr lang="en-US" dirty="0"/>
          </a:p>
        </p:txBody>
      </p:sp>
      <p:sp>
        <p:nvSpPr>
          <p:cNvPr id="4" name="Text Placeholder 3"/>
          <p:cNvSpPr>
            <a:spLocks noGrp="1"/>
          </p:cNvSpPr>
          <p:nvPr>
            <p:ph type="body" sz="quarter" idx="10"/>
          </p:nvPr>
        </p:nvSpPr>
        <p:spPr/>
        <p:txBody>
          <a:bodyPr/>
          <a:lstStyle/>
          <a:p>
            <a:r>
              <a:rPr lang="en-US" dirty="0" smtClean="0"/>
              <a:t>A look at </a:t>
            </a:r>
            <a:r>
              <a:rPr lang="en-US" dirty="0" err="1" smtClean="0"/>
              <a:t>GitHub</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672651404"/>
              </p:ext>
            </p:extLst>
          </p:nvPr>
        </p:nvGraphicFramePr>
        <p:xfrm>
          <a:off x="69114" y="1828801"/>
          <a:ext cx="9005773" cy="3200399"/>
        </p:xfrm>
        <a:graphic>
          <a:graphicData uri="http://schemas.openxmlformats.org/presentationml/2006/ole">
            <mc:AlternateContent xmlns:mc="http://schemas.openxmlformats.org/markup-compatibility/2006">
              <mc:Choice xmlns:v="urn:schemas-microsoft-com:vml" Requires="v">
                <p:oleObj spid="_x0000_s1063" name="Worksheet" r:id="rId4" imgW="3114720" imgH="1095285" progId="Excel.Sheet.12">
                  <p:embed/>
                </p:oleObj>
              </mc:Choice>
              <mc:Fallback>
                <p:oleObj name="Worksheet" r:id="rId4" imgW="3114720" imgH="1095285" progId="Excel.Sheet.12">
                  <p:embed/>
                  <p:pic>
                    <p:nvPicPr>
                      <p:cNvPr id="0" name=""/>
                      <p:cNvPicPr/>
                      <p:nvPr/>
                    </p:nvPicPr>
                    <p:blipFill>
                      <a:blip r:embed="rId5"/>
                      <a:stretch>
                        <a:fillRect/>
                      </a:stretch>
                    </p:blipFill>
                    <p:spPr>
                      <a:xfrm>
                        <a:off x="69114" y="1828801"/>
                        <a:ext cx="9005773" cy="3200399"/>
                      </a:xfrm>
                      <a:prstGeom prst="rect">
                        <a:avLst/>
                      </a:prstGeom>
                    </p:spPr>
                  </p:pic>
                </p:oleObj>
              </mc:Fallback>
            </mc:AlternateContent>
          </a:graphicData>
        </a:graphic>
      </p:graphicFrame>
      <p:sp>
        <p:nvSpPr>
          <p:cNvPr id="9" name="TextBox 8"/>
          <p:cNvSpPr txBox="1"/>
          <p:nvPr/>
        </p:nvSpPr>
        <p:spPr>
          <a:xfrm>
            <a:off x="6631774" y="5791200"/>
            <a:ext cx="2512226" cy="461665"/>
          </a:xfrm>
          <a:prstGeom prst="rect">
            <a:avLst/>
          </a:prstGeom>
        </p:spPr>
        <p:txBody>
          <a:bodyPr wrap="none" rtlCol="0">
            <a:spAutoFit/>
          </a:bodyPr>
          <a:lstStyle/>
          <a:p>
            <a:r>
              <a:rPr lang="en-US" sz="2400" dirty="0" smtClean="0"/>
              <a:t>*As of </a:t>
            </a:r>
            <a:r>
              <a:rPr lang="en-US" sz="2400" dirty="0" smtClean="0"/>
              <a:t>01/06/2014</a:t>
            </a:r>
            <a:endParaRPr lang="en-US" sz="2400" dirty="0" smtClean="0"/>
          </a:p>
        </p:txBody>
      </p:sp>
    </p:spTree>
    <p:extLst>
      <p:ext uri="{BB962C8B-B14F-4D97-AF65-F5344CB8AC3E}">
        <p14:creationId xmlns:p14="http://schemas.microsoft.com/office/powerpoint/2010/main" val="3920640003"/>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a:t>
            </a:r>
            <a:endParaRPr lang="en-US" dirty="0"/>
          </a:p>
        </p:txBody>
      </p:sp>
      <p:sp>
        <p:nvSpPr>
          <p:cNvPr id="4" name="Text Placeholder 3"/>
          <p:cNvSpPr>
            <a:spLocks noGrp="1"/>
          </p:cNvSpPr>
          <p:nvPr>
            <p:ph type="body" sz="quarter" idx="10"/>
          </p:nvPr>
        </p:nvSpPr>
        <p:spPr/>
        <p:txBody>
          <a:bodyPr/>
          <a:lstStyle/>
          <a:p>
            <a:r>
              <a:rPr lang="en-US" dirty="0" smtClean="0"/>
              <a:t>A look at size</a:t>
            </a:r>
            <a:endParaRPr lang="en-US" dirty="0"/>
          </a:p>
        </p:txBody>
      </p:sp>
      <p:pic>
        <p:nvPicPr>
          <p:cNvPr id="2050" name="Picture 2" descr="C:\Users\gfrick\Documents\SPAWorkshop\size-of-javascript-mvc-framework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61" y="1295797"/>
            <a:ext cx="8743878" cy="42664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638583" y="5943600"/>
            <a:ext cx="5425588" cy="307777"/>
          </a:xfrm>
          <a:prstGeom prst="rect">
            <a:avLst/>
          </a:prstGeom>
        </p:spPr>
        <p:txBody>
          <a:bodyPr wrap="none" rtlCol="0">
            <a:spAutoFit/>
          </a:bodyPr>
          <a:lstStyle/>
          <a:p>
            <a:r>
              <a:rPr lang="en-US" sz="1400" dirty="0" smtClean="0"/>
              <a:t>Source: http</a:t>
            </a:r>
            <a:r>
              <a:rPr lang="en-US" sz="1400" dirty="0"/>
              <a:t>://www.funnyant.com/choosing-javascript-mvc-framework/</a:t>
            </a:r>
            <a:endParaRPr lang="en-US" sz="1400" dirty="0" smtClean="0"/>
          </a:p>
        </p:txBody>
      </p:sp>
    </p:spTree>
    <p:extLst>
      <p:ext uri="{BB962C8B-B14F-4D97-AF65-F5344CB8AC3E}">
        <p14:creationId xmlns:p14="http://schemas.microsoft.com/office/powerpoint/2010/main" val="1364424891"/>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a:t>
            </a:r>
            <a:endParaRPr lang="en-US" dirty="0"/>
          </a:p>
        </p:txBody>
      </p:sp>
      <p:sp>
        <p:nvSpPr>
          <p:cNvPr id="3" name="Content Placeholder 2"/>
          <p:cNvSpPr>
            <a:spLocks noGrp="1"/>
          </p:cNvSpPr>
          <p:nvPr>
            <p:ph idx="1"/>
          </p:nvPr>
        </p:nvSpPr>
        <p:spPr>
          <a:xfrm>
            <a:off x="457200" y="1447800"/>
            <a:ext cx="8229600" cy="4724400"/>
          </a:xfrm>
        </p:spPr>
        <p:txBody>
          <a:bodyPr>
            <a:normAutofit fontScale="77500" lnSpcReduction="20000"/>
          </a:bodyPr>
          <a:lstStyle/>
          <a:p>
            <a:r>
              <a:rPr lang="en-US" dirty="0" smtClean="0"/>
              <a:t>Established, Largest Growth, Google Approved!</a:t>
            </a:r>
          </a:p>
          <a:p>
            <a:r>
              <a:rPr lang="en-US" dirty="0" smtClean="0"/>
              <a:t>No dependencies.</a:t>
            </a:r>
          </a:p>
          <a:p>
            <a:r>
              <a:rPr lang="en-US" dirty="0" smtClean="0"/>
              <a:t>Doesn’t always play well with others (JQuery, </a:t>
            </a:r>
            <a:r>
              <a:rPr lang="en-US" dirty="0" err="1" smtClean="0"/>
              <a:t>etc</a:t>
            </a:r>
            <a:r>
              <a:rPr lang="en-US" dirty="0" smtClean="0"/>
              <a:t>)</a:t>
            </a:r>
          </a:p>
          <a:p>
            <a:r>
              <a:rPr lang="en-US" dirty="0" smtClean="0"/>
              <a:t>Inspired by Flex and Silverlight, so it’s declarative and has no ‘main’.</a:t>
            </a:r>
          </a:p>
          <a:p>
            <a:r>
              <a:rPr lang="en-US" dirty="0" smtClean="0"/>
              <a:t>A declarative </a:t>
            </a:r>
            <a:r>
              <a:rPr lang="en-US" b="1" dirty="0" smtClean="0"/>
              <a:t>framework</a:t>
            </a:r>
            <a:r>
              <a:rPr lang="en-US" dirty="0" smtClean="0"/>
              <a:t>, where you annotate HTML 5 with declarations.</a:t>
            </a:r>
          </a:p>
          <a:p>
            <a:r>
              <a:rPr lang="en-US" dirty="0" smtClean="0"/>
              <a:t>Claims to not require ‘full commitment‘.</a:t>
            </a:r>
          </a:p>
          <a:p>
            <a:r>
              <a:rPr lang="en-US" dirty="0"/>
              <a:t>The dependency </a:t>
            </a:r>
            <a:r>
              <a:rPr lang="en-US" dirty="0" smtClean="0"/>
              <a:t>injection allows </a:t>
            </a:r>
            <a:r>
              <a:rPr lang="en-US" dirty="0"/>
              <a:t>you to declaratively describe how your application is </a:t>
            </a:r>
            <a:r>
              <a:rPr lang="en-US" dirty="0" smtClean="0"/>
              <a:t>wired.</a:t>
            </a:r>
          </a:p>
          <a:p>
            <a:r>
              <a:rPr lang="en-US" dirty="0" smtClean="0"/>
              <a:t>Large codebase.</a:t>
            </a:r>
          </a:p>
          <a:p>
            <a:r>
              <a:rPr lang="en-US" dirty="0" smtClean="0"/>
              <a:t>Used </a:t>
            </a:r>
            <a:r>
              <a:rPr lang="en-US" dirty="0" smtClean="0"/>
              <a:t>for the PS3 </a:t>
            </a:r>
            <a:r>
              <a:rPr lang="en-US" dirty="0" err="1" smtClean="0"/>
              <a:t>Youtube</a:t>
            </a:r>
            <a:r>
              <a:rPr lang="en-US" dirty="0" smtClean="0"/>
              <a:t> app, whichairline.com, </a:t>
            </a:r>
            <a:r>
              <a:rPr lang="en-US" dirty="0" err="1" smtClean="0"/>
              <a:t>dailybreak</a:t>
            </a:r>
            <a:r>
              <a:rPr lang="en-US" dirty="0" smtClean="0"/>
              <a:t>, and many others.</a:t>
            </a:r>
            <a:endParaRPr lang="en-US" dirty="0"/>
          </a:p>
        </p:txBody>
      </p:sp>
      <p:sp>
        <p:nvSpPr>
          <p:cNvPr id="4" name="Text Placeholder 3"/>
          <p:cNvSpPr>
            <a:spLocks noGrp="1"/>
          </p:cNvSpPr>
          <p:nvPr>
            <p:ph type="body" sz="quarter" idx="10"/>
          </p:nvPr>
        </p:nvSpPr>
        <p:spPr/>
        <p:txBody>
          <a:bodyPr/>
          <a:lstStyle/>
          <a:p>
            <a:r>
              <a:rPr lang="en-US" dirty="0" smtClean="0"/>
              <a:t>A look at Angular.js</a:t>
            </a:r>
            <a:endParaRPr lang="en-US" dirty="0"/>
          </a:p>
        </p:txBody>
      </p:sp>
      <p:pic>
        <p:nvPicPr>
          <p:cNvPr id="3074" name="Picture 2" descr="C:\Users\gfrick\Documents\SPAWorkshop\squa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6400" y="117929"/>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843052"/>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Mature, with codebase leveling out. (less commits)</a:t>
            </a:r>
          </a:p>
          <a:p>
            <a:r>
              <a:rPr lang="en-US" dirty="0" smtClean="0"/>
              <a:t>Has dependencies on Underscore and JQuery.</a:t>
            </a:r>
          </a:p>
          <a:p>
            <a:r>
              <a:rPr lang="en-US" dirty="0" smtClean="0"/>
              <a:t>A smaller </a:t>
            </a:r>
            <a:r>
              <a:rPr lang="en-US" b="1" dirty="0" smtClean="0"/>
              <a:t>library</a:t>
            </a:r>
            <a:r>
              <a:rPr lang="en-US" dirty="0" smtClean="0"/>
              <a:t> providing structure to architect with.</a:t>
            </a:r>
          </a:p>
          <a:p>
            <a:r>
              <a:rPr lang="en-US" dirty="0" smtClean="0"/>
              <a:t>Add Marionette to go from library to framework.</a:t>
            </a:r>
          </a:p>
          <a:p>
            <a:r>
              <a:rPr lang="en-US" dirty="0" smtClean="0"/>
              <a:t>Can be “Injected” and used with other libraries or frameworks.</a:t>
            </a:r>
          </a:p>
          <a:p>
            <a:r>
              <a:rPr lang="en-US" dirty="0" smtClean="0"/>
              <a:t>Uses Underscore’s template method</a:t>
            </a:r>
            <a:r>
              <a:rPr lang="en-US" dirty="0" smtClean="0"/>
              <a:t>, but Handlebars </a:t>
            </a:r>
            <a:r>
              <a:rPr lang="en-US" dirty="0" smtClean="0"/>
              <a:t>or Mustache commonly used.</a:t>
            </a:r>
          </a:p>
          <a:p>
            <a:r>
              <a:rPr lang="en-US" dirty="0" smtClean="0"/>
              <a:t>Used in apps like </a:t>
            </a:r>
            <a:r>
              <a:rPr lang="en-US" dirty="0" err="1" smtClean="0"/>
              <a:t>FourSquare</a:t>
            </a:r>
            <a:r>
              <a:rPr lang="en-US" dirty="0" smtClean="0"/>
              <a:t>, </a:t>
            </a:r>
            <a:r>
              <a:rPr lang="en-US" dirty="0" err="1" smtClean="0"/>
              <a:t>GroupOn</a:t>
            </a:r>
            <a:r>
              <a:rPr lang="en-US" dirty="0" smtClean="0"/>
              <a:t>, </a:t>
            </a:r>
            <a:r>
              <a:rPr lang="en-US" dirty="0" err="1" smtClean="0"/>
              <a:t>USAToday</a:t>
            </a:r>
            <a:r>
              <a:rPr lang="en-US" dirty="0" smtClean="0"/>
              <a:t> and many more.</a:t>
            </a:r>
          </a:p>
          <a:p>
            <a:pPr marL="0" indent="0">
              <a:buNone/>
            </a:pPr>
            <a:endParaRPr lang="en-US" dirty="0"/>
          </a:p>
        </p:txBody>
      </p:sp>
      <p:sp>
        <p:nvSpPr>
          <p:cNvPr id="4" name="Text Placeholder 3"/>
          <p:cNvSpPr>
            <a:spLocks noGrp="1"/>
          </p:cNvSpPr>
          <p:nvPr>
            <p:ph type="body" sz="quarter" idx="10"/>
          </p:nvPr>
        </p:nvSpPr>
        <p:spPr/>
        <p:txBody>
          <a:bodyPr/>
          <a:lstStyle/>
          <a:p>
            <a:r>
              <a:rPr lang="en-US" dirty="0" smtClean="0"/>
              <a:t>A look at Backbone.js</a:t>
            </a:r>
            <a:endParaRPr lang="en-US" dirty="0"/>
          </a:p>
        </p:txBody>
      </p:sp>
      <p:pic>
        <p:nvPicPr>
          <p:cNvPr id="3074" name="Picture 2" descr="C:\Users\gfrick\Documents\SPAWorkshop\Backbone.js-Post-Imag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0200" y="0"/>
            <a:ext cx="1526207" cy="1201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39046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a:t>
            </a:r>
            <a:r>
              <a:rPr lang="en-US" dirty="0"/>
              <a:t>largest framework, twice the size of Angular</a:t>
            </a:r>
            <a:r>
              <a:rPr lang="en-US" dirty="0" smtClean="0"/>
              <a:t>.</a:t>
            </a:r>
          </a:p>
          <a:p>
            <a:r>
              <a:rPr lang="en-US" dirty="0" smtClean="0"/>
              <a:t>The evolution of the Cocoa inspired </a:t>
            </a:r>
            <a:r>
              <a:rPr lang="en-US" dirty="0" err="1" smtClean="0"/>
              <a:t>SproutCore</a:t>
            </a:r>
            <a:r>
              <a:rPr lang="en-US" dirty="0" err="1" smtClean="0"/>
              <a:t>’s</a:t>
            </a:r>
            <a:r>
              <a:rPr lang="en-US" dirty="0" smtClean="0"/>
              <a:t> move </a:t>
            </a:r>
            <a:r>
              <a:rPr lang="en-US" dirty="0" smtClean="0"/>
              <a:t>towards JQuery.</a:t>
            </a:r>
            <a:endParaRPr lang="en-US" dirty="0"/>
          </a:p>
          <a:p>
            <a:r>
              <a:rPr lang="en-US" dirty="0" smtClean="0"/>
              <a:t>Has dependencies on JQuery and Handlebars.</a:t>
            </a:r>
          </a:p>
          <a:p>
            <a:r>
              <a:rPr lang="en-US" dirty="0" smtClean="0"/>
              <a:t>Intended to control the whole page, so only suitable to be used alone.</a:t>
            </a:r>
          </a:p>
          <a:p>
            <a:r>
              <a:rPr lang="en-US" dirty="0" smtClean="0"/>
              <a:t>Depends </a:t>
            </a:r>
            <a:r>
              <a:rPr lang="en-US" dirty="0" smtClean="0"/>
              <a:t>on scaffolding and convention.</a:t>
            </a:r>
          </a:p>
          <a:p>
            <a:r>
              <a:rPr lang="en-US" dirty="0" smtClean="0"/>
              <a:t>Uses Handlebars for templates.</a:t>
            </a:r>
          </a:p>
          <a:p>
            <a:r>
              <a:rPr lang="en-US" dirty="0"/>
              <a:t>Used by </a:t>
            </a:r>
            <a:r>
              <a:rPr lang="en-US" dirty="0" err="1"/>
              <a:t>Zendesk</a:t>
            </a:r>
            <a:r>
              <a:rPr lang="en-US" dirty="0"/>
              <a:t>, Square, </a:t>
            </a:r>
            <a:r>
              <a:rPr lang="en-US" dirty="0" err="1"/>
              <a:t>LivingSocial</a:t>
            </a:r>
            <a:r>
              <a:rPr lang="en-US" dirty="0"/>
              <a:t> and many more.</a:t>
            </a:r>
          </a:p>
          <a:p>
            <a:endParaRPr lang="en-US" dirty="0"/>
          </a:p>
        </p:txBody>
      </p:sp>
      <p:sp>
        <p:nvSpPr>
          <p:cNvPr id="4" name="Text Placeholder 3"/>
          <p:cNvSpPr>
            <a:spLocks noGrp="1"/>
          </p:cNvSpPr>
          <p:nvPr>
            <p:ph type="body" sz="quarter" idx="10"/>
          </p:nvPr>
        </p:nvSpPr>
        <p:spPr/>
        <p:txBody>
          <a:bodyPr/>
          <a:lstStyle/>
          <a:p>
            <a:r>
              <a:rPr lang="en-US" dirty="0" smtClean="0"/>
              <a:t>A look at Ember.js</a:t>
            </a:r>
            <a:endParaRPr lang="en-US" dirty="0"/>
          </a:p>
        </p:txBody>
      </p:sp>
      <p:pic>
        <p:nvPicPr>
          <p:cNvPr id="2050" name="Picture 2" descr="C:\Users\gfrick\Documents\SPAWorkshop\emberj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2600" y="18143"/>
            <a:ext cx="1241648" cy="1171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390464"/>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a:t>
            </a:r>
            <a:endParaRPr lang="en-US" dirty="0"/>
          </a:p>
        </p:txBody>
      </p:sp>
      <p:sp>
        <p:nvSpPr>
          <p:cNvPr id="3" name="Content Placeholder 2"/>
          <p:cNvSpPr>
            <a:spLocks noGrp="1"/>
          </p:cNvSpPr>
          <p:nvPr>
            <p:ph idx="1"/>
          </p:nvPr>
        </p:nvSpPr>
        <p:spPr>
          <a:xfrm>
            <a:off x="457200" y="1447800"/>
            <a:ext cx="8229600" cy="4724400"/>
          </a:xfrm>
        </p:spPr>
        <p:txBody>
          <a:bodyPr>
            <a:normAutofit fontScale="92500" lnSpcReduction="20000"/>
          </a:bodyPr>
          <a:lstStyle/>
          <a:p>
            <a:r>
              <a:rPr lang="en-US" dirty="0" smtClean="0"/>
              <a:t>Developed by Steve Sanderson, currently working for Microsoft.</a:t>
            </a:r>
          </a:p>
          <a:p>
            <a:r>
              <a:rPr lang="en-US" dirty="0" smtClean="0"/>
              <a:t>Considered a MVVM </a:t>
            </a:r>
            <a:r>
              <a:rPr lang="en-US" b="1" dirty="0" smtClean="0"/>
              <a:t>library</a:t>
            </a:r>
            <a:r>
              <a:rPr lang="en-US" dirty="0" smtClean="0"/>
              <a:t>.</a:t>
            </a:r>
          </a:p>
          <a:p>
            <a:r>
              <a:rPr lang="en-US" dirty="0" smtClean="0"/>
              <a:t>Declarative syntax similar to Angular.</a:t>
            </a:r>
          </a:p>
          <a:p>
            <a:r>
              <a:rPr lang="en-US" dirty="0" smtClean="0"/>
              <a:t>Declarative DOM based templates, but can also do string based.</a:t>
            </a:r>
          </a:p>
          <a:p>
            <a:r>
              <a:rPr lang="en-US" dirty="0" smtClean="0"/>
              <a:t>Small codebase.</a:t>
            </a:r>
          </a:p>
          <a:p>
            <a:r>
              <a:rPr lang="en-US" dirty="0" smtClean="0"/>
              <a:t>Gives importance to compatibility with older browsers.</a:t>
            </a:r>
          </a:p>
          <a:p>
            <a:r>
              <a:rPr lang="en-US" dirty="0" smtClean="0"/>
              <a:t>Used for amctheatres.com, pillsbury.com, </a:t>
            </a:r>
            <a:r>
              <a:rPr lang="en-US" dirty="0" err="1" smtClean="0"/>
              <a:t>jsFiddle</a:t>
            </a:r>
            <a:r>
              <a:rPr lang="en-US" dirty="0" smtClean="0"/>
              <a:t> </a:t>
            </a:r>
            <a:r>
              <a:rPr lang="en-US" dirty="0" smtClean="0"/>
              <a:t>and many others. </a:t>
            </a:r>
            <a:endParaRPr lang="en-US" dirty="0"/>
          </a:p>
        </p:txBody>
      </p:sp>
      <p:sp>
        <p:nvSpPr>
          <p:cNvPr id="4" name="Text Placeholder 3"/>
          <p:cNvSpPr>
            <a:spLocks noGrp="1"/>
          </p:cNvSpPr>
          <p:nvPr>
            <p:ph type="body" sz="quarter" idx="10"/>
          </p:nvPr>
        </p:nvSpPr>
        <p:spPr/>
        <p:txBody>
          <a:bodyPr/>
          <a:lstStyle/>
          <a:p>
            <a:r>
              <a:rPr lang="en-US" dirty="0" smtClean="0"/>
              <a:t>A look at Knockout.js</a:t>
            </a:r>
            <a:endParaRPr lang="en-US" dirty="0"/>
          </a:p>
        </p:txBody>
      </p:sp>
      <p:pic>
        <p:nvPicPr>
          <p:cNvPr id="4098" name="Picture 2" descr="C:\Users\gfrick\Documents\SPAWorkshop\Windows-Live-Writer-Getting-Started-with-KnockoutJS_727D-logo_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6400" y="21317"/>
            <a:ext cx="1139825" cy="113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390464"/>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a:t>
            </a:r>
            <a:endParaRPr lang="en-US" dirty="0"/>
          </a:p>
        </p:txBody>
      </p:sp>
      <p:sp>
        <p:nvSpPr>
          <p:cNvPr id="4" name="Text Placeholder 3"/>
          <p:cNvSpPr>
            <a:spLocks noGrp="1"/>
          </p:cNvSpPr>
          <p:nvPr>
            <p:ph type="body" sz="quarter" idx="10"/>
          </p:nvPr>
        </p:nvSpPr>
        <p:spPr/>
        <p:txBody>
          <a:bodyPr/>
          <a:lstStyle/>
          <a:p>
            <a:r>
              <a:rPr lang="en-US" dirty="0" smtClean="0"/>
              <a:t>Data Binding</a:t>
            </a:r>
            <a:endParaRPr lang="en-US" dirty="0"/>
          </a:p>
        </p:txBody>
      </p:sp>
      <p:pic>
        <p:nvPicPr>
          <p:cNvPr id="2050" name="Picture 2" descr="C:\Users\gfrick\Documents\SPAWorkshop\javascript-mvc-data-binding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8839200" cy="44872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952207" y="6079123"/>
            <a:ext cx="6170022" cy="338554"/>
          </a:xfrm>
          <a:prstGeom prst="rect">
            <a:avLst/>
          </a:prstGeom>
        </p:spPr>
        <p:txBody>
          <a:bodyPr wrap="none" rtlCol="0">
            <a:spAutoFit/>
          </a:bodyPr>
          <a:lstStyle/>
          <a:p>
            <a:r>
              <a:rPr lang="en-US" sz="1600" dirty="0"/>
              <a:t>Source: http://www.funnyant.com/choosing-javascript-mvc-framework/</a:t>
            </a:r>
            <a:endParaRPr lang="en-US" sz="1600" dirty="0" smtClean="0"/>
          </a:p>
        </p:txBody>
      </p:sp>
    </p:spTree>
    <p:extLst>
      <p:ext uri="{BB962C8B-B14F-4D97-AF65-F5344CB8AC3E}">
        <p14:creationId xmlns:p14="http://schemas.microsoft.com/office/powerpoint/2010/main" val="4145606148"/>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dozen or so popular frameworks.</a:t>
            </a:r>
          </a:p>
          <a:p>
            <a:r>
              <a:rPr lang="en-US" dirty="0" smtClean="0"/>
              <a:t>The correct choice is dependent </a:t>
            </a:r>
            <a:r>
              <a:rPr lang="en-US" dirty="0" smtClean="0"/>
              <a:t>on many variables:</a:t>
            </a:r>
          </a:p>
          <a:p>
            <a:pPr lvl="1"/>
            <a:r>
              <a:rPr lang="en-US" dirty="0"/>
              <a:t>A</a:t>
            </a:r>
            <a:r>
              <a:rPr lang="en-US" dirty="0" smtClean="0"/>
              <a:t>pplication </a:t>
            </a:r>
            <a:r>
              <a:rPr lang="en-US" dirty="0" smtClean="0"/>
              <a:t>size </a:t>
            </a:r>
            <a:r>
              <a:rPr lang="en-US" dirty="0" smtClean="0"/>
              <a:t>and</a:t>
            </a:r>
            <a:r>
              <a:rPr lang="en-US" dirty="0" smtClean="0"/>
              <a:t> </a:t>
            </a:r>
            <a:r>
              <a:rPr lang="en-US" dirty="0" smtClean="0"/>
              <a:t>complexity</a:t>
            </a:r>
            <a:r>
              <a:rPr lang="en-US" dirty="0" smtClean="0"/>
              <a:t>.</a:t>
            </a:r>
          </a:p>
          <a:p>
            <a:pPr lvl="1"/>
            <a:r>
              <a:rPr lang="en-US" dirty="0" smtClean="0"/>
              <a:t>Team experience.</a:t>
            </a:r>
            <a:endParaRPr lang="en-US" dirty="0" smtClean="0"/>
          </a:p>
          <a:p>
            <a:r>
              <a:rPr lang="en-US" dirty="0" smtClean="0"/>
              <a:t>Backbone.js</a:t>
            </a:r>
          </a:p>
          <a:p>
            <a:pPr lvl="1"/>
            <a:r>
              <a:rPr lang="en-US" dirty="0" smtClean="0"/>
              <a:t>Small</a:t>
            </a:r>
            <a:r>
              <a:rPr lang="en-US" dirty="0" smtClean="0"/>
              <a:t>, readable code base.</a:t>
            </a:r>
          </a:p>
          <a:p>
            <a:pPr lvl="1"/>
            <a:r>
              <a:rPr lang="en-US" dirty="0" smtClean="0"/>
              <a:t>Add Marionette to go from library to framework.</a:t>
            </a:r>
          </a:p>
          <a:p>
            <a:pPr lvl="1"/>
            <a:r>
              <a:rPr lang="en-US" dirty="0" smtClean="0"/>
              <a:t>Control your own architecture, while benefiting from some structure.</a:t>
            </a:r>
          </a:p>
          <a:p>
            <a:pPr lvl="1"/>
            <a:endParaRPr lang="en-US" dirty="0" smtClean="0"/>
          </a:p>
          <a:p>
            <a:endParaRPr lang="en-US" dirty="0"/>
          </a:p>
        </p:txBody>
      </p:sp>
      <p:sp>
        <p:nvSpPr>
          <p:cNvPr id="4" name="Text Placeholder 3"/>
          <p:cNvSpPr>
            <a:spLocks noGrp="1"/>
          </p:cNvSpPr>
          <p:nvPr>
            <p:ph type="body" sz="quarter" idx="10"/>
          </p:nvPr>
        </p:nvSpPr>
        <p:spPr/>
        <p:txBody>
          <a:bodyPr/>
          <a:lstStyle/>
          <a:p>
            <a:r>
              <a:rPr lang="en-US" dirty="0" smtClean="0"/>
              <a:t>Conclusion</a:t>
            </a:r>
            <a:endParaRPr lang="en-US" dirty="0"/>
          </a:p>
        </p:txBody>
      </p:sp>
    </p:spTree>
    <p:extLst>
      <p:ext uri="{BB962C8B-B14F-4D97-AF65-F5344CB8AC3E}">
        <p14:creationId xmlns:p14="http://schemas.microsoft.com/office/powerpoint/2010/main" val="108139046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Rectangle 2"/>
          <p:cNvSpPr/>
          <p:nvPr/>
        </p:nvSpPr>
        <p:spPr>
          <a:xfrm>
            <a:off x="228600" y="1524000"/>
            <a:ext cx="8610600" cy="4572000"/>
          </a:xfrm>
          <a:prstGeom prst="rect">
            <a:avLst/>
          </a:prstGeom>
        </p:spPr>
        <p:txBody>
          <a:bodyPr vert="horz" lIns="91440" tIns="45720" rIns="91440" bIns="45720" rtlCol="0">
            <a:normAutofit/>
          </a:bodyPr>
          <a:lstStyle/>
          <a:p>
            <a:pPr marL="342900" indent="-342900">
              <a:spcBef>
                <a:spcPts val="600"/>
              </a:spcBef>
              <a:spcAft>
                <a:spcPts val="600"/>
              </a:spcAft>
              <a:buFont typeface="Arial" pitchFamily="34" charset="0"/>
              <a:buChar char="•"/>
            </a:pPr>
            <a:r>
              <a:rPr lang="en-US" b="1" dirty="0" err="1" smtClean="0">
                <a:latin typeface="Arial" pitchFamily="34" charset="0"/>
                <a:ea typeface="ＭＳ Ｐゴシック" pitchFamily="34" charset="-128"/>
                <a:cs typeface="Arial" pitchFamily="34" charset="0"/>
              </a:rPr>
              <a:t>nVisia</a:t>
            </a:r>
            <a:endParaRPr lang="en-US" b="1" dirty="0" smtClean="0">
              <a:latin typeface="Arial" pitchFamily="34" charset="0"/>
              <a:ea typeface="ＭＳ Ｐゴシック" pitchFamily="34" charset="-128"/>
              <a:cs typeface="Arial" pitchFamily="34" charset="0"/>
            </a:endParaRPr>
          </a:p>
          <a:p>
            <a:pPr marL="800100" lvl="1" indent="-342900">
              <a:spcBef>
                <a:spcPts val="600"/>
              </a:spcBef>
              <a:spcAft>
                <a:spcPts val="600"/>
              </a:spcAft>
              <a:buFont typeface="Arial" pitchFamily="34" charset="0"/>
              <a:buChar char="•"/>
            </a:pPr>
            <a:r>
              <a:rPr lang="en-US" b="1" dirty="0" smtClean="0">
                <a:latin typeface="Arial" pitchFamily="34" charset="0"/>
                <a:ea typeface="ＭＳ Ｐゴシック" pitchFamily="34" charset="-128"/>
                <a:cs typeface="Arial" pitchFamily="34" charset="0"/>
              </a:rPr>
              <a:t>Have built multiple Single Page Web Applications for various clients and of various depths.</a:t>
            </a:r>
          </a:p>
          <a:p>
            <a:pPr marL="1257300" lvl="2" indent="-342900">
              <a:spcBef>
                <a:spcPts val="600"/>
              </a:spcBef>
              <a:spcAft>
                <a:spcPts val="600"/>
              </a:spcAft>
              <a:buFont typeface="Arial" pitchFamily="34" charset="0"/>
              <a:buChar char="•"/>
            </a:pPr>
            <a:r>
              <a:rPr lang="en-US" b="1" dirty="0" smtClean="0">
                <a:latin typeface="Arial" pitchFamily="34" charset="0"/>
                <a:ea typeface="ＭＳ Ｐゴシック" pitchFamily="34" charset="-128"/>
                <a:cs typeface="Arial" pitchFamily="34" charset="0"/>
              </a:rPr>
              <a:t>Wizard workflow to SPA.</a:t>
            </a:r>
          </a:p>
          <a:p>
            <a:pPr marL="1257300" lvl="2" indent="-342900">
              <a:spcBef>
                <a:spcPts val="600"/>
              </a:spcBef>
              <a:spcAft>
                <a:spcPts val="600"/>
              </a:spcAft>
              <a:buFont typeface="Arial" pitchFamily="34" charset="0"/>
              <a:buChar char="•"/>
            </a:pPr>
            <a:r>
              <a:rPr lang="en-US" b="1" dirty="0" smtClean="0">
                <a:latin typeface="Arial" pitchFamily="34" charset="0"/>
                <a:ea typeface="ＭＳ Ｐゴシック" pitchFamily="34" charset="-128"/>
                <a:cs typeface="Arial" pitchFamily="34" charset="0"/>
              </a:rPr>
              <a:t>Control Panel workflow to SPA.</a:t>
            </a:r>
          </a:p>
          <a:p>
            <a:pPr marL="1257300" lvl="2" indent="-342900">
              <a:spcBef>
                <a:spcPts val="600"/>
              </a:spcBef>
              <a:spcAft>
                <a:spcPts val="600"/>
              </a:spcAft>
              <a:buFont typeface="Arial" pitchFamily="34" charset="0"/>
              <a:buChar char="•"/>
            </a:pPr>
            <a:r>
              <a:rPr lang="en-US" b="1" dirty="0" smtClean="0">
                <a:latin typeface="Arial" pitchFamily="34" charset="0"/>
                <a:ea typeface="ＭＳ Ｐゴシック" pitchFamily="34" charset="-128"/>
                <a:cs typeface="Arial" pitchFamily="34" charset="0"/>
              </a:rPr>
              <a:t>Client management SPA.</a:t>
            </a:r>
          </a:p>
          <a:p>
            <a:pPr marL="342900" indent="-342900">
              <a:spcBef>
                <a:spcPts val="600"/>
              </a:spcBef>
              <a:spcAft>
                <a:spcPts val="600"/>
              </a:spcAft>
              <a:buFont typeface="Arial" pitchFamily="34" charset="0"/>
              <a:buChar char="•"/>
            </a:pPr>
            <a:r>
              <a:rPr lang="en-US" b="1" dirty="0" smtClean="0">
                <a:latin typeface="Arial" pitchFamily="34" charset="0"/>
                <a:ea typeface="ＭＳ Ｐゴシック" pitchFamily="34" charset="-128"/>
                <a:cs typeface="Arial" pitchFamily="34" charset="0"/>
              </a:rPr>
              <a:t>George Frick</a:t>
            </a:r>
          </a:p>
          <a:p>
            <a:pPr marL="800100" lvl="1" indent="-342900">
              <a:spcBef>
                <a:spcPts val="600"/>
              </a:spcBef>
              <a:spcAft>
                <a:spcPts val="600"/>
              </a:spcAft>
              <a:buFont typeface="Arial" pitchFamily="34" charset="0"/>
              <a:buChar char="•"/>
            </a:pPr>
            <a:r>
              <a:rPr lang="en-US" b="1" dirty="0" smtClean="0">
                <a:latin typeface="Arial" pitchFamily="34" charset="0"/>
                <a:ea typeface="ＭＳ Ｐゴシック" pitchFamily="34" charset="-128"/>
                <a:cs typeface="Arial" pitchFamily="34" charset="0"/>
              </a:rPr>
              <a:t>Developing web applications for eight years.</a:t>
            </a:r>
          </a:p>
          <a:p>
            <a:pPr marL="800100" lvl="1" indent="-342900">
              <a:spcBef>
                <a:spcPts val="600"/>
              </a:spcBef>
              <a:spcAft>
                <a:spcPts val="600"/>
              </a:spcAft>
              <a:buFont typeface="Arial" pitchFamily="34" charset="0"/>
              <a:buChar char="•"/>
            </a:pPr>
            <a:r>
              <a:rPr lang="en-US" b="1" dirty="0" smtClean="0">
                <a:latin typeface="Arial" pitchFamily="34" charset="0"/>
                <a:ea typeface="ＭＳ Ｐゴシック" pitchFamily="34" charset="-128"/>
                <a:cs typeface="Arial" pitchFamily="34" charset="0"/>
              </a:rPr>
              <a:t>Started adding </a:t>
            </a:r>
            <a:r>
              <a:rPr lang="en-US" b="1" dirty="0" err="1" smtClean="0">
                <a:latin typeface="Arial" pitchFamily="34" charset="0"/>
                <a:ea typeface="ＭＳ Ｐゴシック" pitchFamily="34" charset="-128"/>
                <a:cs typeface="Arial" pitchFamily="34" charset="0"/>
              </a:rPr>
              <a:t>Javascript</a:t>
            </a:r>
            <a:r>
              <a:rPr lang="en-US" b="1" dirty="0" smtClean="0">
                <a:latin typeface="Arial" pitchFamily="34" charset="0"/>
                <a:ea typeface="ＭＳ Ｐゴシック" pitchFamily="34" charset="-128"/>
                <a:cs typeface="Arial" pitchFamily="34" charset="0"/>
              </a:rPr>
              <a:t> front ends in 2008.</a:t>
            </a:r>
          </a:p>
          <a:p>
            <a:pPr marL="800100" lvl="1" indent="-342900">
              <a:spcBef>
                <a:spcPts val="600"/>
              </a:spcBef>
              <a:spcAft>
                <a:spcPts val="600"/>
              </a:spcAft>
              <a:buFont typeface="Arial" pitchFamily="34" charset="0"/>
              <a:buChar char="•"/>
            </a:pPr>
            <a:r>
              <a:rPr lang="en-US" b="1" dirty="0" smtClean="0">
                <a:latin typeface="Arial" pitchFamily="34" charset="0"/>
                <a:ea typeface="ＭＳ Ｐゴシック" pitchFamily="34" charset="-128"/>
                <a:cs typeface="Arial" pitchFamily="34" charset="0"/>
              </a:rPr>
              <a:t>Built multiple SPAs for </a:t>
            </a:r>
            <a:r>
              <a:rPr lang="en-US" b="1" dirty="0" err="1" smtClean="0">
                <a:latin typeface="Arial" pitchFamily="34" charset="0"/>
                <a:ea typeface="ＭＳ Ｐゴシック" pitchFamily="34" charset="-128"/>
                <a:cs typeface="Arial" pitchFamily="34" charset="0"/>
              </a:rPr>
              <a:t>nVisia</a:t>
            </a:r>
            <a:r>
              <a:rPr lang="en-US" b="1" dirty="0" smtClean="0">
                <a:latin typeface="Arial" pitchFamily="34" charset="0"/>
                <a:ea typeface="ＭＳ Ｐゴシック" pitchFamily="34" charset="-128"/>
                <a:cs typeface="Arial" pitchFamily="34" charset="0"/>
              </a:rPr>
              <a:t> clients.</a:t>
            </a:r>
          </a:p>
          <a:p>
            <a:pPr marL="800100" lvl="1" indent="-342900">
              <a:spcBef>
                <a:spcPts val="600"/>
              </a:spcBef>
              <a:spcAft>
                <a:spcPts val="600"/>
              </a:spcAft>
              <a:buFont typeface="Arial" pitchFamily="34" charset="0"/>
              <a:buChar char="•"/>
            </a:pPr>
            <a:r>
              <a:rPr lang="en-US" b="1" dirty="0" smtClean="0">
                <a:latin typeface="Arial" pitchFamily="34" charset="0"/>
                <a:ea typeface="ＭＳ Ｐゴシック" pitchFamily="34" charset="-128"/>
                <a:cs typeface="Arial" pitchFamily="34" charset="0"/>
              </a:rPr>
              <a:t>“Jump into Backbone” JS </a:t>
            </a:r>
            <a:r>
              <a:rPr lang="en-US" b="1" dirty="0" err="1" smtClean="0">
                <a:latin typeface="Arial" pitchFamily="34" charset="0"/>
                <a:ea typeface="ＭＳ Ｐゴシック" pitchFamily="34" charset="-128"/>
                <a:cs typeface="Arial" pitchFamily="34" charset="0"/>
              </a:rPr>
              <a:t>Meetup</a:t>
            </a:r>
            <a:r>
              <a:rPr lang="en-US" b="1" dirty="0" smtClean="0">
                <a:latin typeface="Arial" pitchFamily="34" charset="0"/>
                <a:ea typeface="ＭＳ Ｐゴシック" pitchFamily="34" charset="-128"/>
                <a:cs typeface="Arial" pitchFamily="34" charset="0"/>
              </a:rPr>
              <a:t>.</a:t>
            </a:r>
          </a:p>
          <a:p>
            <a:pPr marL="342900" indent="-342900">
              <a:spcBef>
                <a:spcPts val="600"/>
              </a:spcBef>
              <a:spcAft>
                <a:spcPts val="600"/>
              </a:spcAft>
              <a:buFont typeface="Arial" pitchFamily="34" charset="0"/>
              <a:buChar char="•"/>
            </a:pPr>
            <a:endParaRPr lang="en-US" sz="1600" dirty="0" smtClean="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4279727047"/>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Sessions</a:t>
            </a:r>
            <a:endParaRPr lang="en-US" dirty="0"/>
          </a:p>
        </p:txBody>
      </p:sp>
      <p:sp>
        <p:nvSpPr>
          <p:cNvPr id="3" name="Content Placeholder 2"/>
          <p:cNvSpPr>
            <a:spLocks noGrp="1"/>
          </p:cNvSpPr>
          <p:nvPr>
            <p:ph idx="1"/>
          </p:nvPr>
        </p:nvSpPr>
        <p:spPr/>
        <p:txBody>
          <a:bodyPr/>
          <a:lstStyle/>
          <a:p>
            <a:r>
              <a:rPr lang="en-US" dirty="0" smtClean="0"/>
              <a:t>We’ll return later!</a:t>
            </a:r>
          </a:p>
          <a:p>
            <a:pPr lvl="1"/>
            <a:r>
              <a:rPr lang="en-US" dirty="0" smtClean="0"/>
              <a:t>Break time</a:t>
            </a:r>
          </a:p>
          <a:p>
            <a:pPr lvl="1"/>
            <a:r>
              <a:rPr lang="en-US" dirty="0" smtClean="0"/>
              <a:t>Wrap-up.</a:t>
            </a:r>
          </a:p>
          <a:p>
            <a:pPr lvl="1"/>
            <a:endParaRPr lang="en-US" dirty="0" smtClean="0"/>
          </a:p>
        </p:txBody>
      </p:sp>
      <p:sp>
        <p:nvSpPr>
          <p:cNvPr id="4" name="Text Placeholder 3"/>
          <p:cNvSpPr>
            <a:spLocks noGrp="1"/>
          </p:cNvSpPr>
          <p:nvPr>
            <p:ph type="body" sz="quarter" idx="10"/>
          </p:nvPr>
        </p:nvSpPr>
        <p:spPr>
          <a:xfrm>
            <a:off x="304800" y="711200"/>
            <a:ext cx="6477000" cy="508000"/>
          </a:xfrm>
        </p:spPr>
        <p:txBody>
          <a:bodyPr/>
          <a:lstStyle/>
          <a:p>
            <a:r>
              <a:rPr lang="en-US" sz="2000" dirty="0" smtClean="0"/>
              <a:t>Let’s start coding</a:t>
            </a:r>
            <a:endParaRPr lang="en-US" sz="2000" dirty="0"/>
          </a:p>
        </p:txBody>
      </p:sp>
    </p:spTree>
    <p:extLst>
      <p:ext uri="{BB962C8B-B14F-4D97-AF65-F5344CB8AC3E}">
        <p14:creationId xmlns:p14="http://schemas.microsoft.com/office/powerpoint/2010/main" val="4037308671"/>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Time!</a:t>
            </a:r>
            <a:endParaRPr lang="en-US" dirty="0"/>
          </a:p>
        </p:txBody>
      </p:sp>
      <p:sp>
        <p:nvSpPr>
          <p:cNvPr id="3" name="Content Placeholder 2"/>
          <p:cNvSpPr>
            <a:spLocks noGrp="1"/>
          </p:cNvSpPr>
          <p:nvPr>
            <p:ph idx="1"/>
          </p:nvPr>
        </p:nvSpPr>
        <p:spPr/>
        <p:txBody>
          <a:bodyPr/>
          <a:lstStyle/>
          <a:p>
            <a:r>
              <a:rPr lang="en-US" dirty="0" err="1" smtClean="0"/>
              <a:t>Ahhhhhh</a:t>
            </a:r>
            <a:r>
              <a:rPr lang="en-US" dirty="0" smtClean="0"/>
              <a:t>, intermission.</a:t>
            </a:r>
            <a:endParaRPr lang="en-US" dirty="0"/>
          </a:p>
        </p:txBody>
      </p:sp>
      <p:sp>
        <p:nvSpPr>
          <p:cNvPr id="4" name="Text Placeholder 3"/>
          <p:cNvSpPr>
            <a:spLocks noGrp="1"/>
          </p:cNvSpPr>
          <p:nvPr>
            <p:ph type="body" sz="quarter" idx="10"/>
          </p:nvPr>
        </p:nvSpPr>
        <p:spPr/>
        <p:txBody>
          <a:bodyPr/>
          <a:lstStyle/>
          <a:p>
            <a:r>
              <a:rPr lang="en-US" dirty="0" smtClean="0"/>
              <a:t>A 15 minute break.	</a:t>
            </a:r>
            <a:endParaRPr lang="en-US" dirty="0"/>
          </a:p>
        </p:txBody>
      </p:sp>
    </p:spTree>
    <p:extLst>
      <p:ext uri="{BB962C8B-B14F-4D97-AF65-F5344CB8AC3E}">
        <p14:creationId xmlns:p14="http://schemas.microsoft.com/office/powerpoint/2010/main" val="3301492455"/>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II</a:t>
            </a:r>
            <a:endParaRPr lang="en-US" dirty="0"/>
          </a:p>
        </p:txBody>
      </p:sp>
      <p:sp>
        <p:nvSpPr>
          <p:cNvPr id="3" name="Content Placeholder 2"/>
          <p:cNvSpPr>
            <a:spLocks noGrp="1"/>
          </p:cNvSpPr>
          <p:nvPr>
            <p:ph idx="1"/>
          </p:nvPr>
        </p:nvSpPr>
        <p:spPr/>
        <p:txBody>
          <a:bodyPr/>
          <a:lstStyle/>
          <a:p>
            <a:r>
              <a:rPr lang="en-US" dirty="0" smtClean="0"/>
              <a:t>We’ll return later!</a:t>
            </a:r>
          </a:p>
          <a:p>
            <a:pPr lvl="1"/>
            <a:r>
              <a:rPr lang="en-US" dirty="0" smtClean="0"/>
              <a:t>Wrap-up.</a:t>
            </a:r>
          </a:p>
          <a:p>
            <a:pPr lvl="1"/>
            <a:endParaRPr lang="en-US" dirty="0" smtClean="0"/>
          </a:p>
        </p:txBody>
      </p:sp>
      <p:sp>
        <p:nvSpPr>
          <p:cNvPr id="4" name="Text Placeholder 3"/>
          <p:cNvSpPr>
            <a:spLocks noGrp="1"/>
          </p:cNvSpPr>
          <p:nvPr>
            <p:ph type="body" sz="quarter" idx="10"/>
          </p:nvPr>
        </p:nvSpPr>
        <p:spPr>
          <a:xfrm>
            <a:off x="304800" y="711200"/>
            <a:ext cx="6477000" cy="508000"/>
          </a:xfrm>
        </p:spPr>
        <p:txBody>
          <a:bodyPr/>
          <a:lstStyle/>
          <a:p>
            <a:r>
              <a:rPr lang="en-US" sz="2000" dirty="0" smtClean="0"/>
              <a:t>Let’s start coding</a:t>
            </a:r>
            <a:endParaRPr lang="en-US" sz="2000" dirty="0"/>
          </a:p>
        </p:txBody>
      </p:sp>
    </p:spTree>
    <p:extLst>
      <p:ext uri="{BB962C8B-B14F-4D97-AF65-F5344CB8AC3E}">
        <p14:creationId xmlns:p14="http://schemas.microsoft.com/office/powerpoint/2010/main" val="2483798309"/>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Topics</a:t>
            </a:r>
            <a:endParaRPr lang="en-US" dirty="0"/>
          </a:p>
        </p:txBody>
      </p:sp>
      <p:sp>
        <p:nvSpPr>
          <p:cNvPr id="3" name="Content Placeholder 2"/>
          <p:cNvSpPr>
            <a:spLocks noGrp="1"/>
          </p:cNvSpPr>
          <p:nvPr>
            <p:ph idx="1"/>
          </p:nvPr>
        </p:nvSpPr>
        <p:spPr/>
        <p:txBody>
          <a:bodyPr/>
          <a:lstStyle/>
          <a:p>
            <a:r>
              <a:rPr lang="en-US" dirty="0" smtClean="0"/>
              <a:t>Security Example</a:t>
            </a:r>
          </a:p>
          <a:p>
            <a:r>
              <a:rPr lang="en-US" dirty="0" smtClean="0"/>
              <a:t>Mobile Example</a:t>
            </a:r>
            <a:endParaRPr lang="en-US" dirty="0"/>
          </a:p>
        </p:txBody>
      </p:sp>
      <p:sp>
        <p:nvSpPr>
          <p:cNvPr id="4" name="Text Placeholder 3"/>
          <p:cNvSpPr>
            <a:spLocks noGrp="1"/>
          </p:cNvSpPr>
          <p:nvPr>
            <p:ph type="body" sz="quarter" idx="10"/>
          </p:nvPr>
        </p:nvSpPr>
        <p:spPr/>
        <p:txBody>
          <a:bodyPr/>
          <a:lstStyle/>
          <a:p>
            <a:r>
              <a:rPr lang="en-US" dirty="0" smtClean="0"/>
              <a:t>Showing The Next Steps</a:t>
            </a:r>
            <a:endParaRPr lang="en-US" dirty="0"/>
          </a:p>
        </p:txBody>
      </p:sp>
    </p:spTree>
    <p:extLst>
      <p:ext uri="{BB962C8B-B14F-4D97-AF65-F5344CB8AC3E}">
        <p14:creationId xmlns:p14="http://schemas.microsoft.com/office/powerpoint/2010/main" val="3366267485"/>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 Session</a:t>
            </a:r>
            <a:endParaRPr lang="en-US" dirty="0"/>
          </a:p>
        </p:txBody>
      </p:sp>
      <p:sp>
        <p:nvSpPr>
          <p:cNvPr id="3" name="Content Placeholder 2"/>
          <p:cNvSpPr>
            <a:spLocks noGrp="1"/>
          </p:cNvSpPr>
          <p:nvPr>
            <p:ph idx="1"/>
          </p:nvPr>
        </p:nvSpPr>
        <p:spPr/>
        <p:txBody>
          <a:bodyPr/>
          <a:lstStyle/>
          <a:p>
            <a:r>
              <a:rPr lang="en-US" smtClean="0"/>
              <a:t>Questions?</a:t>
            </a:r>
            <a:endParaRPr lang="en-US"/>
          </a:p>
        </p:txBody>
      </p:sp>
      <p:sp>
        <p:nvSpPr>
          <p:cNvPr id="4" name="Text Placeholder 3"/>
          <p:cNvSpPr>
            <a:spLocks noGrp="1"/>
          </p:cNvSpPr>
          <p:nvPr>
            <p:ph type="body" sz="quarter" idx="10"/>
          </p:nvPr>
        </p:nvSpPr>
        <p:spPr/>
        <p:txBody>
          <a:bodyPr/>
          <a:lstStyle/>
          <a:p>
            <a:r>
              <a:rPr lang="en-US" dirty="0"/>
              <a:t>	</a:t>
            </a:r>
          </a:p>
        </p:txBody>
      </p:sp>
    </p:spTree>
    <p:extLst>
      <p:ext uri="{BB962C8B-B14F-4D97-AF65-F5344CB8AC3E}">
        <p14:creationId xmlns:p14="http://schemas.microsoft.com/office/powerpoint/2010/main" val="4023529239"/>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Wrapping Up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Resources</a:t>
            </a:r>
          </a:p>
          <a:p>
            <a:pPr lvl="1"/>
            <a:r>
              <a:rPr lang="en-US" dirty="0" smtClean="0"/>
              <a:t>Backbone </a:t>
            </a:r>
            <a:br>
              <a:rPr lang="en-US" dirty="0" smtClean="0"/>
            </a:br>
            <a:r>
              <a:rPr lang="en-US" dirty="0" smtClean="0"/>
              <a:t>(</a:t>
            </a:r>
            <a:r>
              <a:rPr lang="en-US" dirty="0">
                <a:hlinkClick r:id="rId2"/>
              </a:rPr>
              <a:t>https://</a:t>
            </a:r>
            <a:r>
              <a:rPr lang="en-US" dirty="0" smtClean="0">
                <a:hlinkClick r:id="rId2"/>
              </a:rPr>
              <a:t>github.com/jashkenas/backbone</a:t>
            </a:r>
            <a:r>
              <a:rPr lang="en-US" dirty="0" smtClean="0"/>
              <a:t>)</a:t>
            </a:r>
          </a:p>
          <a:p>
            <a:pPr lvl="1"/>
            <a:r>
              <a:rPr lang="en-US" dirty="0"/>
              <a:t>Backbone-Validation </a:t>
            </a:r>
            <a:r>
              <a:rPr lang="en-US" dirty="0" smtClean="0"/>
              <a:t/>
            </a:r>
            <a:br>
              <a:rPr lang="en-US" dirty="0" smtClean="0"/>
            </a:br>
            <a:r>
              <a:rPr lang="en-US" dirty="0" smtClean="0"/>
              <a:t>(</a:t>
            </a:r>
            <a:r>
              <a:rPr lang="en-US" dirty="0">
                <a:hlinkClick r:id="rId3"/>
              </a:rPr>
              <a:t>https://github.com/thedersen/backbone.validation</a:t>
            </a:r>
            <a:r>
              <a:rPr lang="en-US" dirty="0"/>
              <a:t>)</a:t>
            </a:r>
            <a:endParaRPr lang="en-US" dirty="0" smtClean="0"/>
          </a:p>
          <a:p>
            <a:pPr lvl="1"/>
            <a:r>
              <a:rPr lang="en-US" dirty="0" smtClean="0"/>
              <a:t>Underscore</a:t>
            </a:r>
            <a:r>
              <a:rPr lang="en-US" dirty="0"/>
              <a:t/>
            </a:r>
            <a:br>
              <a:rPr lang="en-US" dirty="0"/>
            </a:br>
            <a:r>
              <a:rPr lang="en-US" dirty="0"/>
              <a:t>(</a:t>
            </a:r>
            <a:r>
              <a:rPr lang="en-US" dirty="0">
                <a:hlinkClick r:id="rId4"/>
              </a:rPr>
              <a:t>https://github.com/jashkenas/underscore</a:t>
            </a:r>
            <a:r>
              <a:rPr lang="en-US" dirty="0"/>
              <a:t>)</a:t>
            </a:r>
            <a:endParaRPr lang="en-US" dirty="0" smtClean="0"/>
          </a:p>
          <a:p>
            <a:pPr lvl="1"/>
            <a:r>
              <a:rPr lang="en-US" dirty="0" smtClean="0"/>
              <a:t>Handlebars</a:t>
            </a:r>
            <a:br>
              <a:rPr lang="en-US" dirty="0" smtClean="0"/>
            </a:br>
            <a:r>
              <a:rPr lang="en-US" dirty="0" smtClean="0"/>
              <a:t>(</a:t>
            </a:r>
            <a:r>
              <a:rPr lang="en-US" dirty="0" smtClean="0">
                <a:hlinkClick r:id="rId5"/>
              </a:rPr>
              <a:t>https://github.com/wycats/handlebars.js/</a:t>
            </a:r>
            <a:r>
              <a:rPr lang="en-US" dirty="0" smtClean="0"/>
              <a:t>)</a:t>
            </a:r>
          </a:p>
          <a:p>
            <a:pPr lvl="1"/>
            <a:r>
              <a:rPr lang="en-US" dirty="0" err="1" smtClean="0"/>
              <a:t>Jquery</a:t>
            </a:r>
            <a:r>
              <a:rPr lang="en-US" dirty="0"/>
              <a:t/>
            </a:r>
            <a:br>
              <a:rPr lang="en-US" dirty="0"/>
            </a:br>
            <a:r>
              <a:rPr lang="en-US" dirty="0"/>
              <a:t>(</a:t>
            </a:r>
            <a:r>
              <a:rPr lang="en-US" dirty="0">
                <a:hlinkClick r:id="rId6"/>
              </a:rPr>
              <a:t>https://github.com/jquery/jquery</a:t>
            </a:r>
            <a:r>
              <a:rPr lang="en-US" dirty="0"/>
              <a:t>)</a:t>
            </a:r>
            <a:endParaRPr lang="en-US" dirty="0" smtClean="0"/>
          </a:p>
          <a:p>
            <a:pPr lvl="1"/>
            <a:r>
              <a:rPr lang="en-US" dirty="0" err="1" smtClean="0"/>
              <a:t>Qunit</a:t>
            </a:r>
            <a:r>
              <a:rPr lang="en-US" dirty="0"/>
              <a:t/>
            </a:r>
            <a:br>
              <a:rPr lang="en-US" dirty="0"/>
            </a:br>
            <a:r>
              <a:rPr lang="en-US" dirty="0"/>
              <a:t>(</a:t>
            </a:r>
            <a:r>
              <a:rPr lang="en-US" dirty="0">
                <a:hlinkClick r:id="rId7"/>
              </a:rPr>
              <a:t>https://github.com/jquery/qunit</a:t>
            </a:r>
            <a:r>
              <a:rPr lang="en-US" dirty="0"/>
              <a:t>)</a:t>
            </a:r>
            <a:endParaRPr lang="en-US" dirty="0" smtClean="0"/>
          </a:p>
          <a:p>
            <a:pPr lvl="1"/>
            <a:r>
              <a:rPr lang="en-US" dirty="0" err="1" smtClean="0"/>
              <a:t>NodeJS</a:t>
            </a:r>
            <a:r>
              <a:rPr lang="en-US" dirty="0"/>
              <a:t/>
            </a:r>
            <a:br>
              <a:rPr lang="en-US" dirty="0"/>
            </a:br>
            <a:r>
              <a:rPr lang="en-US" dirty="0"/>
              <a:t>(</a:t>
            </a:r>
            <a:r>
              <a:rPr lang="en-US" dirty="0">
                <a:hlinkClick r:id="rId8"/>
              </a:rPr>
              <a:t>http://nodejs.org/</a:t>
            </a:r>
            <a:r>
              <a:rPr lang="en-US" dirty="0"/>
              <a:t>)</a:t>
            </a:r>
          </a:p>
        </p:txBody>
      </p:sp>
      <p:sp>
        <p:nvSpPr>
          <p:cNvPr id="4" name="Text Placeholder 3"/>
          <p:cNvSpPr>
            <a:spLocks noGrp="1"/>
          </p:cNvSpPr>
          <p:nvPr>
            <p:ph type="body" sz="quarter" idx="10"/>
          </p:nvPr>
        </p:nvSpPr>
        <p:spPr/>
        <p:txBody>
          <a:bodyPr/>
          <a:lstStyle/>
          <a:p>
            <a:r>
              <a:rPr lang="en-US" dirty="0" smtClean="0"/>
              <a:t>Resources and Contact Us</a:t>
            </a:r>
            <a:endParaRPr lang="en-US" dirty="0"/>
          </a:p>
        </p:txBody>
      </p:sp>
    </p:spTree>
    <p:extLst>
      <p:ext uri="{BB962C8B-B14F-4D97-AF65-F5344CB8AC3E}">
        <p14:creationId xmlns:p14="http://schemas.microsoft.com/office/powerpoint/2010/main" val="104948454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We Here?</a:t>
            </a:r>
            <a:endParaRPr lang="en-US" dirty="0"/>
          </a:p>
        </p:txBody>
      </p:sp>
      <p:sp>
        <p:nvSpPr>
          <p:cNvPr id="3" name="Content Placeholder 2"/>
          <p:cNvSpPr>
            <a:spLocks noGrp="1"/>
          </p:cNvSpPr>
          <p:nvPr>
            <p:ph idx="1"/>
          </p:nvPr>
        </p:nvSpPr>
        <p:spPr/>
        <p:txBody>
          <a:bodyPr/>
          <a:lstStyle/>
          <a:p>
            <a:r>
              <a:rPr lang="en-US" dirty="0" smtClean="0"/>
              <a:t>We are here to:</a:t>
            </a:r>
          </a:p>
          <a:p>
            <a:pPr lvl="1"/>
            <a:r>
              <a:rPr lang="en-US" dirty="0" smtClean="0"/>
              <a:t>Learn what an SPA is.</a:t>
            </a:r>
          </a:p>
          <a:p>
            <a:pPr lvl="1"/>
            <a:r>
              <a:rPr lang="en-US" dirty="0" smtClean="0"/>
              <a:t>Learn how SPA architecture compares to a classical web application architecture.</a:t>
            </a:r>
          </a:p>
          <a:p>
            <a:pPr lvl="1"/>
            <a:r>
              <a:rPr lang="en-US" dirty="0" smtClean="0"/>
              <a:t>Compare SPA frameworks.</a:t>
            </a:r>
          </a:p>
          <a:p>
            <a:pPr lvl="1"/>
            <a:r>
              <a:rPr lang="en-US" dirty="0" smtClean="0"/>
              <a:t>Learn skills for developing single page web applications.</a:t>
            </a:r>
          </a:p>
          <a:p>
            <a:pPr lvl="1"/>
            <a:r>
              <a:rPr lang="en-US" dirty="0" smtClean="0"/>
              <a:t>Learn Backbone and associated popular libraries.</a:t>
            </a:r>
          </a:p>
        </p:txBody>
      </p:sp>
      <p:sp>
        <p:nvSpPr>
          <p:cNvPr id="4" name="Text Placeholder 3"/>
          <p:cNvSpPr>
            <a:spLocks noGrp="1"/>
          </p:cNvSpPr>
          <p:nvPr>
            <p:ph type="body" sz="quarter" idx="10"/>
          </p:nvPr>
        </p:nvSpPr>
        <p:spPr/>
        <p:txBody>
          <a:bodyPr/>
          <a:lstStyle/>
          <a:p>
            <a:r>
              <a:rPr lang="en-US" dirty="0" smtClean="0"/>
              <a:t>Goals and Scope</a:t>
            </a:r>
            <a:endParaRPr lang="en-US" dirty="0"/>
          </a:p>
        </p:txBody>
      </p:sp>
    </p:spTree>
    <p:extLst>
      <p:ext uri="{BB962C8B-B14F-4D97-AF65-F5344CB8AC3E}">
        <p14:creationId xmlns:p14="http://schemas.microsoft.com/office/powerpoint/2010/main" val="265978982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smtClean="0"/>
              <a:t>Are You</a:t>
            </a:r>
            <a:r>
              <a:rPr lang="en-US" dirty="0" smtClean="0"/>
              <a:t> Here</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 is your experience level? Have you used any of this?</a:t>
            </a:r>
          </a:p>
          <a:p>
            <a:endParaRPr lang="en-US" dirty="0" smtClean="0"/>
          </a:p>
          <a:p>
            <a:r>
              <a:rPr lang="en-US" dirty="0" smtClean="0"/>
              <a:t>What do you hope to learn?</a:t>
            </a:r>
          </a:p>
          <a:p>
            <a:endParaRPr lang="en-US" dirty="0" smtClean="0"/>
          </a:p>
          <a:p>
            <a:r>
              <a:rPr lang="en-US" dirty="0" smtClean="0"/>
              <a:t>What are your leading concerns?</a:t>
            </a:r>
          </a:p>
          <a:p>
            <a:endParaRPr lang="en-US" dirty="0" smtClean="0"/>
          </a:p>
          <a:p>
            <a:r>
              <a:rPr lang="en-US" dirty="0" smtClean="0"/>
              <a:t>Is there something important I should try to cover or mention?</a:t>
            </a:r>
            <a:endParaRPr lang="en-US" dirty="0" smtClean="0"/>
          </a:p>
        </p:txBody>
      </p:sp>
      <p:sp>
        <p:nvSpPr>
          <p:cNvPr id="4" name="Text Placeholder 3"/>
          <p:cNvSpPr>
            <a:spLocks noGrp="1"/>
          </p:cNvSpPr>
          <p:nvPr>
            <p:ph type="body" sz="quarter" idx="10"/>
          </p:nvPr>
        </p:nvSpPr>
        <p:spPr/>
        <p:txBody>
          <a:bodyPr/>
          <a:lstStyle/>
          <a:p>
            <a:r>
              <a:rPr lang="en-US" dirty="0" smtClean="0"/>
              <a:t>Goals and Scope</a:t>
            </a:r>
            <a:endParaRPr lang="en-US" dirty="0"/>
          </a:p>
        </p:txBody>
      </p:sp>
    </p:spTree>
    <p:extLst>
      <p:ext uri="{BB962C8B-B14F-4D97-AF65-F5344CB8AC3E}">
        <p14:creationId xmlns:p14="http://schemas.microsoft.com/office/powerpoint/2010/main" val="235614969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 Workshop</a:t>
            </a:r>
            <a:endParaRPr lang="en-US" dirty="0"/>
          </a:p>
        </p:txBody>
      </p:sp>
      <p:sp>
        <p:nvSpPr>
          <p:cNvPr id="3" name="Content Placeholder 2"/>
          <p:cNvSpPr>
            <a:spLocks noGrp="1"/>
          </p:cNvSpPr>
          <p:nvPr>
            <p:ph idx="1"/>
          </p:nvPr>
        </p:nvSpPr>
        <p:spPr>
          <a:xfrm>
            <a:off x="457200" y="1524000"/>
            <a:ext cx="8229600" cy="4449763"/>
          </a:xfrm>
        </p:spPr>
        <p:txBody>
          <a:bodyPr>
            <a:normAutofit fontScale="85000" lnSpcReduction="10000"/>
          </a:bodyPr>
          <a:lstStyle/>
          <a:p>
            <a:r>
              <a:rPr lang="en-US" dirty="0" smtClean="0"/>
              <a:t>Comparison: SPA vs. Traditional </a:t>
            </a:r>
            <a:r>
              <a:rPr lang="en-US" dirty="0"/>
              <a:t>W</a:t>
            </a:r>
            <a:r>
              <a:rPr lang="en-US" dirty="0" smtClean="0"/>
              <a:t>eb Apps.</a:t>
            </a:r>
          </a:p>
          <a:p>
            <a:r>
              <a:rPr lang="en-US" dirty="0" smtClean="0"/>
              <a:t>SPA </a:t>
            </a:r>
            <a:r>
              <a:rPr lang="en-US" dirty="0"/>
              <a:t>F</a:t>
            </a:r>
            <a:r>
              <a:rPr lang="en-US" dirty="0" smtClean="0"/>
              <a:t>ramework Tour.</a:t>
            </a:r>
          </a:p>
          <a:p>
            <a:r>
              <a:rPr lang="en-US" i="1" dirty="0" smtClean="0"/>
              <a:t>Before break sessions.</a:t>
            </a:r>
          </a:p>
          <a:p>
            <a:r>
              <a:rPr lang="en-US" dirty="0" smtClean="0"/>
              <a:t>We’ll take a 15 minute break.</a:t>
            </a:r>
          </a:p>
          <a:p>
            <a:r>
              <a:rPr lang="en-US" i="1" dirty="0" smtClean="0"/>
              <a:t>After break sessions.</a:t>
            </a:r>
          </a:p>
          <a:p>
            <a:r>
              <a:rPr lang="en-US" dirty="0" smtClean="0"/>
              <a:t>Advanced Topics Presentation.</a:t>
            </a:r>
          </a:p>
          <a:p>
            <a:pPr lvl="1"/>
            <a:r>
              <a:rPr lang="en-US" dirty="0" smtClean="0"/>
              <a:t>Security and Mobile Devices</a:t>
            </a:r>
          </a:p>
          <a:p>
            <a:r>
              <a:rPr lang="en-US" dirty="0" smtClean="0"/>
              <a:t>Closing </a:t>
            </a:r>
          </a:p>
          <a:p>
            <a:pPr lvl="1"/>
            <a:r>
              <a:rPr lang="en-US" dirty="0" smtClean="0"/>
              <a:t>Q&amp;A, Attendee Presentations.</a:t>
            </a:r>
          </a:p>
          <a:p>
            <a:r>
              <a:rPr lang="en-US" dirty="0" smtClean="0"/>
              <a:t>Links to resources and suggested reading.</a:t>
            </a:r>
            <a:endParaRPr lang="en-US" dirty="0"/>
          </a:p>
        </p:txBody>
      </p:sp>
      <p:sp>
        <p:nvSpPr>
          <p:cNvPr id="4" name="Text Placeholder 3"/>
          <p:cNvSpPr>
            <a:spLocks noGrp="1"/>
          </p:cNvSpPr>
          <p:nvPr>
            <p:ph type="body" sz="quarter" idx="10"/>
          </p:nvPr>
        </p:nvSpPr>
        <p:spPr/>
        <p:txBody>
          <a:bodyPr/>
          <a:lstStyle/>
          <a:p>
            <a:r>
              <a:rPr lang="en-US" dirty="0" smtClean="0"/>
              <a:t>Outline Of Activities</a:t>
            </a:r>
            <a:endParaRPr lang="en-US" dirty="0"/>
          </a:p>
        </p:txBody>
      </p:sp>
    </p:spTree>
    <p:extLst>
      <p:ext uri="{BB962C8B-B14F-4D97-AF65-F5344CB8AC3E}">
        <p14:creationId xmlns:p14="http://schemas.microsoft.com/office/powerpoint/2010/main" val="2510082476"/>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6324600" cy="571501"/>
          </a:xfrm>
        </p:spPr>
        <p:txBody>
          <a:bodyPr/>
          <a:lstStyle/>
          <a:p>
            <a:r>
              <a:rPr lang="en-US" dirty="0" smtClean="0"/>
              <a:t>Comparison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server no longer composes the page.</a:t>
            </a:r>
          </a:p>
          <a:p>
            <a:pPr lvl="1"/>
            <a:r>
              <a:rPr lang="en-US" dirty="0" smtClean="0"/>
              <a:t>A move to client side template engines.</a:t>
            </a:r>
          </a:p>
          <a:p>
            <a:pPr lvl="1"/>
            <a:r>
              <a:rPr lang="en-US" dirty="0" smtClean="0"/>
              <a:t>Server generated views can still be integrated.</a:t>
            </a:r>
          </a:p>
          <a:p>
            <a:r>
              <a:rPr lang="en-US" dirty="0" smtClean="0"/>
              <a:t>Server no longer maps page transitions.</a:t>
            </a:r>
          </a:p>
          <a:p>
            <a:pPr lvl="1"/>
            <a:r>
              <a:rPr lang="en-US" dirty="0" smtClean="0"/>
              <a:t>A move to client side routing methods.</a:t>
            </a:r>
          </a:p>
          <a:p>
            <a:pPr lvl="1"/>
            <a:r>
              <a:rPr lang="en-US" dirty="0" smtClean="0"/>
              <a:t>Server managed routes still work.</a:t>
            </a:r>
          </a:p>
          <a:p>
            <a:r>
              <a:rPr lang="en-US" dirty="0" smtClean="0"/>
              <a:t>Lots of reuse.</a:t>
            </a:r>
          </a:p>
          <a:p>
            <a:pPr lvl="1"/>
            <a:r>
              <a:rPr lang="en-US" dirty="0" smtClean="0"/>
              <a:t>Page footer/header/menu is delivered once.</a:t>
            </a:r>
          </a:p>
          <a:p>
            <a:pPr lvl="1"/>
            <a:r>
              <a:rPr lang="en-US" dirty="0" smtClean="0"/>
              <a:t>Constants delivered to browser as needed.</a:t>
            </a:r>
          </a:p>
          <a:p>
            <a:r>
              <a:rPr lang="en-US" dirty="0" smtClean="0"/>
              <a:t>No more screen “blink” or non-responsive wait.</a:t>
            </a:r>
          </a:p>
          <a:p>
            <a:pPr lvl="1"/>
            <a:r>
              <a:rPr lang="en-US" dirty="0" smtClean="0"/>
              <a:t>Developers control progress/wait display.</a:t>
            </a:r>
          </a:p>
          <a:p>
            <a:pPr lvl="1"/>
            <a:r>
              <a:rPr lang="en-US" dirty="0" smtClean="0"/>
              <a:t>Long actions happen in the background.</a:t>
            </a:r>
          </a:p>
          <a:p>
            <a:r>
              <a:rPr lang="en-US" dirty="0" smtClean="0"/>
              <a:t>Form and Model VS. Form as Model.</a:t>
            </a:r>
          </a:p>
          <a:p>
            <a:pPr lvl="1"/>
            <a:r>
              <a:rPr lang="en-US" dirty="0" smtClean="0"/>
              <a:t>Flexible use of forms and models.</a:t>
            </a:r>
          </a:p>
          <a:p>
            <a:r>
              <a:rPr lang="en-US" dirty="0" smtClean="0"/>
              <a:t>Difference in separation of code and web design.</a:t>
            </a:r>
          </a:p>
          <a:p>
            <a:endParaRPr lang="en-US" dirty="0"/>
          </a:p>
        </p:txBody>
      </p:sp>
      <p:sp>
        <p:nvSpPr>
          <p:cNvPr id="4" name="Text Placeholder 3"/>
          <p:cNvSpPr>
            <a:spLocks noGrp="1"/>
          </p:cNvSpPr>
          <p:nvPr>
            <p:ph type="body" sz="quarter" idx="10"/>
          </p:nvPr>
        </p:nvSpPr>
        <p:spPr>
          <a:xfrm>
            <a:off x="304800" y="711200"/>
            <a:ext cx="6477000" cy="508000"/>
          </a:xfrm>
        </p:spPr>
        <p:txBody>
          <a:bodyPr/>
          <a:lstStyle/>
          <a:p>
            <a:r>
              <a:rPr lang="en-US" sz="2000" dirty="0" smtClean="0"/>
              <a:t>Comparing an SPA to a traditional web application.</a:t>
            </a:r>
            <a:endParaRPr lang="en-US" sz="2000" dirty="0"/>
          </a:p>
        </p:txBody>
      </p:sp>
    </p:spTree>
    <p:extLst>
      <p:ext uri="{BB962C8B-B14F-4D97-AF65-F5344CB8AC3E}">
        <p14:creationId xmlns:p14="http://schemas.microsoft.com/office/powerpoint/2010/main" val="366299199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6324600" cy="571501"/>
          </a:xfrm>
        </p:spPr>
        <p:txBody>
          <a:bodyPr/>
          <a:lstStyle/>
          <a:p>
            <a:r>
              <a:rPr lang="en-US" dirty="0" smtClean="0"/>
              <a:t>Framework VS Library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There are lots of definitions.</a:t>
            </a:r>
          </a:p>
          <a:p>
            <a:r>
              <a:rPr lang="en-US" dirty="0" smtClean="0"/>
              <a:t>A definition to guide us, but not the final word.</a:t>
            </a:r>
          </a:p>
          <a:p>
            <a:r>
              <a:rPr lang="en-US" dirty="0" smtClean="0"/>
              <a:t>From Martin Fowler:</a:t>
            </a:r>
          </a:p>
          <a:p>
            <a:pPr lvl="1"/>
            <a:r>
              <a:rPr lang="en-US" dirty="0"/>
              <a:t>A </a:t>
            </a:r>
            <a:r>
              <a:rPr lang="en-US" b="1" dirty="0"/>
              <a:t>library</a:t>
            </a:r>
            <a:r>
              <a:rPr lang="en-US" dirty="0"/>
              <a:t> is essentially a set of functions that you can call, these days usually organized into classes. Each call does some work and returns control to the client</a:t>
            </a:r>
            <a:r>
              <a:rPr lang="en-US" dirty="0" smtClean="0"/>
              <a:t>.</a:t>
            </a:r>
          </a:p>
          <a:p>
            <a:pPr lvl="1"/>
            <a:r>
              <a:rPr lang="en-US" dirty="0"/>
              <a:t>A </a:t>
            </a:r>
            <a:r>
              <a:rPr lang="en-US" b="1" dirty="0"/>
              <a:t>framework</a:t>
            </a:r>
            <a:r>
              <a:rPr lang="en-US" dirty="0"/>
              <a:t> embodies some abstract design, with more behavior built in. In order to use it you need to insert your behavior into various places in the framework either by </a:t>
            </a:r>
            <a:r>
              <a:rPr lang="en-US" dirty="0" smtClean="0"/>
              <a:t>sub-classing </a:t>
            </a:r>
            <a:r>
              <a:rPr lang="en-US" dirty="0"/>
              <a:t>or by plugging in your own classes. The framework's code then calls your code at these points</a:t>
            </a:r>
            <a:r>
              <a:rPr lang="en-US" dirty="0" smtClean="0"/>
              <a:t>.</a:t>
            </a:r>
            <a:endParaRPr lang="en-US" dirty="0" smtClean="0"/>
          </a:p>
        </p:txBody>
      </p:sp>
      <p:sp>
        <p:nvSpPr>
          <p:cNvPr id="4" name="Text Placeholder 3"/>
          <p:cNvSpPr>
            <a:spLocks noGrp="1"/>
          </p:cNvSpPr>
          <p:nvPr>
            <p:ph type="body" sz="quarter" idx="10"/>
          </p:nvPr>
        </p:nvSpPr>
        <p:spPr>
          <a:xfrm>
            <a:off x="304800" y="711200"/>
            <a:ext cx="6477000" cy="508000"/>
          </a:xfrm>
        </p:spPr>
        <p:txBody>
          <a:bodyPr/>
          <a:lstStyle/>
          <a:p>
            <a:r>
              <a:rPr lang="en-US" sz="2000" dirty="0" smtClean="0"/>
              <a:t>Defining the difference in our context.</a:t>
            </a:r>
            <a:endParaRPr lang="en-US" sz="2000" dirty="0"/>
          </a:p>
        </p:txBody>
      </p:sp>
    </p:spTree>
    <p:extLst>
      <p:ext uri="{BB962C8B-B14F-4D97-AF65-F5344CB8AC3E}">
        <p14:creationId xmlns:p14="http://schemas.microsoft.com/office/powerpoint/2010/main" val="66490111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4" name="Text Placeholder 3"/>
          <p:cNvSpPr>
            <a:spLocks noGrp="1"/>
          </p:cNvSpPr>
          <p:nvPr>
            <p:ph type="body" sz="quarter" idx="10"/>
          </p:nvPr>
        </p:nvSpPr>
        <p:spPr/>
        <p:txBody>
          <a:bodyPr/>
          <a:lstStyle/>
          <a:p>
            <a:r>
              <a:rPr lang="en-US" dirty="0" smtClean="0"/>
              <a:t>Visualizing the difference</a:t>
            </a:r>
            <a:endParaRPr lang="en-US" dirty="0"/>
          </a:p>
        </p:txBody>
      </p:sp>
      <p:pic>
        <p:nvPicPr>
          <p:cNvPr id="2050" name="Picture 2" descr="C:\Users\gfrick\Documents\SPAWorkshop\classic_request_respon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4" y="1295399"/>
            <a:ext cx="3566886" cy="495535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gfrick\Documents\SPAWorkshop\spa_request_respon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4657" y="1277256"/>
            <a:ext cx="4319795" cy="495535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4038600" y="1447800"/>
            <a:ext cx="0" cy="45720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42457" y="5770948"/>
            <a:ext cx="1512209" cy="461665"/>
          </a:xfrm>
          <a:prstGeom prst="rect">
            <a:avLst/>
          </a:prstGeom>
        </p:spPr>
        <p:txBody>
          <a:bodyPr wrap="none" rtlCol="0">
            <a:spAutoFit/>
          </a:bodyPr>
          <a:lstStyle/>
          <a:p>
            <a:r>
              <a:rPr lang="en-US" sz="2400" dirty="0" smtClean="0"/>
              <a:t>Traditional</a:t>
            </a:r>
          </a:p>
        </p:txBody>
      </p:sp>
      <p:sp>
        <p:nvSpPr>
          <p:cNvPr id="9" name="TextBox 8"/>
          <p:cNvSpPr txBox="1"/>
          <p:nvPr/>
        </p:nvSpPr>
        <p:spPr>
          <a:xfrm>
            <a:off x="7098519" y="5770947"/>
            <a:ext cx="639662" cy="461665"/>
          </a:xfrm>
          <a:prstGeom prst="rect">
            <a:avLst/>
          </a:prstGeom>
        </p:spPr>
        <p:txBody>
          <a:bodyPr wrap="none" rtlCol="0">
            <a:spAutoFit/>
          </a:bodyPr>
          <a:lstStyle/>
          <a:p>
            <a:r>
              <a:rPr lang="en-US" sz="2400" dirty="0" smtClean="0"/>
              <a:t>SPA</a:t>
            </a:r>
          </a:p>
        </p:txBody>
      </p:sp>
    </p:spTree>
    <p:extLst>
      <p:ext uri="{BB962C8B-B14F-4D97-AF65-F5344CB8AC3E}">
        <p14:creationId xmlns:p14="http://schemas.microsoft.com/office/powerpoint/2010/main" val="122373398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4" name="Text Placeholder 3"/>
          <p:cNvSpPr>
            <a:spLocks noGrp="1"/>
          </p:cNvSpPr>
          <p:nvPr>
            <p:ph type="body" sz="quarter" idx="10"/>
          </p:nvPr>
        </p:nvSpPr>
        <p:spPr/>
        <p:txBody>
          <a:bodyPr/>
          <a:lstStyle/>
          <a:p>
            <a:r>
              <a:rPr lang="en-US" dirty="0" smtClean="0"/>
              <a:t>Visualizing the difference</a:t>
            </a:r>
            <a:endParaRPr lang="en-US" dirty="0"/>
          </a:p>
        </p:txBody>
      </p:sp>
      <p:pic>
        <p:nvPicPr>
          <p:cNvPr id="3074" name="Picture 2" descr="C:\Users\gfrick\Documents\SPAWorkshop\simple_layou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09914"/>
            <a:ext cx="8839200" cy="5014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645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a:defRPr sz="24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5395</TotalTime>
  <Words>1896</Words>
  <Application>Microsoft Office PowerPoint</Application>
  <PresentationFormat>On-screen Show (4:3)</PresentationFormat>
  <Paragraphs>223</Paragraphs>
  <Slides>25</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Template</vt:lpstr>
      <vt:lpstr>Worksheet</vt:lpstr>
      <vt:lpstr>PowerPoint Presentation</vt:lpstr>
      <vt:lpstr>Introduction</vt:lpstr>
      <vt:lpstr>Why Are We Here?</vt:lpstr>
      <vt:lpstr>Why Are You Here?</vt:lpstr>
      <vt:lpstr>SPA Workshop</vt:lpstr>
      <vt:lpstr>Comparison</vt:lpstr>
      <vt:lpstr>Framework VS Library</vt:lpstr>
      <vt:lpstr>Comparison</vt:lpstr>
      <vt:lpstr>Comparison</vt:lpstr>
      <vt:lpstr>Frameworks</vt:lpstr>
      <vt:lpstr>Frameworks</vt:lpstr>
      <vt:lpstr>Frameworks</vt:lpstr>
      <vt:lpstr>Frameworks</vt:lpstr>
      <vt:lpstr>Frameworks</vt:lpstr>
      <vt:lpstr>Frameworks</vt:lpstr>
      <vt:lpstr>Frameworks</vt:lpstr>
      <vt:lpstr>Frameworks</vt:lpstr>
      <vt:lpstr>Frameworks</vt:lpstr>
      <vt:lpstr>Frameworks</vt:lpstr>
      <vt:lpstr>Sessions</vt:lpstr>
      <vt:lpstr>Break Time!</vt:lpstr>
      <vt:lpstr>Session II</vt:lpstr>
      <vt:lpstr>Advanced Topics</vt:lpstr>
      <vt:lpstr>Q&amp;A Session</vt:lpstr>
      <vt:lpstr>Wrapping 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Frick</dc:creator>
  <cp:lastModifiedBy>George Frick</cp:lastModifiedBy>
  <cp:revision>60</cp:revision>
  <cp:lastPrinted>2013-04-04T14:36:58Z</cp:lastPrinted>
  <dcterms:created xsi:type="dcterms:W3CDTF">2013-12-17T21:13:41Z</dcterms:created>
  <dcterms:modified xsi:type="dcterms:W3CDTF">2014-01-20T23:33:29Z</dcterms:modified>
</cp:coreProperties>
</file>