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2" r:id="rId3"/>
    <p:sldId id="303" r:id="rId4"/>
    <p:sldId id="323" r:id="rId5"/>
    <p:sldId id="304" r:id="rId6"/>
    <p:sldId id="305" r:id="rId7"/>
    <p:sldId id="348" r:id="rId8"/>
    <p:sldId id="306" r:id="rId9"/>
    <p:sldId id="307" r:id="rId10"/>
    <p:sldId id="325" r:id="rId11"/>
    <p:sldId id="331" r:id="rId12"/>
    <p:sldId id="326" r:id="rId13"/>
    <p:sldId id="327" r:id="rId14"/>
    <p:sldId id="328" r:id="rId15"/>
    <p:sldId id="329" r:id="rId16"/>
    <p:sldId id="347" r:id="rId17"/>
    <p:sldId id="330" r:id="rId18"/>
    <p:sldId id="308" r:id="rId19"/>
    <p:sldId id="338" r:id="rId20"/>
    <p:sldId id="349" r:id="rId21"/>
    <p:sldId id="345" r:id="rId22"/>
    <p:sldId id="346" r:id="rId23"/>
    <p:sldId id="321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3"/>
    <a:srgbClr val="F98D29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03" autoAdjust="0"/>
  </p:normalViewPr>
  <p:slideViewPr>
    <p:cSldViewPr>
      <p:cViewPr>
        <p:scale>
          <a:sx n="80" d="100"/>
          <a:sy n="80" d="100"/>
        </p:scale>
        <p:origin x="-174" y="630"/>
      </p:cViewPr>
      <p:guideLst>
        <p:guide orient="horz" pos="2832"/>
        <p:guide pos="26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frick\Documents\SPAWorkshop\SPA_Data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Javascript</a:t>
            </a:r>
            <a:r>
              <a:rPr lang="en-US" baseline="0"/>
              <a:t> Framework Usage Survey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AngularJS</a:t>
                    </a:r>
                    <a:r>
                      <a:rPr lang="en-US" b="1" dirty="0">
                        <a:solidFill>
                          <a:schemeClr val="bg1"/>
                        </a:solidFill>
                      </a:rPr>
                      <a:t>
25%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 algn="ctr" rtl="0">
                      <a:defRPr lang="en-US" sz="1000" b="1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rPr>
                      <a:t>Backbone.js
25%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b="1" dirty="0"/>
                      <a:t>Ember
5%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0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6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7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8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'Javascript Framework Usage Surv'!$A$1:$A$19</c:f>
              <c:strCache>
                <c:ptCount val="19"/>
                <c:pt idx="0">
                  <c:v>Agility</c:v>
                </c:pt>
                <c:pt idx="1">
                  <c:v>AngularJS</c:v>
                </c:pt>
                <c:pt idx="2">
                  <c:v>Backbone.js</c:v>
                </c:pt>
                <c:pt idx="3">
                  <c:v>canJS</c:v>
                </c:pt>
                <c:pt idx="4">
                  <c:v>DerbyJS</c:v>
                </c:pt>
                <c:pt idx="5">
                  <c:v>Dojo</c:v>
                </c:pt>
                <c:pt idx="6">
                  <c:v>Ember</c:v>
                </c:pt>
                <c:pt idx="7">
                  <c:v>Ext</c:v>
                </c:pt>
                <c:pt idx="8">
                  <c:v>Flight</c:v>
                </c:pt>
                <c:pt idx="9">
                  <c:v>KendoUI</c:v>
                </c:pt>
                <c:pt idx="10">
                  <c:v>Knockout</c:v>
                </c:pt>
                <c:pt idx="11">
                  <c:v>Meteor</c:v>
                </c:pt>
                <c:pt idx="12">
                  <c:v>MooTools</c:v>
                </c:pt>
                <c:pt idx="13">
                  <c:v>React</c:v>
                </c:pt>
                <c:pt idx="14">
                  <c:v>Sammy</c:v>
                </c:pt>
                <c:pt idx="15">
                  <c:v>YUI</c:v>
                </c:pt>
                <c:pt idx="16">
                  <c:v>NONE</c:v>
                </c:pt>
                <c:pt idx="17">
                  <c:v>Modules</c:v>
                </c:pt>
                <c:pt idx="18">
                  <c:v>Other</c:v>
                </c:pt>
              </c:strCache>
            </c:strRef>
          </c:cat>
          <c:val>
            <c:numRef>
              <c:f>'Javascript Framework Usage Surv'!$B$1:$B$19</c:f>
              <c:numCache>
                <c:formatCode>General</c:formatCode>
                <c:ptCount val="19"/>
                <c:pt idx="0">
                  <c:v>6</c:v>
                </c:pt>
                <c:pt idx="1">
                  <c:v>1223</c:v>
                </c:pt>
                <c:pt idx="2">
                  <c:v>1242</c:v>
                </c:pt>
                <c:pt idx="3">
                  <c:v>33</c:v>
                </c:pt>
                <c:pt idx="4">
                  <c:v>19</c:v>
                </c:pt>
                <c:pt idx="5">
                  <c:v>90</c:v>
                </c:pt>
                <c:pt idx="6">
                  <c:v>256</c:v>
                </c:pt>
                <c:pt idx="7">
                  <c:v>169</c:v>
                </c:pt>
                <c:pt idx="8">
                  <c:v>21</c:v>
                </c:pt>
                <c:pt idx="9">
                  <c:v>93</c:v>
                </c:pt>
                <c:pt idx="10">
                  <c:v>445</c:v>
                </c:pt>
                <c:pt idx="11">
                  <c:v>141</c:v>
                </c:pt>
                <c:pt idx="12">
                  <c:v>51</c:v>
                </c:pt>
                <c:pt idx="13">
                  <c:v>37</c:v>
                </c:pt>
                <c:pt idx="14">
                  <c:v>54</c:v>
                </c:pt>
                <c:pt idx="15">
                  <c:v>69</c:v>
                </c:pt>
                <c:pt idx="16">
                  <c:v>274</c:v>
                </c:pt>
                <c:pt idx="17">
                  <c:v>401</c:v>
                </c:pt>
                <c:pt idx="18">
                  <c:v>269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0.62931</cdr:x>
      <cdr:y>0.92308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62600" y="4572000"/>
          <a:ext cx="3276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50" dirty="0"/>
            <a:t>*</a:t>
          </a:r>
          <a:r>
            <a:rPr lang="en-US" sz="1050" dirty="0" smtClean="0"/>
            <a:t>http://dailyjs.com/2013/12/12/javascript-survey-results/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/>
          <a:lstStyle>
            <a:lvl1pPr algn="r">
              <a:defRPr sz="1200"/>
            </a:lvl1pPr>
          </a:lstStyle>
          <a:p>
            <a:fld id="{6E7BCF8E-0148-4640-9831-34E5DCA3DA5C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35" tIns="46168" rIns="92335" bIns="461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335" tIns="46168" rIns="92335" bIns="461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 anchor="b"/>
          <a:lstStyle>
            <a:lvl1pPr algn="r">
              <a:defRPr sz="1200"/>
            </a:lvl1pPr>
          </a:lstStyle>
          <a:p>
            <a:fld id="{226D8804-485E-4FFF-82C8-55C7FB91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another graphic you can 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8804-485E-4FFF-82C8-55C7FB916C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14800"/>
            <a:ext cx="6096000" cy="6858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b="1" dirty="0" smtClean="0">
                <a:latin typeface="Arial" pitchFamily="34" charset="0"/>
                <a:cs typeface="Arial" pitchFamily="34" charset="0"/>
              </a:rPr>
              <a:t>Presentation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648200"/>
            <a:ext cx="3657600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Date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6172200" y="2286000"/>
            <a:ext cx="1295400" cy="1219200"/>
          </a:xfrm>
          <a:prstGeom prst="ellipse">
            <a:avLst/>
          </a:prstGeom>
          <a:solidFill>
            <a:srgbClr val="808284">
              <a:alpha val="71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733800" y="2286000"/>
            <a:ext cx="1295400" cy="1219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295400" y="2286000"/>
            <a:ext cx="1295400" cy="1219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590800" y="2895600"/>
            <a:ext cx="1143000" cy="0"/>
          </a:xfrm>
          <a:prstGeom prst="line">
            <a:avLst/>
          </a:prstGeom>
          <a:ln>
            <a:solidFill>
              <a:srgbClr val="F98D29">
                <a:alpha val="44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029200" y="2895600"/>
            <a:ext cx="1143000" cy="0"/>
          </a:xfrm>
          <a:prstGeom prst="line">
            <a:avLst/>
          </a:prstGeom>
          <a:ln>
            <a:solidFill>
              <a:srgbClr val="F98D29">
                <a:alpha val="44000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19200"/>
            <a:ext cx="9144000" cy="5130800"/>
          </a:xfrm>
          <a:prstGeom prst="rect">
            <a:avLst/>
          </a:prstGeom>
          <a:solidFill>
            <a:schemeClr val="bg1"/>
          </a:solidFill>
          <a:ln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6172200" cy="571501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4876800" cy="508000"/>
          </a:xfrm>
          <a:effectLst/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422308" y="381000"/>
            <a:ext cx="457200" cy="457200"/>
          </a:xfrm>
          <a:prstGeom prst="ellipse">
            <a:avLst/>
          </a:prstGeom>
          <a:solidFill>
            <a:srgbClr val="80828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7736508" y="381000"/>
            <a:ext cx="457200" cy="457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7037456" y="381000"/>
            <a:ext cx="457200" cy="457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494656" y="609600"/>
            <a:ext cx="241852" cy="0"/>
          </a:xfrm>
          <a:prstGeom prst="line">
            <a:avLst/>
          </a:prstGeom>
          <a:ln w="12700">
            <a:solidFill>
              <a:srgbClr val="F98D2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93708" y="609600"/>
            <a:ext cx="228600" cy="0"/>
          </a:xfrm>
          <a:prstGeom prst="line">
            <a:avLst/>
          </a:prstGeom>
          <a:ln w="12700">
            <a:solidFill>
              <a:srgbClr val="F98D2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0" y="1219200"/>
            <a:ext cx="9144000" cy="0"/>
          </a:xfrm>
          <a:prstGeom prst="rect">
            <a:avLst/>
          </a:prstGeom>
          <a:solidFill>
            <a:schemeClr val="bg1">
              <a:lumMod val="50000"/>
              <a:alpha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  <a:reflection stA="9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782716" y="6477000"/>
            <a:ext cx="147508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Confidential – Slide </a:t>
            </a:r>
            <a:fld id="{3C078B60-FD6D-41C5-9D79-898ED54BBEF4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3175"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0" dirty="0" smtClean="0">
                <a:solidFill>
                  <a:srgbClr val="808284"/>
                </a:solidFill>
                <a:latin typeface="Franklin Gothic Medium" pitchFamily="34" charset="0"/>
              </a:rPr>
              <a:t>everything connects    </a:t>
            </a:r>
            <a:endParaRPr lang="en-US" sz="1600" b="0" dirty="0">
              <a:solidFill>
                <a:srgbClr val="808284"/>
              </a:solidFill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>
            <a:solidFill>
              <a:srgbClr val="8082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00800"/>
            <a:ext cx="1143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5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Workshop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724400"/>
            <a:ext cx="6096000" cy="685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Developing Single Page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3786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</a:t>
            </a:r>
            <a:r>
              <a:rPr lang="en-US" dirty="0" err="1" smtClean="0"/>
              <a:t>GitHub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651404"/>
              </p:ext>
            </p:extLst>
          </p:nvPr>
        </p:nvGraphicFramePr>
        <p:xfrm>
          <a:off x="69114" y="1828801"/>
          <a:ext cx="9005773" cy="320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4" imgW="3114720" imgH="1095285" progId="Excel.Sheet.12">
                  <p:embed/>
                </p:oleObj>
              </mc:Choice>
              <mc:Fallback>
                <p:oleObj name="Worksheet" r:id="rId4" imgW="3114720" imgH="10952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114" y="1828801"/>
                        <a:ext cx="9005773" cy="3200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31774" y="5791200"/>
            <a:ext cx="251222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*As of 01/06/2013</a:t>
            </a:r>
          </a:p>
        </p:txBody>
      </p:sp>
    </p:spTree>
    <p:extLst>
      <p:ext uri="{BB962C8B-B14F-4D97-AF65-F5344CB8AC3E}">
        <p14:creationId xmlns:p14="http://schemas.microsoft.com/office/powerpoint/2010/main" val="392064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size</a:t>
            </a:r>
            <a:endParaRPr lang="en-US" dirty="0"/>
          </a:p>
        </p:txBody>
      </p:sp>
      <p:pic>
        <p:nvPicPr>
          <p:cNvPr id="2050" name="Picture 2" descr="C:\Users\gfrick\Documents\SPAWorkshop\size-of-javascript-mvc-framework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1" y="1295797"/>
            <a:ext cx="8743878" cy="42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583" y="5943600"/>
            <a:ext cx="54255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://www.funnyant.com/choosing-javascript-mvc-framework/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64424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Established, Largest Growth, Google Approved!</a:t>
            </a:r>
          </a:p>
          <a:p>
            <a:r>
              <a:rPr lang="en-US" dirty="0" smtClean="0"/>
              <a:t>No dependencies.</a:t>
            </a:r>
          </a:p>
          <a:p>
            <a:r>
              <a:rPr lang="en-US" dirty="0" smtClean="0"/>
              <a:t>Doesn’t always play well with others (JQuery,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Inspired by Flex and Silverlight, so it’s declarative and has no ‘main’.</a:t>
            </a:r>
          </a:p>
          <a:p>
            <a:r>
              <a:rPr lang="en-US" dirty="0" smtClean="0"/>
              <a:t>An opinionated </a:t>
            </a:r>
            <a:r>
              <a:rPr lang="en-US" b="1" dirty="0" smtClean="0"/>
              <a:t>framework</a:t>
            </a:r>
            <a:r>
              <a:rPr lang="en-US" dirty="0" smtClean="0"/>
              <a:t>, where you annotate HTML 5 with declarations.</a:t>
            </a:r>
          </a:p>
          <a:p>
            <a:r>
              <a:rPr lang="en-US" dirty="0" smtClean="0"/>
              <a:t>Claims to not require ‘full commitment‘.</a:t>
            </a:r>
          </a:p>
          <a:p>
            <a:r>
              <a:rPr lang="en-US" dirty="0"/>
              <a:t>The dependency </a:t>
            </a:r>
            <a:r>
              <a:rPr lang="en-US" dirty="0" smtClean="0"/>
              <a:t>injection allows </a:t>
            </a:r>
            <a:r>
              <a:rPr lang="en-US" dirty="0"/>
              <a:t>you to declaratively describe how your application is </a:t>
            </a:r>
            <a:r>
              <a:rPr lang="en-US" dirty="0" smtClean="0"/>
              <a:t>wired.</a:t>
            </a:r>
          </a:p>
          <a:p>
            <a:r>
              <a:rPr lang="en-US" dirty="0" smtClean="0"/>
              <a:t>Large codebase.</a:t>
            </a:r>
          </a:p>
          <a:p>
            <a:r>
              <a:rPr lang="en-US" dirty="0" smtClean="0"/>
              <a:t>Declarative DOM based templates.</a:t>
            </a:r>
          </a:p>
          <a:p>
            <a:r>
              <a:rPr lang="en-US" dirty="0" smtClean="0"/>
              <a:t>Used for the PS3 </a:t>
            </a:r>
            <a:r>
              <a:rPr lang="en-US" dirty="0" err="1" smtClean="0"/>
              <a:t>Youtube</a:t>
            </a:r>
            <a:r>
              <a:rPr lang="en-US" dirty="0" smtClean="0"/>
              <a:t> app, whichairline.com, </a:t>
            </a:r>
            <a:r>
              <a:rPr lang="en-US" dirty="0" err="1" smtClean="0"/>
              <a:t>dailybreak</a:t>
            </a:r>
            <a:r>
              <a:rPr lang="en-US" dirty="0" smtClean="0"/>
              <a:t>, and many others.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Angular.js</a:t>
            </a:r>
            <a:endParaRPr lang="en-US" dirty="0"/>
          </a:p>
        </p:txBody>
      </p:sp>
      <p:pic>
        <p:nvPicPr>
          <p:cNvPr id="3074" name="Picture 2" descr="C:\Users\gfrick\Documents\SPAWorkshop\squ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7929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43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Mature, with codebase leveling out. (less commits)</a:t>
            </a:r>
          </a:p>
          <a:p>
            <a:r>
              <a:rPr lang="en-US" dirty="0" smtClean="0"/>
              <a:t>Has dependencies on Underscore and JQuery.</a:t>
            </a:r>
          </a:p>
          <a:p>
            <a:r>
              <a:rPr lang="en-US" dirty="0" smtClean="0"/>
              <a:t>Not opinionated at all, a smaller </a:t>
            </a:r>
            <a:r>
              <a:rPr lang="en-US" b="1" dirty="0" smtClean="0"/>
              <a:t>library</a:t>
            </a:r>
            <a:r>
              <a:rPr lang="en-US" dirty="0" smtClean="0"/>
              <a:t> providing structure to architect with.</a:t>
            </a:r>
          </a:p>
          <a:p>
            <a:r>
              <a:rPr lang="en-US" dirty="0" smtClean="0"/>
              <a:t>Add Marionette to go from library to framework.</a:t>
            </a:r>
          </a:p>
          <a:p>
            <a:r>
              <a:rPr lang="en-US" dirty="0" smtClean="0"/>
              <a:t>Can be “Injected” and used with other libraries or frameworks.</a:t>
            </a:r>
          </a:p>
          <a:p>
            <a:r>
              <a:rPr lang="en-US" dirty="0" smtClean="0"/>
              <a:t>No template framework provided, Backbone or Mustache commonly used.</a:t>
            </a:r>
          </a:p>
          <a:p>
            <a:r>
              <a:rPr lang="en-US" dirty="0" smtClean="0"/>
              <a:t>Used in apps like </a:t>
            </a:r>
            <a:r>
              <a:rPr lang="en-US" dirty="0" err="1" smtClean="0"/>
              <a:t>FourSquare</a:t>
            </a:r>
            <a:r>
              <a:rPr lang="en-US" dirty="0" smtClean="0"/>
              <a:t>, </a:t>
            </a:r>
            <a:r>
              <a:rPr lang="en-US" dirty="0" err="1" smtClean="0"/>
              <a:t>GroupOn</a:t>
            </a:r>
            <a:r>
              <a:rPr lang="en-US" dirty="0" smtClean="0"/>
              <a:t>, </a:t>
            </a:r>
            <a:r>
              <a:rPr lang="en-US" dirty="0" err="1" smtClean="0"/>
              <a:t>USAToday</a:t>
            </a:r>
            <a:r>
              <a:rPr lang="en-US" dirty="0" smtClean="0"/>
              <a:t> and many more.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Backbone.js</a:t>
            </a:r>
            <a:endParaRPr lang="en-US" dirty="0"/>
          </a:p>
        </p:txBody>
      </p:sp>
      <p:pic>
        <p:nvPicPr>
          <p:cNvPr id="3074" name="Picture 2" descr="C:\Users\gfrick\Documents\SPAWorkshop\Backbone.js-Post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0"/>
            <a:ext cx="1526207" cy="12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largest framework, twice the size of Angular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evolution of the Cocoa inspired </a:t>
            </a:r>
            <a:r>
              <a:rPr lang="en-US" dirty="0" err="1" smtClean="0"/>
              <a:t>SproutCore</a:t>
            </a:r>
            <a:r>
              <a:rPr lang="en-US" dirty="0" smtClean="0"/>
              <a:t> </a:t>
            </a:r>
            <a:r>
              <a:rPr lang="en-US" b="1" dirty="0" smtClean="0"/>
              <a:t>framework</a:t>
            </a:r>
            <a:r>
              <a:rPr lang="en-US" dirty="0" smtClean="0"/>
              <a:t>’s move towards JQuery.</a:t>
            </a:r>
            <a:endParaRPr lang="en-US" dirty="0"/>
          </a:p>
          <a:p>
            <a:r>
              <a:rPr lang="en-US" dirty="0" smtClean="0"/>
              <a:t>Has dependencies on JQuery and Handlebars.</a:t>
            </a:r>
          </a:p>
          <a:p>
            <a:r>
              <a:rPr lang="en-US" dirty="0" smtClean="0"/>
              <a:t>Intended to control the whole page, so only suitable to be used alone.</a:t>
            </a:r>
          </a:p>
          <a:p>
            <a:r>
              <a:rPr lang="en-US" dirty="0" smtClean="0"/>
              <a:t>Very opinionated, depending on scaffolding and convention.</a:t>
            </a:r>
          </a:p>
          <a:p>
            <a:r>
              <a:rPr lang="en-US" dirty="0" smtClean="0"/>
              <a:t>Uses Handlebars for templates.</a:t>
            </a:r>
          </a:p>
          <a:p>
            <a:r>
              <a:rPr lang="en-US" dirty="0"/>
              <a:t>Used by </a:t>
            </a:r>
            <a:r>
              <a:rPr lang="en-US" dirty="0" err="1"/>
              <a:t>Zendesk</a:t>
            </a:r>
            <a:r>
              <a:rPr lang="en-US" dirty="0"/>
              <a:t>, Square, </a:t>
            </a:r>
            <a:r>
              <a:rPr lang="en-US" dirty="0" err="1"/>
              <a:t>LivingSocial</a:t>
            </a:r>
            <a:r>
              <a:rPr lang="en-US" dirty="0"/>
              <a:t> and many more.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Ember.js</a:t>
            </a:r>
            <a:endParaRPr lang="en-US" dirty="0"/>
          </a:p>
        </p:txBody>
      </p:sp>
      <p:pic>
        <p:nvPicPr>
          <p:cNvPr id="2050" name="Picture 2" descr="C:\Users\gfrick\Documents\SPAWorkshop\emberj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143"/>
            <a:ext cx="1241648" cy="1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 Steve Sanderson, currently working for Microsoft.</a:t>
            </a:r>
          </a:p>
          <a:p>
            <a:r>
              <a:rPr lang="en-US" dirty="0" smtClean="0"/>
              <a:t>Considered a MVVM </a:t>
            </a:r>
            <a:r>
              <a:rPr lang="en-US" b="1" dirty="0" smtClean="0"/>
              <a:t>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Declarative syntax similar to Angular.</a:t>
            </a:r>
          </a:p>
          <a:p>
            <a:r>
              <a:rPr lang="en-US" dirty="0" smtClean="0"/>
              <a:t>Declarative DOM based templates, but can also do string based.</a:t>
            </a:r>
          </a:p>
          <a:p>
            <a:r>
              <a:rPr lang="en-US" dirty="0" smtClean="0"/>
              <a:t>Small codebase.</a:t>
            </a:r>
          </a:p>
          <a:p>
            <a:r>
              <a:rPr lang="en-US" dirty="0" smtClean="0"/>
              <a:t>Gives importance to compatibility with older browsers.</a:t>
            </a:r>
          </a:p>
          <a:p>
            <a:r>
              <a:rPr lang="en-US" dirty="0" smtClean="0"/>
              <a:t>Used for amctheatres.com, pillsbury.com, </a:t>
            </a:r>
            <a:r>
              <a:rPr lang="en-US" dirty="0" err="1" smtClean="0"/>
              <a:t>jsfiddle</a:t>
            </a:r>
            <a:r>
              <a:rPr lang="en-US" dirty="0" smtClean="0"/>
              <a:t> and many others.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Knockout.js</a:t>
            </a:r>
            <a:endParaRPr lang="en-US" dirty="0"/>
          </a:p>
        </p:txBody>
      </p:sp>
      <p:pic>
        <p:nvPicPr>
          <p:cNvPr id="4098" name="Picture 2" descr="C:\Users\gfrick\Documents\SPAWorksh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17"/>
            <a:ext cx="113982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2050" name="Picture 2" descr="C:\Users\gfrick\Documents\SPAWorkshop\javascript-mvc-data-bindin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448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2207" y="6079123"/>
            <a:ext cx="617002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http://www.funnyant.com/choosing-javascript-mvc-framework/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4560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dozen or so popular frameworks.</a:t>
            </a:r>
          </a:p>
          <a:p>
            <a:r>
              <a:rPr lang="en-US" dirty="0" smtClean="0"/>
              <a:t>The correct choice is dependent on application size and complexity.</a:t>
            </a:r>
          </a:p>
          <a:p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Unobtrusive / Not opinionated.</a:t>
            </a:r>
          </a:p>
          <a:p>
            <a:pPr lvl="1"/>
            <a:r>
              <a:rPr lang="en-US" dirty="0" smtClean="0"/>
              <a:t>Small, readable code base.</a:t>
            </a:r>
          </a:p>
          <a:p>
            <a:pPr lvl="1"/>
            <a:r>
              <a:rPr lang="en-US" dirty="0" smtClean="0"/>
              <a:t>Add Marionette to go from library to framework.</a:t>
            </a:r>
          </a:p>
          <a:p>
            <a:pPr lvl="1"/>
            <a:r>
              <a:rPr lang="en-US" dirty="0" smtClean="0"/>
              <a:t>Control your own architecture, while benefiting from some structure.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return later!</a:t>
            </a:r>
          </a:p>
          <a:p>
            <a:pPr lvl="1"/>
            <a:r>
              <a:rPr lang="en-US" dirty="0" smtClean="0"/>
              <a:t>Break time</a:t>
            </a:r>
          </a:p>
          <a:p>
            <a:pPr lvl="1"/>
            <a:r>
              <a:rPr lang="en-US" dirty="0" smtClean="0"/>
              <a:t>Wrap-up.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Let’s start 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30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Ahhhhhh</a:t>
            </a:r>
            <a:r>
              <a:rPr lang="en-US" dirty="0" smtClean="0"/>
              <a:t>, intermission.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15 minute break.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2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nVisia</a:t>
            </a:r>
            <a:endParaRPr lang="en-U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Have built multiple Single Page Web Applications for various clients and of various depths.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Wizard workflow to SPA.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Control Panel workflow to SPA.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Client management SPA.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George Frick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Developing web applications for eight years.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Started adding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Javascript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front ends in 2008.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Built multiple SPAs for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nVisia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clients.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“Jump into Backbone” JS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Meetup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27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return later!</a:t>
            </a:r>
          </a:p>
          <a:p>
            <a:pPr lvl="1"/>
            <a:r>
              <a:rPr lang="en-US" dirty="0" smtClean="0"/>
              <a:t>Wrap-up.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Let’s start 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798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Example</a:t>
            </a:r>
          </a:p>
          <a:p>
            <a:r>
              <a:rPr lang="en-US" dirty="0" smtClean="0"/>
              <a:t>Mobile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Showing The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352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Resources and 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here to:</a:t>
            </a:r>
          </a:p>
          <a:p>
            <a:pPr lvl="1"/>
            <a:r>
              <a:rPr lang="en-US" dirty="0" smtClean="0"/>
              <a:t>Learn what an SPA is.</a:t>
            </a:r>
          </a:p>
          <a:p>
            <a:pPr lvl="1"/>
            <a:r>
              <a:rPr lang="en-US" dirty="0" smtClean="0"/>
              <a:t>Learn how SPA architecture compares to a classical web application architecture.</a:t>
            </a:r>
          </a:p>
          <a:p>
            <a:pPr lvl="1"/>
            <a:r>
              <a:rPr lang="en-US" dirty="0" smtClean="0"/>
              <a:t>Compare SPA frameworks.</a:t>
            </a:r>
          </a:p>
          <a:p>
            <a:pPr lvl="1"/>
            <a:r>
              <a:rPr lang="en-US" dirty="0" smtClean="0"/>
              <a:t>Learn skills for developing single page web applications.</a:t>
            </a:r>
          </a:p>
          <a:p>
            <a:pPr lvl="1"/>
            <a:r>
              <a:rPr lang="en-US" dirty="0" smtClean="0"/>
              <a:t>Learn Backbone and associated popular libraries.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Goals and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8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49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Comparison: SPA vs. Traditional </a:t>
            </a:r>
            <a:r>
              <a:rPr lang="en-US" dirty="0"/>
              <a:t>W</a:t>
            </a:r>
            <a:r>
              <a:rPr lang="en-US" dirty="0" smtClean="0"/>
              <a:t>eb Apps.</a:t>
            </a:r>
          </a:p>
          <a:p>
            <a:r>
              <a:rPr lang="en-US" dirty="0" smtClean="0"/>
              <a:t>SPA </a:t>
            </a:r>
            <a:r>
              <a:rPr lang="en-US" dirty="0"/>
              <a:t>F</a:t>
            </a:r>
            <a:r>
              <a:rPr lang="en-US" dirty="0" smtClean="0"/>
              <a:t>ramework Tour.</a:t>
            </a:r>
          </a:p>
          <a:p>
            <a:r>
              <a:rPr lang="en-US" i="1" dirty="0" smtClean="0"/>
              <a:t>Before break sessions.</a:t>
            </a:r>
          </a:p>
          <a:p>
            <a:r>
              <a:rPr lang="en-US" dirty="0" smtClean="0"/>
              <a:t>We’ll take a 15 minute break.</a:t>
            </a:r>
          </a:p>
          <a:p>
            <a:r>
              <a:rPr lang="en-US" i="1" dirty="0" smtClean="0"/>
              <a:t>After break sessions.</a:t>
            </a:r>
          </a:p>
          <a:p>
            <a:r>
              <a:rPr lang="en-US" dirty="0" smtClean="0"/>
              <a:t>Advanced Topics Presentation.</a:t>
            </a:r>
          </a:p>
          <a:p>
            <a:pPr lvl="1"/>
            <a:r>
              <a:rPr lang="en-US" dirty="0" smtClean="0"/>
              <a:t>Security and Mobile Devices</a:t>
            </a:r>
          </a:p>
          <a:p>
            <a:r>
              <a:rPr lang="en-US" dirty="0" smtClean="0"/>
              <a:t>Closing </a:t>
            </a:r>
          </a:p>
          <a:p>
            <a:pPr lvl="1"/>
            <a:r>
              <a:rPr lang="en-US" dirty="0" smtClean="0"/>
              <a:t>Q&amp;A, Attendee Presentations.</a:t>
            </a:r>
          </a:p>
          <a:p>
            <a:r>
              <a:rPr lang="en-US" dirty="0" smtClean="0"/>
              <a:t>Links to resources and suggested reading.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 Of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8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24600" cy="571501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server no longer composes the page.</a:t>
            </a:r>
          </a:p>
          <a:p>
            <a:pPr lvl="1"/>
            <a:r>
              <a:rPr lang="en-US" dirty="0" smtClean="0"/>
              <a:t>A move to client side template engines.</a:t>
            </a:r>
          </a:p>
          <a:p>
            <a:pPr lvl="1"/>
            <a:r>
              <a:rPr lang="en-US" dirty="0" smtClean="0"/>
              <a:t>Server generated views can still be integrated.</a:t>
            </a:r>
          </a:p>
          <a:p>
            <a:r>
              <a:rPr lang="en-US" dirty="0" smtClean="0"/>
              <a:t>Server no longer maps page transitions.</a:t>
            </a:r>
          </a:p>
          <a:p>
            <a:pPr lvl="1"/>
            <a:r>
              <a:rPr lang="en-US" dirty="0" smtClean="0"/>
              <a:t>A move to client side routing methods.</a:t>
            </a:r>
          </a:p>
          <a:p>
            <a:pPr lvl="1"/>
            <a:r>
              <a:rPr lang="en-US" dirty="0" smtClean="0"/>
              <a:t>Server managed routes still work.</a:t>
            </a:r>
          </a:p>
          <a:p>
            <a:r>
              <a:rPr lang="en-US" dirty="0" smtClean="0"/>
              <a:t>Lots of reuse.</a:t>
            </a:r>
          </a:p>
          <a:p>
            <a:pPr lvl="1"/>
            <a:r>
              <a:rPr lang="en-US" dirty="0" smtClean="0"/>
              <a:t>Page footer/header/menu is delivered once.</a:t>
            </a:r>
          </a:p>
          <a:p>
            <a:pPr lvl="1"/>
            <a:r>
              <a:rPr lang="en-US" dirty="0" smtClean="0"/>
              <a:t>Constants delivered to browser as needed.</a:t>
            </a:r>
          </a:p>
          <a:p>
            <a:r>
              <a:rPr lang="en-US" dirty="0" smtClean="0"/>
              <a:t>No more screen “blink” or non-responsive wait.</a:t>
            </a:r>
          </a:p>
          <a:p>
            <a:pPr lvl="1"/>
            <a:r>
              <a:rPr lang="en-US" dirty="0" smtClean="0"/>
              <a:t>Developers control progress/wait display.</a:t>
            </a:r>
          </a:p>
          <a:p>
            <a:pPr lvl="1"/>
            <a:r>
              <a:rPr lang="en-US" dirty="0" smtClean="0"/>
              <a:t>Long actions happen in the background.</a:t>
            </a:r>
          </a:p>
          <a:p>
            <a:r>
              <a:rPr lang="en-US" dirty="0" smtClean="0"/>
              <a:t>Form and Model VS. Form as Model.</a:t>
            </a:r>
          </a:p>
          <a:p>
            <a:pPr lvl="1"/>
            <a:r>
              <a:rPr lang="en-US" dirty="0" smtClean="0"/>
              <a:t>Flexible use of forms and models.</a:t>
            </a:r>
          </a:p>
          <a:p>
            <a:r>
              <a:rPr lang="en-US" dirty="0" smtClean="0"/>
              <a:t>Difference in separation of code and web design.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Comparing an SPA to a traditional web application.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2991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Visualizing the difference</a:t>
            </a:r>
            <a:endParaRPr lang="en-US" dirty="0"/>
          </a:p>
        </p:txBody>
      </p:sp>
      <p:pic>
        <p:nvPicPr>
          <p:cNvPr id="2050" name="Picture 2" descr="C:\Users\gfrick\Documents\SPAWorkshop\classic_request_respo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1295399"/>
            <a:ext cx="3566886" cy="49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frick\Documents\SPAWorkshop\spa_request_respon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277256"/>
            <a:ext cx="4319795" cy="49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038600" y="14478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2457" y="5770948"/>
            <a:ext cx="15122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Traditional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8519" y="5770947"/>
            <a:ext cx="6396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122373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Visualizing the difference</a:t>
            </a:r>
            <a:endParaRPr lang="en-US" dirty="0"/>
          </a:p>
        </p:txBody>
      </p:sp>
      <p:pic>
        <p:nvPicPr>
          <p:cNvPr id="3074" name="Picture 2" descr="C:\Users\gfrick\Documents\SPAWorkshop\simple_lay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09914"/>
            <a:ext cx="8839200" cy="50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Some Major Frameworks/Libraries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Ember</a:t>
            </a:r>
          </a:p>
          <a:p>
            <a:pPr lvl="1"/>
            <a:r>
              <a:rPr lang="en-US" dirty="0" smtClean="0"/>
              <a:t>Knockout</a:t>
            </a:r>
          </a:p>
          <a:p>
            <a:pPr lvl="1"/>
            <a:r>
              <a:rPr lang="en-US" dirty="0" smtClean="0"/>
              <a:t>Others </a:t>
            </a:r>
            <a:r>
              <a:rPr lang="en-US" sz="2000" dirty="0" smtClean="0"/>
              <a:t>(</a:t>
            </a:r>
            <a:r>
              <a:rPr lang="en-US" sz="2000" dirty="0" err="1" smtClean="0"/>
              <a:t>CanJs,Meteor,MooTools,Ext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dirty="0" smtClean="0"/>
              <a:t>Size Vs. Power Vs. Complexity</a:t>
            </a:r>
          </a:p>
          <a:p>
            <a:r>
              <a:rPr lang="en-US" dirty="0" smtClean="0"/>
              <a:t>How much control do you want?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guided tour of the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5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5791200" cy="508000"/>
          </a:xfrm>
        </p:spPr>
        <p:txBody>
          <a:bodyPr/>
          <a:lstStyle/>
          <a:p>
            <a:r>
              <a:rPr lang="en-US" dirty="0" smtClean="0"/>
              <a:t>A Market Share Survey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780721"/>
              </p:ext>
            </p:extLst>
          </p:nvPr>
        </p:nvGraphicFramePr>
        <p:xfrm>
          <a:off x="152400" y="1295400"/>
          <a:ext cx="8839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299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4719</TotalTime>
  <Words>821</Words>
  <Application>Microsoft Office PowerPoint</Application>
  <PresentationFormat>On-screen Show (4:3)</PresentationFormat>
  <Paragraphs>158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Template</vt:lpstr>
      <vt:lpstr>Worksheet</vt:lpstr>
      <vt:lpstr>PowerPoint Presentation</vt:lpstr>
      <vt:lpstr>Introduction</vt:lpstr>
      <vt:lpstr>Why Are We Here?</vt:lpstr>
      <vt:lpstr>SPA Workshop</vt:lpstr>
      <vt:lpstr>Comparison</vt:lpstr>
      <vt:lpstr>Comparison</vt:lpstr>
      <vt:lpstr>Comparison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Sessions</vt:lpstr>
      <vt:lpstr>Break Time!</vt:lpstr>
      <vt:lpstr>Session II</vt:lpstr>
      <vt:lpstr>Advanced Topics</vt:lpstr>
      <vt:lpstr>Q&amp;A Session</vt:lpstr>
      <vt:lpstr>Wrapping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Frick</dc:creator>
  <cp:lastModifiedBy>George Frick</cp:lastModifiedBy>
  <cp:revision>51</cp:revision>
  <cp:lastPrinted>2013-04-04T14:36:58Z</cp:lastPrinted>
  <dcterms:created xsi:type="dcterms:W3CDTF">2013-12-17T21:13:41Z</dcterms:created>
  <dcterms:modified xsi:type="dcterms:W3CDTF">2014-01-16T21:20:08Z</dcterms:modified>
</cp:coreProperties>
</file>