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4" r:id="rId2"/>
    <p:sldId id="256" r:id="rId3"/>
    <p:sldId id="265" r:id="rId4"/>
    <p:sldId id="269" r:id="rId5"/>
    <p:sldId id="270" r:id="rId6"/>
    <p:sldId id="271" r:id="rId7"/>
    <p:sldId id="268" r:id="rId8"/>
    <p:sldId id="266" r:id="rId9"/>
    <p:sldId id="273" r:id="rId10"/>
    <p:sldId id="258" r:id="rId11"/>
    <p:sldId id="261" r:id="rId12"/>
    <p:sldId id="257" r:id="rId13"/>
    <p:sldId id="259" r:id="rId14"/>
    <p:sldId id="263"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86" autoAdjust="0"/>
  </p:normalViewPr>
  <p:slideViewPr>
    <p:cSldViewPr snapToGrid="0">
      <p:cViewPr varScale="1">
        <p:scale>
          <a:sx n="69" d="100"/>
          <a:sy n="69" d="100"/>
        </p:scale>
        <p:origin x="14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77E73-3CEC-404C-84A5-22C92D8815E6}" type="datetimeFigureOut">
              <a:rPr lang="vi-VN" smtClean="0"/>
              <a:t>27/03/2020</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78A7D-9402-42F8-8250-AB9991F76E05}" type="slidenum">
              <a:rPr lang="vi-VN" smtClean="0"/>
              <a:t>‹#›</a:t>
            </a:fld>
            <a:endParaRPr lang="vi-VN"/>
          </a:p>
        </p:txBody>
      </p:sp>
    </p:spTree>
    <p:extLst>
      <p:ext uri="{BB962C8B-B14F-4D97-AF65-F5344CB8AC3E}">
        <p14:creationId xmlns:p14="http://schemas.microsoft.com/office/powerpoint/2010/main" val="63602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56078A7D-9402-42F8-8250-AB9991F76E05}" type="slidenum">
              <a:rPr lang="vi-VN" smtClean="0"/>
              <a:t>3</a:t>
            </a:fld>
            <a:endParaRPr lang="vi-VN"/>
          </a:p>
        </p:txBody>
      </p:sp>
    </p:spTree>
    <p:extLst>
      <p:ext uri="{BB962C8B-B14F-4D97-AF65-F5344CB8AC3E}">
        <p14:creationId xmlns:p14="http://schemas.microsoft.com/office/powerpoint/2010/main" val="2449518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56078A7D-9402-42F8-8250-AB9991F76E05}" type="slidenum">
              <a:rPr lang="vi-VN" smtClean="0"/>
              <a:t>4</a:t>
            </a:fld>
            <a:endParaRPr lang="vi-VN"/>
          </a:p>
        </p:txBody>
      </p:sp>
    </p:spTree>
    <p:extLst>
      <p:ext uri="{BB962C8B-B14F-4D97-AF65-F5344CB8AC3E}">
        <p14:creationId xmlns:p14="http://schemas.microsoft.com/office/powerpoint/2010/main" val="232317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56078A7D-9402-42F8-8250-AB9991F76E05}" type="slidenum">
              <a:rPr lang="vi-VN" smtClean="0"/>
              <a:t>5</a:t>
            </a:fld>
            <a:endParaRPr lang="vi-VN"/>
          </a:p>
        </p:txBody>
      </p:sp>
    </p:spTree>
    <p:extLst>
      <p:ext uri="{BB962C8B-B14F-4D97-AF65-F5344CB8AC3E}">
        <p14:creationId xmlns:p14="http://schemas.microsoft.com/office/powerpoint/2010/main" val="2835831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56078A7D-9402-42F8-8250-AB9991F76E05}" type="slidenum">
              <a:rPr lang="vi-VN" smtClean="0"/>
              <a:t>6</a:t>
            </a:fld>
            <a:endParaRPr lang="vi-VN"/>
          </a:p>
        </p:txBody>
      </p:sp>
    </p:spTree>
    <p:extLst>
      <p:ext uri="{BB962C8B-B14F-4D97-AF65-F5344CB8AC3E}">
        <p14:creationId xmlns:p14="http://schemas.microsoft.com/office/powerpoint/2010/main" val="383290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56078A7D-9402-42F8-8250-AB9991F76E05}" type="slidenum">
              <a:rPr lang="vi-VN" smtClean="0"/>
              <a:t>12</a:t>
            </a:fld>
            <a:endParaRPr lang="vi-VN"/>
          </a:p>
        </p:txBody>
      </p:sp>
    </p:spTree>
    <p:extLst>
      <p:ext uri="{BB962C8B-B14F-4D97-AF65-F5344CB8AC3E}">
        <p14:creationId xmlns:p14="http://schemas.microsoft.com/office/powerpoint/2010/main" val="4242992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56078A7D-9402-42F8-8250-AB9991F76E05}" type="slidenum">
              <a:rPr lang="vi-VN" smtClean="0"/>
              <a:t>14</a:t>
            </a:fld>
            <a:endParaRPr lang="vi-VN"/>
          </a:p>
        </p:txBody>
      </p:sp>
    </p:spTree>
    <p:extLst>
      <p:ext uri="{BB962C8B-B14F-4D97-AF65-F5344CB8AC3E}">
        <p14:creationId xmlns:p14="http://schemas.microsoft.com/office/powerpoint/2010/main" val="3658051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C4B9D4-488A-4F2C-8AB4-E0EB2527539B}" type="datetimeFigureOut">
              <a:rPr lang="vi-VN" smtClean="0"/>
              <a:t>27/03/2020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32E8306-3EB6-409C-AE4D-518C9694465F}" type="slidenum">
              <a:rPr lang="vi-VN" smtClean="0"/>
              <a:t>‹#›</a:t>
            </a:fld>
            <a:endParaRPr lang="vi-VN"/>
          </a:p>
        </p:txBody>
      </p:sp>
    </p:spTree>
    <p:extLst>
      <p:ext uri="{BB962C8B-B14F-4D97-AF65-F5344CB8AC3E}">
        <p14:creationId xmlns:p14="http://schemas.microsoft.com/office/powerpoint/2010/main" val="143547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C4B9D4-488A-4F2C-8AB4-E0EB2527539B}" type="datetimeFigureOut">
              <a:rPr lang="vi-VN" smtClean="0"/>
              <a:t>27/03/2020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32E8306-3EB6-409C-AE4D-518C9694465F}" type="slidenum">
              <a:rPr lang="vi-VN" smtClean="0"/>
              <a:t>‹#›</a:t>
            </a:fld>
            <a:endParaRPr lang="vi-VN"/>
          </a:p>
        </p:txBody>
      </p:sp>
    </p:spTree>
    <p:extLst>
      <p:ext uri="{BB962C8B-B14F-4D97-AF65-F5344CB8AC3E}">
        <p14:creationId xmlns:p14="http://schemas.microsoft.com/office/powerpoint/2010/main" val="93265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C4B9D4-488A-4F2C-8AB4-E0EB2527539B}" type="datetimeFigureOut">
              <a:rPr lang="vi-VN" smtClean="0"/>
              <a:t>27/03/2020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32E8306-3EB6-409C-AE4D-518C9694465F}" type="slidenum">
              <a:rPr lang="vi-VN" smtClean="0"/>
              <a:t>‹#›</a:t>
            </a:fld>
            <a:endParaRPr lang="vi-VN"/>
          </a:p>
        </p:txBody>
      </p:sp>
    </p:spTree>
    <p:extLst>
      <p:ext uri="{BB962C8B-B14F-4D97-AF65-F5344CB8AC3E}">
        <p14:creationId xmlns:p14="http://schemas.microsoft.com/office/powerpoint/2010/main" val="394686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C4B9D4-488A-4F2C-8AB4-E0EB2527539B}" type="datetimeFigureOut">
              <a:rPr lang="vi-VN" smtClean="0"/>
              <a:t>27/03/2020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32E8306-3EB6-409C-AE4D-518C9694465F}" type="slidenum">
              <a:rPr lang="vi-VN" smtClean="0"/>
              <a:t>‹#›</a:t>
            </a:fld>
            <a:endParaRPr lang="vi-VN"/>
          </a:p>
        </p:txBody>
      </p:sp>
    </p:spTree>
    <p:extLst>
      <p:ext uri="{BB962C8B-B14F-4D97-AF65-F5344CB8AC3E}">
        <p14:creationId xmlns:p14="http://schemas.microsoft.com/office/powerpoint/2010/main" val="3901260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C4B9D4-488A-4F2C-8AB4-E0EB2527539B}" type="datetimeFigureOut">
              <a:rPr lang="vi-VN" smtClean="0"/>
              <a:t>27/03/2020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32E8306-3EB6-409C-AE4D-518C9694465F}" type="slidenum">
              <a:rPr lang="vi-VN" smtClean="0"/>
              <a:t>‹#›</a:t>
            </a:fld>
            <a:endParaRPr lang="vi-VN"/>
          </a:p>
        </p:txBody>
      </p:sp>
    </p:spTree>
    <p:extLst>
      <p:ext uri="{BB962C8B-B14F-4D97-AF65-F5344CB8AC3E}">
        <p14:creationId xmlns:p14="http://schemas.microsoft.com/office/powerpoint/2010/main" val="85058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C4B9D4-488A-4F2C-8AB4-E0EB2527539B}" type="datetimeFigureOut">
              <a:rPr lang="vi-VN" smtClean="0"/>
              <a:t>27/03/2020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32E8306-3EB6-409C-AE4D-518C9694465F}" type="slidenum">
              <a:rPr lang="vi-VN" smtClean="0"/>
              <a:t>‹#›</a:t>
            </a:fld>
            <a:endParaRPr lang="vi-VN"/>
          </a:p>
        </p:txBody>
      </p:sp>
    </p:spTree>
    <p:extLst>
      <p:ext uri="{BB962C8B-B14F-4D97-AF65-F5344CB8AC3E}">
        <p14:creationId xmlns:p14="http://schemas.microsoft.com/office/powerpoint/2010/main" val="112031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C4B9D4-488A-4F2C-8AB4-E0EB2527539B}" type="datetimeFigureOut">
              <a:rPr lang="vi-VN" smtClean="0"/>
              <a:t>27/03/2020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532E8306-3EB6-409C-AE4D-518C9694465F}" type="slidenum">
              <a:rPr lang="vi-VN" smtClean="0"/>
              <a:t>‹#›</a:t>
            </a:fld>
            <a:endParaRPr lang="vi-VN"/>
          </a:p>
        </p:txBody>
      </p:sp>
    </p:spTree>
    <p:extLst>
      <p:ext uri="{BB962C8B-B14F-4D97-AF65-F5344CB8AC3E}">
        <p14:creationId xmlns:p14="http://schemas.microsoft.com/office/powerpoint/2010/main" val="1140692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C4B9D4-488A-4F2C-8AB4-E0EB2527539B}" type="datetimeFigureOut">
              <a:rPr lang="vi-VN" smtClean="0"/>
              <a:t>27/03/2020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532E8306-3EB6-409C-AE4D-518C9694465F}" type="slidenum">
              <a:rPr lang="vi-VN" smtClean="0"/>
              <a:t>‹#›</a:t>
            </a:fld>
            <a:endParaRPr lang="vi-VN"/>
          </a:p>
        </p:txBody>
      </p:sp>
    </p:spTree>
    <p:extLst>
      <p:ext uri="{BB962C8B-B14F-4D97-AF65-F5344CB8AC3E}">
        <p14:creationId xmlns:p14="http://schemas.microsoft.com/office/powerpoint/2010/main" val="304860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C4B9D4-488A-4F2C-8AB4-E0EB2527539B}" type="datetimeFigureOut">
              <a:rPr lang="vi-VN" smtClean="0"/>
              <a:t>27/03/2020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532E8306-3EB6-409C-AE4D-518C9694465F}" type="slidenum">
              <a:rPr lang="vi-VN" smtClean="0"/>
              <a:t>‹#›</a:t>
            </a:fld>
            <a:endParaRPr lang="vi-VN"/>
          </a:p>
        </p:txBody>
      </p:sp>
    </p:spTree>
    <p:extLst>
      <p:ext uri="{BB962C8B-B14F-4D97-AF65-F5344CB8AC3E}">
        <p14:creationId xmlns:p14="http://schemas.microsoft.com/office/powerpoint/2010/main" val="467426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4B9D4-488A-4F2C-8AB4-E0EB2527539B}" type="datetimeFigureOut">
              <a:rPr lang="vi-VN" smtClean="0"/>
              <a:t>27/03/2020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32E8306-3EB6-409C-AE4D-518C9694465F}" type="slidenum">
              <a:rPr lang="vi-VN" smtClean="0"/>
              <a:t>‹#›</a:t>
            </a:fld>
            <a:endParaRPr lang="vi-VN"/>
          </a:p>
        </p:txBody>
      </p:sp>
    </p:spTree>
    <p:extLst>
      <p:ext uri="{BB962C8B-B14F-4D97-AF65-F5344CB8AC3E}">
        <p14:creationId xmlns:p14="http://schemas.microsoft.com/office/powerpoint/2010/main" val="426133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4B9D4-488A-4F2C-8AB4-E0EB2527539B}" type="datetimeFigureOut">
              <a:rPr lang="vi-VN" smtClean="0"/>
              <a:t>27/03/2020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32E8306-3EB6-409C-AE4D-518C9694465F}" type="slidenum">
              <a:rPr lang="vi-VN" smtClean="0"/>
              <a:t>‹#›</a:t>
            </a:fld>
            <a:endParaRPr lang="vi-VN"/>
          </a:p>
        </p:txBody>
      </p:sp>
    </p:spTree>
    <p:extLst>
      <p:ext uri="{BB962C8B-B14F-4D97-AF65-F5344CB8AC3E}">
        <p14:creationId xmlns:p14="http://schemas.microsoft.com/office/powerpoint/2010/main" val="54542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4B9D4-488A-4F2C-8AB4-E0EB2527539B}" type="datetimeFigureOut">
              <a:rPr lang="vi-VN" smtClean="0"/>
              <a:t>27/03/2020</a:t>
            </a:fld>
            <a:endParaRPr lang="vi-V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E8306-3EB6-409C-AE4D-518C9694465F}" type="slidenum">
              <a:rPr lang="vi-VN" smtClean="0"/>
              <a:t>‹#›</a:t>
            </a:fld>
            <a:endParaRPr lang="vi-VN"/>
          </a:p>
        </p:txBody>
      </p:sp>
    </p:spTree>
    <p:extLst>
      <p:ext uri="{BB962C8B-B14F-4D97-AF65-F5344CB8AC3E}">
        <p14:creationId xmlns:p14="http://schemas.microsoft.com/office/powerpoint/2010/main" val="1677180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6.png"/><Relationship Id="rId7" Type="http://schemas.openxmlformats.org/officeDocument/2006/relationships/image" Target="../media/image41.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1.png"/><Relationship Id="rId4" Type="http://schemas.openxmlformats.org/officeDocument/2006/relationships/image" Target="../media/image38.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5.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05888" y="97566"/>
            <a:ext cx="2805192" cy="584775"/>
          </a:xfrm>
          <a:prstGeom prst="rect">
            <a:avLst/>
          </a:prstGeom>
        </p:spPr>
        <p:txBody>
          <a:bodyPr wrap="none">
            <a:spAutoFit/>
          </a:bodyPr>
          <a:lstStyle/>
          <a:p>
            <a:r>
              <a:rPr lang="en-US" sz="3200" b="1" u="sng" dirty="0" smtClean="0">
                <a:solidFill>
                  <a:schemeClr val="accent6">
                    <a:lumMod val="50000"/>
                  </a:schemeClr>
                </a:solidFill>
                <a:effectLst>
                  <a:outerShdw blurRad="38100" dist="38100" dir="2700000" algn="tl">
                    <a:srgbClr val="000000">
                      <a:alpha val="43137"/>
                    </a:srgbClr>
                  </a:outerShdw>
                </a:effectLst>
              </a:rPr>
              <a:t>GIÁ LƯU ĐỘNG</a:t>
            </a:r>
            <a:endParaRPr lang="vi-VN" b="1" u="sng" dirty="0">
              <a:solidFill>
                <a:schemeClr val="accent6">
                  <a:lumMod val="50000"/>
                </a:schemeClr>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stretch>
            <a:fillRect/>
          </a:stretch>
        </p:blipFill>
        <p:spPr>
          <a:xfrm>
            <a:off x="275209" y="216567"/>
            <a:ext cx="1056442" cy="346771"/>
          </a:xfrm>
          <a:prstGeom prst="rect">
            <a:avLst/>
          </a:prstGeom>
        </p:spPr>
      </p:pic>
      <p:sp>
        <p:nvSpPr>
          <p:cNvPr id="9" name="Rectangle 8"/>
          <p:cNvSpPr/>
          <p:nvPr/>
        </p:nvSpPr>
        <p:spPr>
          <a:xfrm>
            <a:off x="2339265" y="2363654"/>
            <a:ext cx="5100221" cy="1077218"/>
          </a:xfrm>
          <a:prstGeom prst="rect">
            <a:avLst/>
          </a:prstGeom>
        </p:spPr>
        <p:txBody>
          <a:bodyPr wrap="square">
            <a:spAutoFit/>
          </a:bodyPr>
          <a:lstStyle/>
          <a:p>
            <a:r>
              <a:rPr lang="vi-VN" sz="4000" dirty="0" smtClean="0">
                <a:latin typeface="AvenirLTCom-Book"/>
              </a:rPr>
              <a:t>Giá lưu động</a:t>
            </a:r>
          </a:p>
          <a:p>
            <a:r>
              <a:rPr lang="vi-VN" sz="2400" dirty="0" smtClean="0">
                <a:solidFill>
                  <a:srgbClr val="B51216"/>
                </a:solidFill>
                <a:latin typeface="AvenirLTCom-Book"/>
              </a:rPr>
              <a:t>Ưu điểm giá lưu động Intech</a:t>
            </a:r>
            <a:endParaRPr lang="vi-VN" sz="1100" dirty="0"/>
          </a:p>
        </p:txBody>
      </p:sp>
    </p:spTree>
    <p:extLst>
      <p:ext uri="{BB962C8B-B14F-4D97-AF65-F5344CB8AC3E}">
        <p14:creationId xmlns:p14="http://schemas.microsoft.com/office/powerpoint/2010/main" val="1842810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68893" y="1067239"/>
            <a:ext cx="3217661" cy="738664"/>
          </a:xfrm>
          <a:prstGeom prst="rect">
            <a:avLst/>
          </a:prstGeom>
        </p:spPr>
        <p:txBody>
          <a:bodyPr wrap="square">
            <a:spAutoFit/>
          </a:bodyPr>
          <a:lstStyle/>
          <a:p>
            <a:r>
              <a:rPr lang="en-US" sz="1400" dirty="0" smtClean="0">
                <a:solidFill>
                  <a:schemeClr val="bg1">
                    <a:lumMod val="50000"/>
                  </a:schemeClr>
                </a:solidFill>
                <a:latin typeface="AvenirLTCom-Book"/>
              </a:rPr>
              <a:t>Tại giá cần lấy tài liệu, chọn di chuyển qua phải hay trái bằng cách nhấn phím trên bảng điều khiển.</a:t>
            </a:r>
            <a:endParaRPr lang="vi-VN" sz="1400" dirty="0">
              <a:solidFill>
                <a:schemeClr val="bg1">
                  <a:lumMod val="50000"/>
                </a:schemeClr>
              </a:solidFill>
              <a:latin typeface="AvenirLTCom-Book"/>
            </a:endParaRPr>
          </a:p>
        </p:txBody>
      </p:sp>
      <p:grpSp>
        <p:nvGrpSpPr>
          <p:cNvPr id="2" name="Group 1"/>
          <p:cNvGrpSpPr/>
          <p:nvPr/>
        </p:nvGrpSpPr>
        <p:grpSpPr>
          <a:xfrm>
            <a:off x="79130" y="5714883"/>
            <a:ext cx="6336996" cy="870556"/>
            <a:chOff x="79130" y="5714883"/>
            <a:chExt cx="6336996" cy="870556"/>
          </a:xfrm>
        </p:grpSpPr>
        <p:sp>
          <p:nvSpPr>
            <p:cNvPr id="7" name="Rectangle 6"/>
            <p:cNvSpPr/>
            <p:nvPr/>
          </p:nvSpPr>
          <p:spPr>
            <a:xfrm>
              <a:off x="79130" y="5714883"/>
              <a:ext cx="6336996" cy="870556"/>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p:cNvSpPr/>
            <p:nvPr/>
          </p:nvSpPr>
          <p:spPr>
            <a:xfrm>
              <a:off x="152873" y="5796218"/>
              <a:ext cx="3972882" cy="707886"/>
            </a:xfrm>
            <a:prstGeom prst="rect">
              <a:avLst/>
            </a:prstGeom>
          </p:spPr>
          <p:txBody>
            <a:bodyPr wrap="none">
              <a:spAutoFit/>
            </a:bodyPr>
            <a:lstStyle/>
            <a:p>
              <a:r>
                <a:rPr lang="en-US" sz="4000" dirty="0" smtClean="0"/>
                <a:t>Vận hành</a:t>
              </a:r>
              <a:r>
                <a:rPr lang="en-US" dirty="0" smtClean="0"/>
                <a:t> </a:t>
              </a:r>
              <a:r>
                <a:rPr lang="en-US" sz="2400" dirty="0" smtClean="0">
                  <a:solidFill>
                    <a:schemeClr val="accent6">
                      <a:lumMod val="75000"/>
                    </a:schemeClr>
                  </a:solidFill>
                </a:rPr>
                <a:t>–Bán tự động-</a:t>
              </a:r>
              <a:endParaRPr lang="vi-VN" sz="2400" dirty="0">
                <a:solidFill>
                  <a:schemeClr val="accent6">
                    <a:lumMod val="75000"/>
                  </a:schemeClr>
                </a:solidFill>
              </a:endParaRPr>
            </a:p>
          </p:txBody>
        </p:sp>
      </p:grpSp>
      <p:sp>
        <p:nvSpPr>
          <p:cNvPr id="12" name="Rectangle 11"/>
          <p:cNvSpPr/>
          <p:nvPr/>
        </p:nvSpPr>
        <p:spPr>
          <a:xfrm>
            <a:off x="6078888" y="122966"/>
            <a:ext cx="2805192" cy="584775"/>
          </a:xfrm>
          <a:prstGeom prst="rect">
            <a:avLst/>
          </a:prstGeom>
        </p:spPr>
        <p:txBody>
          <a:bodyPr wrap="none">
            <a:spAutoFit/>
          </a:bodyPr>
          <a:lstStyle/>
          <a:p>
            <a:r>
              <a:rPr lang="en-US" sz="3200" b="1" u="sng" dirty="0" smtClean="0">
                <a:solidFill>
                  <a:schemeClr val="accent6">
                    <a:lumMod val="50000"/>
                  </a:schemeClr>
                </a:solidFill>
                <a:effectLst>
                  <a:outerShdw blurRad="38100" dist="38100" dir="2700000" algn="tl">
                    <a:srgbClr val="000000">
                      <a:alpha val="43137"/>
                    </a:srgbClr>
                  </a:outerShdw>
                </a:effectLst>
              </a:rPr>
              <a:t>GIÁ LƯU ĐỘNG</a:t>
            </a:r>
            <a:endParaRPr lang="vi-VN" b="1" u="sng" dirty="0">
              <a:solidFill>
                <a:schemeClr val="accent6">
                  <a:lumMod val="50000"/>
                </a:schemeClr>
              </a:solidFill>
              <a:effectLst>
                <a:outerShdw blurRad="38100" dist="38100" dir="2700000" algn="tl">
                  <a:srgbClr val="000000">
                    <a:alpha val="43137"/>
                  </a:srgbClr>
                </a:outerShdw>
              </a:effectLst>
            </a:endParaRPr>
          </a:p>
        </p:txBody>
      </p:sp>
      <p:pic>
        <p:nvPicPr>
          <p:cNvPr id="10" name="Picture 9"/>
          <p:cNvPicPr>
            <a:picLocks noChangeAspect="1"/>
          </p:cNvPicPr>
          <p:nvPr/>
        </p:nvPicPr>
        <p:blipFill rotWithShape="1">
          <a:blip r:embed="rId2"/>
          <a:srcRect l="4817" t="4757" r="11504" b="8466"/>
          <a:stretch/>
        </p:blipFill>
        <p:spPr>
          <a:xfrm>
            <a:off x="154164" y="318816"/>
            <a:ext cx="2959717" cy="1647025"/>
          </a:xfrm>
          <a:prstGeom prst="rect">
            <a:avLst/>
          </a:prstGeom>
        </p:spPr>
      </p:pic>
      <p:pic>
        <p:nvPicPr>
          <p:cNvPr id="11" name="Picture 10"/>
          <p:cNvPicPr>
            <a:picLocks noChangeAspect="1"/>
          </p:cNvPicPr>
          <p:nvPr/>
        </p:nvPicPr>
        <p:blipFill>
          <a:blip r:embed="rId3"/>
          <a:stretch>
            <a:fillRect/>
          </a:stretch>
        </p:blipFill>
        <p:spPr>
          <a:xfrm>
            <a:off x="189183" y="2080187"/>
            <a:ext cx="2961009" cy="1639612"/>
          </a:xfrm>
          <a:prstGeom prst="rect">
            <a:avLst/>
          </a:prstGeom>
        </p:spPr>
      </p:pic>
      <p:pic>
        <p:nvPicPr>
          <p:cNvPr id="15" name="Picture 14"/>
          <p:cNvPicPr>
            <a:picLocks noChangeAspect="1"/>
          </p:cNvPicPr>
          <p:nvPr/>
        </p:nvPicPr>
        <p:blipFill rotWithShape="1">
          <a:blip r:embed="rId4"/>
          <a:srcRect l="8417" t="4504" r="25151" b="25661"/>
          <a:stretch/>
        </p:blipFill>
        <p:spPr>
          <a:xfrm>
            <a:off x="152872" y="3768123"/>
            <a:ext cx="2961009" cy="1587262"/>
          </a:xfrm>
          <a:prstGeom prst="rect">
            <a:avLst/>
          </a:prstGeom>
        </p:spPr>
      </p:pic>
      <p:grpSp>
        <p:nvGrpSpPr>
          <p:cNvPr id="22" name="Group 21"/>
          <p:cNvGrpSpPr/>
          <p:nvPr/>
        </p:nvGrpSpPr>
        <p:grpSpPr>
          <a:xfrm>
            <a:off x="1669688" y="415353"/>
            <a:ext cx="3252881" cy="1582333"/>
            <a:chOff x="-1347146" y="1752869"/>
            <a:chExt cx="3252881" cy="1582333"/>
          </a:xfrm>
        </p:grpSpPr>
        <p:pic>
          <p:nvPicPr>
            <p:cNvPr id="3" name="Picture 2"/>
            <p:cNvPicPr>
              <a:picLocks noChangeAspect="1"/>
            </p:cNvPicPr>
            <p:nvPr/>
          </p:nvPicPr>
          <p:blipFill rotWithShape="1">
            <a:blip r:embed="rId5"/>
            <a:srcRect l="16763"/>
            <a:stretch/>
          </p:blipFill>
          <p:spPr>
            <a:xfrm>
              <a:off x="323777" y="1752869"/>
              <a:ext cx="1581958" cy="1582333"/>
            </a:xfrm>
            <a:prstGeom prst="rect">
              <a:avLst/>
            </a:prstGeom>
          </p:spPr>
        </p:pic>
        <p:sp>
          <p:nvSpPr>
            <p:cNvPr id="17" name="Rectangle 16"/>
            <p:cNvSpPr/>
            <p:nvPr/>
          </p:nvSpPr>
          <p:spPr>
            <a:xfrm>
              <a:off x="-1347146" y="2451353"/>
              <a:ext cx="419100" cy="3974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9" name="Straight Arrow Connector 18"/>
            <p:cNvCxnSpPr/>
            <p:nvPr/>
          </p:nvCxnSpPr>
          <p:spPr>
            <a:xfrm flipH="1" flipV="1">
              <a:off x="-928045" y="2857998"/>
              <a:ext cx="1227108" cy="468326"/>
            </a:xfrm>
            <a:prstGeom prst="straightConnector1">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928045" y="1752869"/>
              <a:ext cx="1251822" cy="726975"/>
            </a:xfrm>
            <a:prstGeom prst="straightConnector1">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5568893" y="2303371"/>
            <a:ext cx="3341687" cy="1384995"/>
          </a:xfrm>
          <a:prstGeom prst="rect">
            <a:avLst/>
          </a:prstGeom>
        </p:spPr>
        <p:txBody>
          <a:bodyPr wrap="square">
            <a:spAutoFit/>
          </a:bodyPr>
          <a:lstStyle/>
          <a:p>
            <a:r>
              <a:rPr lang="en-US" sz="1400" dirty="0" smtClean="0">
                <a:solidFill>
                  <a:schemeClr val="bg1">
                    <a:lumMod val="50000"/>
                  </a:schemeClr>
                </a:solidFill>
                <a:latin typeface="AvenirLTCom-Book"/>
              </a:rPr>
              <a:t>Các giá tự động di chuyển thông qua các motor truyền chuyển động xuống bánh xe.</a:t>
            </a:r>
          </a:p>
          <a:p>
            <a:r>
              <a:rPr lang="en-US" sz="1400" dirty="0" smtClean="0">
                <a:solidFill>
                  <a:schemeClr val="bg1">
                    <a:lumMod val="50000"/>
                  </a:schemeClr>
                </a:solidFill>
                <a:latin typeface="AvenirLTCom-Book"/>
              </a:rPr>
              <a:t>Có bao nhiêu giá phải di chuyển, và di chuyển như thế nào đều được chương trình tính toán.</a:t>
            </a:r>
            <a:endParaRPr lang="vi-VN" sz="1400" dirty="0">
              <a:solidFill>
                <a:schemeClr val="bg1">
                  <a:lumMod val="50000"/>
                </a:schemeClr>
              </a:solidFill>
              <a:latin typeface="AvenirLTCom-Book"/>
            </a:endParaRPr>
          </a:p>
        </p:txBody>
      </p:sp>
      <p:sp>
        <p:nvSpPr>
          <p:cNvPr id="28" name="Rectangle 27"/>
          <p:cNvSpPr/>
          <p:nvPr/>
        </p:nvSpPr>
        <p:spPr>
          <a:xfrm>
            <a:off x="5568893" y="4139667"/>
            <a:ext cx="3341687" cy="954107"/>
          </a:xfrm>
          <a:prstGeom prst="rect">
            <a:avLst/>
          </a:prstGeom>
        </p:spPr>
        <p:txBody>
          <a:bodyPr wrap="square">
            <a:spAutoFit/>
          </a:bodyPr>
          <a:lstStyle/>
          <a:p>
            <a:r>
              <a:rPr lang="en-US" sz="1400" dirty="0" smtClean="0">
                <a:solidFill>
                  <a:schemeClr val="bg1">
                    <a:lumMod val="50000"/>
                  </a:schemeClr>
                </a:solidFill>
                <a:latin typeface="AvenirLTCom-Book"/>
              </a:rPr>
              <a:t>Giá di chuyển cho tới khi không gian hành lang được mở ra, đèn tại khu vực đó sẽ sáng để tiện cho việc lấy (cất) tài liệu.</a:t>
            </a:r>
            <a:endParaRPr lang="vi-VN" sz="1400" dirty="0">
              <a:solidFill>
                <a:schemeClr val="bg1">
                  <a:lumMod val="50000"/>
                </a:schemeClr>
              </a:solidFill>
              <a:latin typeface="AvenirLTCom-Book"/>
            </a:endParaRPr>
          </a:p>
        </p:txBody>
      </p:sp>
      <p:pic>
        <p:nvPicPr>
          <p:cNvPr id="31" name="Picture 30"/>
          <p:cNvPicPr>
            <a:picLocks noChangeAspect="1"/>
          </p:cNvPicPr>
          <p:nvPr/>
        </p:nvPicPr>
        <p:blipFill>
          <a:blip r:embed="rId6"/>
          <a:stretch>
            <a:fillRect/>
          </a:stretch>
        </p:blipFill>
        <p:spPr>
          <a:xfrm>
            <a:off x="275209" y="216567"/>
            <a:ext cx="1056442" cy="346771"/>
          </a:xfrm>
          <a:prstGeom prst="rect">
            <a:avLst/>
          </a:prstGeom>
        </p:spPr>
      </p:pic>
      <p:cxnSp>
        <p:nvCxnSpPr>
          <p:cNvPr id="33" name="Straight Arrow Connector 32"/>
          <p:cNvCxnSpPr/>
          <p:nvPr/>
        </p:nvCxnSpPr>
        <p:spPr>
          <a:xfrm flipV="1">
            <a:off x="2088788" y="2668647"/>
            <a:ext cx="225544" cy="147368"/>
          </a:xfrm>
          <a:prstGeom prst="straightConnector1">
            <a:avLst/>
          </a:prstGeom>
          <a:ln w="285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314332" y="2618701"/>
            <a:ext cx="225544" cy="147368"/>
          </a:xfrm>
          <a:prstGeom prst="straightConnector1">
            <a:avLst/>
          </a:prstGeom>
          <a:ln w="285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516743" y="2621152"/>
            <a:ext cx="225544" cy="147368"/>
          </a:xfrm>
          <a:prstGeom prst="straightConnector1">
            <a:avLst/>
          </a:prstGeom>
          <a:ln w="285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1886377" y="2663456"/>
            <a:ext cx="225544" cy="147368"/>
          </a:xfrm>
          <a:prstGeom prst="straightConnector1">
            <a:avLst/>
          </a:prstGeom>
          <a:ln w="28575">
            <a:solidFill>
              <a:srgbClr val="FF0000"/>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227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05289" y="735906"/>
            <a:ext cx="2230112" cy="461665"/>
          </a:xfrm>
          <a:prstGeom prst="rect">
            <a:avLst/>
          </a:prstGeom>
        </p:spPr>
        <p:txBody>
          <a:bodyPr wrap="square">
            <a:spAutoFit/>
          </a:bodyPr>
          <a:lstStyle/>
          <a:p>
            <a:r>
              <a:rPr lang="en-US" sz="1200" dirty="0" smtClean="0">
                <a:solidFill>
                  <a:schemeClr val="bg1">
                    <a:lumMod val="50000"/>
                  </a:schemeClr>
                </a:solidFill>
                <a:latin typeface="Comic Sans MS" panose="030F0702030302020204" pitchFamily="66" charset="0"/>
              </a:rPr>
              <a:t>Thông tin tài liệu cần lưu trữ sẽ được lưu vào máy tính</a:t>
            </a:r>
            <a:endParaRPr lang="vi-VN" sz="1200" dirty="0">
              <a:solidFill>
                <a:schemeClr val="bg1">
                  <a:lumMod val="50000"/>
                </a:schemeClr>
              </a:solidFill>
            </a:endParaRPr>
          </a:p>
        </p:txBody>
      </p:sp>
      <p:grpSp>
        <p:nvGrpSpPr>
          <p:cNvPr id="2" name="Group 1"/>
          <p:cNvGrpSpPr/>
          <p:nvPr/>
        </p:nvGrpSpPr>
        <p:grpSpPr>
          <a:xfrm>
            <a:off x="5553" y="5790301"/>
            <a:ext cx="7914385" cy="789221"/>
            <a:chOff x="79130" y="5796217"/>
            <a:chExt cx="6092974" cy="789221"/>
          </a:xfrm>
        </p:grpSpPr>
        <p:sp>
          <p:nvSpPr>
            <p:cNvPr id="7" name="Rectangle 6"/>
            <p:cNvSpPr/>
            <p:nvPr/>
          </p:nvSpPr>
          <p:spPr>
            <a:xfrm>
              <a:off x="79130" y="5796217"/>
              <a:ext cx="6092974" cy="789221"/>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p:cNvSpPr/>
            <p:nvPr/>
          </p:nvSpPr>
          <p:spPr>
            <a:xfrm>
              <a:off x="152873" y="5836884"/>
              <a:ext cx="5262649" cy="707886"/>
            </a:xfrm>
            <a:prstGeom prst="rect">
              <a:avLst/>
            </a:prstGeom>
          </p:spPr>
          <p:txBody>
            <a:bodyPr wrap="none">
              <a:spAutoFit/>
            </a:bodyPr>
            <a:lstStyle/>
            <a:p>
              <a:r>
                <a:rPr lang="en-US" sz="4000" dirty="0" smtClean="0"/>
                <a:t>Quản lý thông minh</a:t>
              </a:r>
              <a:r>
                <a:rPr lang="en-US" sz="2400" dirty="0">
                  <a:solidFill>
                    <a:schemeClr val="accent6">
                      <a:lumMod val="75000"/>
                    </a:schemeClr>
                  </a:solidFill>
                </a:rPr>
                <a:t> </a:t>
              </a:r>
              <a:r>
                <a:rPr lang="en-US" sz="2400" dirty="0" smtClean="0">
                  <a:solidFill>
                    <a:schemeClr val="accent6">
                      <a:lumMod val="75000"/>
                    </a:schemeClr>
                  </a:solidFill>
                </a:rPr>
                <a:t>- vận hành tự động</a:t>
              </a:r>
              <a:endParaRPr lang="vi-VN" sz="2400" dirty="0">
                <a:solidFill>
                  <a:schemeClr val="accent6">
                    <a:lumMod val="75000"/>
                  </a:schemeClr>
                </a:solidFill>
              </a:endParaRPr>
            </a:p>
          </p:txBody>
        </p:sp>
      </p:grpSp>
      <p:sp>
        <p:nvSpPr>
          <p:cNvPr id="9" name="Rectangle 8"/>
          <p:cNvSpPr/>
          <p:nvPr/>
        </p:nvSpPr>
        <p:spPr>
          <a:xfrm>
            <a:off x="62782" y="2853537"/>
            <a:ext cx="1577476" cy="646331"/>
          </a:xfrm>
          <a:prstGeom prst="rect">
            <a:avLst/>
          </a:prstGeom>
        </p:spPr>
        <p:txBody>
          <a:bodyPr wrap="square">
            <a:spAutoFit/>
          </a:bodyPr>
          <a:lstStyle/>
          <a:p>
            <a:r>
              <a:rPr lang="en-US" sz="1200" dirty="0" smtClean="0">
                <a:solidFill>
                  <a:schemeClr val="bg1">
                    <a:lumMod val="50000"/>
                  </a:schemeClr>
                </a:solidFill>
                <a:latin typeface="Comic Sans MS" panose="030F0702030302020204" pitchFamily="66" charset="0"/>
              </a:rPr>
              <a:t>Máy in sẽ in ra barcode để dán vào file cần quản lý.</a:t>
            </a:r>
            <a:endParaRPr lang="vi-VN" sz="1200" dirty="0">
              <a:solidFill>
                <a:schemeClr val="bg1">
                  <a:lumMod val="50000"/>
                </a:schemeClr>
              </a:solidFill>
            </a:endParaRPr>
          </a:p>
        </p:txBody>
      </p:sp>
      <p:pic>
        <p:nvPicPr>
          <p:cNvPr id="5" name="Picture 4"/>
          <p:cNvPicPr>
            <a:picLocks noChangeAspect="1"/>
          </p:cNvPicPr>
          <p:nvPr/>
        </p:nvPicPr>
        <p:blipFill>
          <a:blip r:embed="rId2"/>
          <a:stretch>
            <a:fillRect/>
          </a:stretch>
        </p:blipFill>
        <p:spPr>
          <a:xfrm>
            <a:off x="584673" y="2055151"/>
            <a:ext cx="701170" cy="590800"/>
          </a:xfrm>
          <a:prstGeom prst="rect">
            <a:avLst/>
          </a:prstGeom>
        </p:spPr>
      </p:pic>
      <p:sp>
        <p:nvSpPr>
          <p:cNvPr id="11" name="Rectangle 10"/>
          <p:cNvSpPr/>
          <p:nvPr/>
        </p:nvSpPr>
        <p:spPr>
          <a:xfrm>
            <a:off x="2639211" y="3352244"/>
            <a:ext cx="2374516" cy="646331"/>
          </a:xfrm>
          <a:prstGeom prst="rect">
            <a:avLst/>
          </a:prstGeom>
        </p:spPr>
        <p:txBody>
          <a:bodyPr wrap="square">
            <a:spAutoFit/>
          </a:bodyPr>
          <a:lstStyle/>
          <a:p>
            <a:r>
              <a:rPr lang="en-US" sz="1200" dirty="0" smtClean="0">
                <a:solidFill>
                  <a:schemeClr val="bg1">
                    <a:lumMod val="50000"/>
                  </a:schemeClr>
                </a:solidFill>
                <a:latin typeface="Comic Sans MS" panose="030F0702030302020204" pitchFamily="66" charset="0"/>
              </a:rPr>
              <a:t>PLC điều khiển các giá di chuyển để tạo hành lang khu vực cần cất(lấy) tài liệu</a:t>
            </a:r>
            <a:endParaRPr lang="vi-VN" sz="1200" dirty="0">
              <a:solidFill>
                <a:schemeClr val="bg1">
                  <a:lumMod val="50000"/>
                </a:schemeClr>
              </a:solidFill>
            </a:endParaRPr>
          </a:p>
        </p:txBody>
      </p:sp>
      <p:pic>
        <p:nvPicPr>
          <p:cNvPr id="12" name="Picture 11"/>
          <p:cNvPicPr>
            <a:picLocks noChangeAspect="1"/>
          </p:cNvPicPr>
          <p:nvPr/>
        </p:nvPicPr>
        <p:blipFill>
          <a:blip r:embed="rId3"/>
          <a:stretch>
            <a:fillRect/>
          </a:stretch>
        </p:blipFill>
        <p:spPr>
          <a:xfrm>
            <a:off x="1509896" y="1635092"/>
            <a:ext cx="926694" cy="911163"/>
          </a:xfrm>
          <a:prstGeom prst="rect">
            <a:avLst/>
          </a:prstGeom>
        </p:spPr>
      </p:pic>
      <p:grpSp>
        <p:nvGrpSpPr>
          <p:cNvPr id="96" name="Group 95"/>
          <p:cNvGrpSpPr/>
          <p:nvPr/>
        </p:nvGrpSpPr>
        <p:grpSpPr>
          <a:xfrm>
            <a:off x="5560465" y="1719814"/>
            <a:ext cx="3434019" cy="2104907"/>
            <a:chOff x="2060030" y="2406009"/>
            <a:chExt cx="2602523" cy="1577400"/>
          </a:xfrm>
        </p:grpSpPr>
        <p:grpSp>
          <p:nvGrpSpPr>
            <p:cNvPr id="57" name="Group 56"/>
            <p:cNvGrpSpPr/>
            <p:nvPr/>
          </p:nvGrpSpPr>
          <p:grpSpPr>
            <a:xfrm>
              <a:off x="2357703" y="2774061"/>
              <a:ext cx="267202" cy="1146410"/>
              <a:chOff x="1938274" y="2057400"/>
              <a:chExt cx="508574" cy="1448543"/>
            </a:xfrm>
          </p:grpSpPr>
          <p:sp>
            <p:nvSpPr>
              <p:cNvPr id="88" name="Rectangle 87"/>
              <p:cNvSpPr/>
              <p:nvPr/>
            </p:nvSpPr>
            <p:spPr>
              <a:xfrm>
                <a:off x="1938274" y="2297676"/>
                <a:ext cx="508574" cy="120826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vi-VN"/>
              </a:p>
            </p:txBody>
          </p:sp>
          <p:sp>
            <p:nvSpPr>
              <p:cNvPr id="89" name="Rectangle 88"/>
              <p:cNvSpPr/>
              <p:nvPr/>
            </p:nvSpPr>
            <p:spPr>
              <a:xfrm>
                <a:off x="1938274" y="2815464"/>
                <a:ext cx="508574" cy="18620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vi-VN"/>
              </a:p>
            </p:txBody>
          </p:sp>
          <p:sp>
            <p:nvSpPr>
              <p:cNvPr id="90" name="Isosceles Triangle 89"/>
              <p:cNvSpPr/>
              <p:nvPr/>
            </p:nvSpPr>
            <p:spPr>
              <a:xfrm rot="5400000">
                <a:off x="2299700" y="2854519"/>
                <a:ext cx="186202" cy="108094"/>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1" name="Isosceles Triangle 90"/>
              <p:cNvSpPr/>
              <p:nvPr/>
            </p:nvSpPr>
            <p:spPr>
              <a:xfrm rot="5400000" flipV="1">
                <a:off x="1913415" y="2849120"/>
                <a:ext cx="149884" cy="100162"/>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2" name="Oval 91"/>
              <p:cNvSpPr/>
              <p:nvPr/>
            </p:nvSpPr>
            <p:spPr>
              <a:xfrm>
                <a:off x="2126618" y="2840539"/>
                <a:ext cx="131885" cy="12020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3" name="Rectangle 92"/>
              <p:cNvSpPr/>
              <p:nvPr/>
            </p:nvSpPr>
            <p:spPr>
              <a:xfrm>
                <a:off x="2338754" y="2057400"/>
                <a:ext cx="54047" cy="2390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8" name="Group 57"/>
            <p:cNvGrpSpPr/>
            <p:nvPr/>
          </p:nvGrpSpPr>
          <p:grpSpPr>
            <a:xfrm>
              <a:off x="2681494" y="2774061"/>
              <a:ext cx="267202" cy="1146410"/>
              <a:chOff x="1938274" y="2057400"/>
              <a:chExt cx="508574" cy="1448543"/>
            </a:xfrm>
          </p:grpSpPr>
          <p:sp>
            <p:nvSpPr>
              <p:cNvPr id="82" name="Rectangle 81"/>
              <p:cNvSpPr/>
              <p:nvPr/>
            </p:nvSpPr>
            <p:spPr>
              <a:xfrm>
                <a:off x="1938274" y="2297676"/>
                <a:ext cx="508574" cy="120826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vi-VN"/>
              </a:p>
            </p:txBody>
          </p:sp>
          <p:sp>
            <p:nvSpPr>
              <p:cNvPr id="83" name="Rectangle 82"/>
              <p:cNvSpPr/>
              <p:nvPr/>
            </p:nvSpPr>
            <p:spPr>
              <a:xfrm>
                <a:off x="1938274" y="2815464"/>
                <a:ext cx="508574" cy="18620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vi-VN"/>
              </a:p>
            </p:txBody>
          </p:sp>
          <p:sp>
            <p:nvSpPr>
              <p:cNvPr id="84" name="Isosceles Triangle 83"/>
              <p:cNvSpPr/>
              <p:nvPr/>
            </p:nvSpPr>
            <p:spPr>
              <a:xfrm rot="5400000">
                <a:off x="2299700" y="2854519"/>
                <a:ext cx="186202" cy="108094"/>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5" name="Isosceles Triangle 84"/>
              <p:cNvSpPr/>
              <p:nvPr/>
            </p:nvSpPr>
            <p:spPr>
              <a:xfrm rot="5400000" flipV="1">
                <a:off x="1913415" y="2849120"/>
                <a:ext cx="149884" cy="100162"/>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6" name="Oval 85"/>
              <p:cNvSpPr/>
              <p:nvPr/>
            </p:nvSpPr>
            <p:spPr>
              <a:xfrm>
                <a:off x="2126618" y="2840539"/>
                <a:ext cx="131885" cy="12020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7" name="Rectangle 86"/>
              <p:cNvSpPr/>
              <p:nvPr/>
            </p:nvSpPr>
            <p:spPr>
              <a:xfrm>
                <a:off x="2338754" y="2057400"/>
                <a:ext cx="54047" cy="23907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9" name="Group 58"/>
            <p:cNvGrpSpPr/>
            <p:nvPr/>
          </p:nvGrpSpPr>
          <p:grpSpPr>
            <a:xfrm>
              <a:off x="3264466" y="2774061"/>
              <a:ext cx="267202" cy="1146410"/>
              <a:chOff x="1938274" y="2057400"/>
              <a:chExt cx="508574" cy="1448543"/>
            </a:xfrm>
          </p:grpSpPr>
          <p:sp>
            <p:nvSpPr>
              <p:cNvPr id="76" name="Rectangle 75"/>
              <p:cNvSpPr/>
              <p:nvPr/>
            </p:nvSpPr>
            <p:spPr>
              <a:xfrm>
                <a:off x="1938274" y="2297676"/>
                <a:ext cx="508574" cy="120826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vi-VN"/>
              </a:p>
            </p:txBody>
          </p:sp>
          <p:sp>
            <p:nvSpPr>
              <p:cNvPr id="77" name="Rectangle 76"/>
              <p:cNvSpPr/>
              <p:nvPr/>
            </p:nvSpPr>
            <p:spPr>
              <a:xfrm>
                <a:off x="1938274" y="2815464"/>
                <a:ext cx="508574" cy="18620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vi-VN"/>
              </a:p>
            </p:txBody>
          </p:sp>
          <p:sp>
            <p:nvSpPr>
              <p:cNvPr id="78" name="Isosceles Triangle 77"/>
              <p:cNvSpPr/>
              <p:nvPr/>
            </p:nvSpPr>
            <p:spPr>
              <a:xfrm rot="5400000">
                <a:off x="2299700" y="2854519"/>
                <a:ext cx="186202" cy="108094"/>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9" name="Isosceles Triangle 78"/>
              <p:cNvSpPr/>
              <p:nvPr/>
            </p:nvSpPr>
            <p:spPr>
              <a:xfrm rot="5400000" flipV="1">
                <a:off x="1913415" y="2849120"/>
                <a:ext cx="149884" cy="100162"/>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0" name="Oval 79"/>
              <p:cNvSpPr/>
              <p:nvPr/>
            </p:nvSpPr>
            <p:spPr>
              <a:xfrm>
                <a:off x="2126618" y="2840539"/>
                <a:ext cx="131885" cy="12020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1" name="Rectangle 80"/>
              <p:cNvSpPr/>
              <p:nvPr/>
            </p:nvSpPr>
            <p:spPr>
              <a:xfrm>
                <a:off x="2338754" y="2057400"/>
                <a:ext cx="54047" cy="2390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60" name="Group 59"/>
            <p:cNvGrpSpPr/>
            <p:nvPr/>
          </p:nvGrpSpPr>
          <p:grpSpPr>
            <a:xfrm>
              <a:off x="3580990" y="2774061"/>
              <a:ext cx="267202" cy="1146410"/>
              <a:chOff x="1938274" y="2057400"/>
              <a:chExt cx="508574" cy="1448543"/>
            </a:xfrm>
          </p:grpSpPr>
          <p:sp>
            <p:nvSpPr>
              <p:cNvPr id="70" name="Rectangle 69"/>
              <p:cNvSpPr/>
              <p:nvPr/>
            </p:nvSpPr>
            <p:spPr>
              <a:xfrm>
                <a:off x="1938274" y="2297676"/>
                <a:ext cx="508574" cy="120826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vi-VN"/>
              </a:p>
            </p:txBody>
          </p:sp>
          <p:sp>
            <p:nvSpPr>
              <p:cNvPr id="71" name="Rectangle 70"/>
              <p:cNvSpPr/>
              <p:nvPr/>
            </p:nvSpPr>
            <p:spPr>
              <a:xfrm>
                <a:off x="1938274" y="2815464"/>
                <a:ext cx="508574" cy="18620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vi-VN"/>
              </a:p>
            </p:txBody>
          </p:sp>
          <p:sp>
            <p:nvSpPr>
              <p:cNvPr id="72" name="Isosceles Triangle 71"/>
              <p:cNvSpPr/>
              <p:nvPr/>
            </p:nvSpPr>
            <p:spPr>
              <a:xfrm rot="5400000">
                <a:off x="2299700" y="2854519"/>
                <a:ext cx="186202" cy="108094"/>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3" name="Isosceles Triangle 72"/>
              <p:cNvSpPr/>
              <p:nvPr/>
            </p:nvSpPr>
            <p:spPr>
              <a:xfrm rot="5400000" flipV="1">
                <a:off x="1913415" y="2849120"/>
                <a:ext cx="149884" cy="100162"/>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Oval 73"/>
              <p:cNvSpPr/>
              <p:nvPr/>
            </p:nvSpPr>
            <p:spPr>
              <a:xfrm>
                <a:off x="2126618" y="2840539"/>
                <a:ext cx="131885" cy="12020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5" name="Rectangle 74"/>
              <p:cNvSpPr/>
              <p:nvPr/>
            </p:nvSpPr>
            <p:spPr>
              <a:xfrm>
                <a:off x="2338754" y="2057400"/>
                <a:ext cx="54047" cy="2390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61" name="Picture 60"/>
            <p:cNvPicPr>
              <a:picLocks noChangeAspect="1"/>
            </p:cNvPicPr>
            <p:nvPr/>
          </p:nvPicPr>
          <p:blipFill>
            <a:blip r:embed="rId4"/>
            <a:stretch>
              <a:fillRect/>
            </a:stretch>
          </p:blipFill>
          <p:spPr>
            <a:xfrm flipH="1">
              <a:off x="2733242" y="2406009"/>
              <a:ext cx="314397" cy="333071"/>
            </a:xfrm>
            <a:prstGeom prst="rect">
              <a:avLst/>
            </a:prstGeom>
          </p:spPr>
        </p:pic>
        <p:grpSp>
          <p:nvGrpSpPr>
            <p:cNvPr id="62" name="Group 61"/>
            <p:cNvGrpSpPr/>
            <p:nvPr/>
          </p:nvGrpSpPr>
          <p:grpSpPr>
            <a:xfrm>
              <a:off x="3923306" y="2774061"/>
              <a:ext cx="267202" cy="1146410"/>
              <a:chOff x="1938274" y="2057400"/>
              <a:chExt cx="508574" cy="1448543"/>
            </a:xfrm>
          </p:grpSpPr>
          <p:sp>
            <p:nvSpPr>
              <p:cNvPr id="64" name="Rectangle 63"/>
              <p:cNvSpPr/>
              <p:nvPr/>
            </p:nvSpPr>
            <p:spPr>
              <a:xfrm>
                <a:off x="1938274" y="2297676"/>
                <a:ext cx="508574" cy="120826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vi-VN"/>
              </a:p>
            </p:txBody>
          </p:sp>
          <p:sp>
            <p:nvSpPr>
              <p:cNvPr id="65" name="Rectangle 64"/>
              <p:cNvSpPr/>
              <p:nvPr/>
            </p:nvSpPr>
            <p:spPr>
              <a:xfrm>
                <a:off x="1938274" y="2815464"/>
                <a:ext cx="508574" cy="18620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vi-VN"/>
              </a:p>
            </p:txBody>
          </p:sp>
          <p:sp>
            <p:nvSpPr>
              <p:cNvPr id="66" name="Isosceles Triangle 65"/>
              <p:cNvSpPr/>
              <p:nvPr/>
            </p:nvSpPr>
            <p:spPr>
              <a:xfrm rot="5400000">
                <a:off x="2299700" y="2854519"/>
                <a:ext cx="186202" cy="108094"/>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7" name="Isosceles Triangle 66"/>
              <p:cNvSpPr/>
              <p:nvPr/>
            </p:nvSpPr>
            <p:spPr>
              <a:xfrm rot="5400000" flipV="1">
                <a:off x="1913415" y="2849120"/>
                <a:ext cx="149884" cy="100162"/>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Oval 67"/>
              <p:cNvSpPr/>
              <p:nvPr/>
            </p:nvSpPr>
            <p:spPr>
              <a:xfrm>
                <a:off x="2126618" y="2840539"/>
                <a:ext cx="131885" cy="12020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Rectangle 68"/>
              <p:cNvSpPr/>
              <p:nvPr/>
            </p:nvSpPr>
            <p:spPr>
              <a:xfrm>
                <a:off x="2338754" y="2057400"/>
                <a:ext cx="54047" cy="2390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cxnSp>
          <p:nvCxnSpPr>
            <p:cNvPr id="63" name="Straight Connector 62"/>
            <p:cNvCxnSpPr/>
            <p:nvPr/>
          </p:nvCxnSpPr>
          <p:spPr>
            <a:xfrm>
              <a:off x="2060030" y="3983409"/>
              <a:ext cx="2602523" cy="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pic>
        <p:nvPicPr>
          <p:cNvPr id="94" name="Picture 93"/>
          <p:cNvPicPr>
            <a:picLocks noChangeAspect="1"/>
          </p:cNvPicPr>
          <p:nvPr/>
        </p:nvPicPr>
        <p:blipFill>
          <a:blip r:embed="rId5"/>
          <a:stretch>
            <a:fillRect/>
          </a:stretch>
        </p:blipFill>
        <p:spPr>
          <a:xfrm>
            <a:off x="865721" y="1008765"/>
            <a:ext cx="622178" cy="511195"/>
          </a:xfrm>
          <a:prstGeom prst="rect">
            <a:avLst/>
          </a:prstGeom>
        </p:spPr>
      </p:pic>
      <p:pic>
        <p:nvPicPr>
          <p:cNvPr id="95" name="Picture 94"/>
          <p:cNvPicPr>
            <a:picLocks noChangeAspect="1"/>
          </p:cNvPicPr>
          <p:nvPr/>
        </p:nvPicPr>
        <p:blipFill>
          <a:blip r:embed="rId6"/>
          <a:stretch>
            <a:fillRect/>
          </a:stretch>
        </p:blipFill>
        <p:spPr>
          <a:xfrm>
            <a:off x="3400194" y="2601074"/>
            <a:ext cx="1279780" cy="755590"/>
          </a:xfrm>
          <a:prstGeom prst="rect">
            <a:avLst/>
          </a:prstGeom>
        </p:spPr>
      </p:pic>
      <p:cxnSp>
        <p:nvCxnSpPr>
          <p:cNvPr id="98" name="Elbow Connector 97"/>
          <p:cNvCxnSpPr>
            <a:stCxn id="12" idx="3"/>
            <a:endCxn id="95" idx="1"/>
          </p:cNvCxnSpPr>
          <p:nvPr/>
        </p:nvCxnSpPr>
        <p:spPr>
          <a:xfrm>
            <a:off x="2436590" y="2090674"/>
            <a:ext cx="963604" cy="888195"/>
          </a:xfrm>
          <a:prstGeom prst="bentConnector3">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95" idx="3"/>
            <a:endCxn id="91" idx="0"/>
          </p:cNvCxnSpPr>
          <p:nvPr/>
        </p:nvCxnSpPr>
        <p:spPr>
          <a:xfrm>
            <a:off x="4679974" y="2978869"/>
            <a:ext cx="1273270" cy="121094"/>
          </a:xfrm>
          <a:prstGeom prst="bentConnector3">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pic>
        <p:nvPicPr>
          <p:cNvPr id="103" name="Picture 102"/>
          <p:cNvPicPr>
            <a:picLocks noChangeAspect="1"/>
          </p:cNvPicPr>
          <p:nvPr/>
        </p:nvPicPr>
        <p:blipFill>
          <a:blip r:embed="rId5"/>
          <a:stretch>
            <a:fillRect/>
          </a:stretch>
        </p:blipFill>
        <p:spPr>
          <a:xfrm>
            <a:off x="6890637" y="4091800"/>
            <a:ext cx="622178" cy="511195"/>
          </a:xfrm>
          <a:prstGeom prst="rect">
            <a:avLst/>
          </a:prstGeom>
        </p:spPr>
      </p:pic>
      <p:sp>
        <p:nvSpPr>
          <p:cNvPr id="10" name="Bent Arrow 9"/>
          <p:cNvSpPr/>
          <p:nvPr/>
        </p:nvSpPr>
        <p:spPr>
          <a:xfrm rot="10800000">
            <a:off x="1253354" y="2546255"/>
            <a:ext cx="687400" cy="26095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4" name="Bent Arrow 13"/>
          <p:cNvSpPr/>
          <p:nvPr/>
        </p:nvSpPr>
        <p:spPr>
          <a:xfrm>
            <a:off x="546108" y="1400180"/>
            <a:ext cx="202224" cy="6074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6" name="Bent Arrow 15"/>
          <p:cNvSpPr/>
          <p:nvPr/>
        </p:nvSpPr>
        <p:spPr>
          <a:xfrm rot="5400000">
            <a:off x="1723052" y="1034729"/>
            <a:ext cx="290146" cy="716459"/>
          </a:xfrm>
          <a:prstGeom prst="bentArrow">
            <a:avLst>
              <a:gd name="adj1" fmla="val 25000"/>
              <a:gd name="adj2" fmla="val 2682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pic>
        <p:nvPicPr>
          <p:cNvPr id="17" name="Picture 16"/>
          <p:cNvPicPr>
            <a:picLocks noChangeAspect="1"/>
          </p:cNvPicPr>
          <p:nvPr/>
        </p:nvPicPr>
        <p:blipFill>
          <a:blip r:embed="rId7"/>
          <a:stretch>
            <a:fillRect/>
          </a:stretch>
        </p:blipFill>
        <p:spPr>
          <a:xfrm>
            <a:off x="6438887" y="2485759"/>
            <a:ext cx="204970" cy="125809"/>
          </a:xfrm>
          <a:prstGeom prst="rect">
            <a:avLst/>
          </a:prstGeom>
        </p:spPr>
      </p:pic>
      <p:pic>
        <p:nvPicPr>
          <p:cNvPr id="97" name="Picture 96"/>
          <p:cNvPicPr>
            <a:picLocks noChangeAspect="1"/>
          </p:cNvPicPr>
          <p:nvPr/>
        </p:nvPicPr>
        <p:blipFill>
          <a:blip r:embed="rId7"/>
          <a:stretch>
            <a:fillRect/>
          </a:stretch>
        </p:blipFill>
        <p:spPr>
          <a:xfrm rot="5400000">
            <a:off x="6866041" y="4222108"/>
            <a:ext cx="202050" cy="68906"/>
          </a:xfrm>
          <a:prstGeom prst="rect">
            <a:avLst/>
          </a:prstGeom>
        </p:spPr>
      </p:pic>
      <p:pic>
        <p:nvPicPr>
          <p:cNvPr id="22" name="Picture 21"/>
          <p:cNvPicPr>
            <a:picLocks noChangeAspect="1"/>
          </p:cNvPicPr>
          <p:nvPr/>
        </p:nvPicPr>
        <p:blipFill>
          <a:blip r:embed="rId8"/>
          <a:stretch>
            <a:fillRect/>
          </a:stretch>
        </p:blipFill>
        <p:spPr>
          <a:xfrm>
            <a:off x="5378807" y="4400930"/>
            <a:ext cx="666883" cy="656623"/>
          </a:xfrm>
          <a:prstGeom prst="rect">
            <a:avLst/>
          </a:prstGeom>
        </p:spPr>
      </p:pic>
      <p:sp>
        <p:nvSpPr>
          <p:cNvPr id="23" name="Oval 22"/>
          <p:cNvSpPr/>
          <p:nvPr/>
        </p:nvSpPr>
        <p:spPr>
          <a:xfrm>
            <a:off x="6417880" y="2380911"/>
            <a:ext cx="315503" cy="2851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0" name="Oval 99"/>
          <p:cNvSpPr/>
          <p:nvPr/>
        </p:nvSpPr>
        <p:spPr>
          <a:xfrm>
            <a:off x="6804022" y="4114178"/>
            <a:ext cx="310702" cy="2851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5" name="Straight Arrow Connector 24"/>
          <p:cNvCxnSpPr>
            <a:stCxn id="22" idx="3"/>
            <a:endCxn id="100" idx="3"/>
          </p:cNvCxnSpPr>
          <p:nvPr/>
        </p:nvCxnSpPr>
        <p:spPr>
          <a:xfrm flipV="1">
            <a:off x="6045690" y="4357583"/>
            <a:ext cx="803833" cy="371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6020493" y="2714105"/>
            <a:ext cx="418394" cy="21049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4381559" y="5098220"/>
            <a:ext cx="2840104" cy="646331"/>
          </a:xfrm>
          <a:prstGeom prst="rect">
            <a:avLst/>
          </a:prstGeom>
        </p:spPr>
        <p:txBody>
          <a:bodyPr wrap="square">
            <a:spAutoFit/>
          </a:bodyPr>
          <a:lstStyle/>
          <a:p>
            <a:r>
              <a:rPr lang="en-US" sz="1200" dirty="0" smtClean="0">
                <a:solidFill>
                  <a:schemeClr val="bg1">
                    <a:lumMod val="50000"/>
                  </a:schemeClr>
                </a:solidFill>
                <a:latin typeface="Comic Sans MS" panose="030F0702030302020204" pitchFamily="66" charset="0"/>
              </a:rPr>
              <a:t>Barcode tại ngăn lưu trữ, và tài liệu cùng được scan để cập nhật vị trí, số lượng.. của tài liệu.</a:t>
            </a:r>
          </a:p>
        </p:txBody>
      </p:sp>
      <p:sp>
        <p:nvSpPr>
          <p:cNvPr id="107" name="Rectangle 106"/>
          <p:cNvSpPr/>
          <p:nvPr/>
        </p:nvSpPr>
        <p:spPr>
          <a:xfrm>
            <a:off x="2471782" y="1424009"/>
            <a:ext cx="2816457" cy="646331"/>
          </a:xfrm>
          <a:prstGeom prst="rect">
            <a:avLst/>
          </a:prstGeom>
        </p:spPr>
        <p:txBody>
          <a:bodyPr wrap="square">
            <a:spAutoFit/>
          </a:bodyPr>
          <a:lstStyle/>
          <a:p>
            <a:r>
              <a:rPr lang="en-US" sz="1200" dirty="0" smtClean="0">
                <a:solidFill>
                  <a:schemeClr val="bg1">
                    <a:lumMod val="50000"/>
                  </a:schemeClr>
                </a:solidFill>
                <a:latin typeface="Comic Sans MS" panose="030F0702030302020204" pitchFamily="66" charset="0"/>
              </a:rPr>
              <a:t>Máy tính đưa ra vị trí lưu(xuất) dựa trên cơ sở dữ liệu và thông tin sản phẩm.</a:t>
            </a:r>
            <a:endParaRPr lang="vi-VN" sz="1200" dirty="0">
              <a:solidFill>
                <a:schemeClr val="bg1">
                  <a:lumMod val="50000"/>
                </a:schemeClr>
              </a:solidFill>
            </a:endParaRPr>
          </a:p>
        </p:txBody>
      </p:sp>
      <p:cxnSp>
        <p:nvCxnSpPr>
          <p:cNvPr id="31" name="Elbow Connector 30"/>
          <p:cNvCxnSpPr>
            <a:stCxn id="22" idx="1"/>
            <a:endCxn id="12" idx="2"/>
          </p:cNvCxnSpPr>
          <p:nvPr/>
        </p:nvCxnSpPr>
        <p:spPr>
          <a:xfrm rot="10800000">
            <a:off x="1973243" y="2546256"/>
            <a:ext cx="3405564" cy="2182987"/>
          </a:xfrm>
          <a:prstGeom prst="bentConnector2">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169272" y="2708363"/>
            <a:ext cx="1045426"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097984" y="2708363"/>
            <a:ext cx="680825"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7097984" y="2708363"/>
            <a:ext cx="274252"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5775105" y="1339343"/>
            <a:ext cx="2374516" cy="461665"/>
          </a:xfrm>
          <a:prstGeom prst="rect">
            <a:avLst/>
          </a:prstGeom>
        </p:spPr>
        <p:txBody>
          <a:bodyPr wrap="square">
            <a:spAutoFit/>
          </a:bodyPr>
          <a:lstStyle/>
          <a:p>
            <a:r>
              <a:rPr lang="en-US" sz="1200" dirty="0" smtClean="0">
                <a:solidFill>
                  <a:schemeClr val="bg1">
                    <a:lumMod val="50000"/>
                  </a:schemeClr>
                </a:solidFill>
                <a:latin typeface="Comic Sans MS" panose="030F0702030302020204" pitchFamily="66" charset="0"/>
              </a:rPr>
              <a:t>Đèn hiển thị sẽ hiển thị vị trí lưu trữ</a:t>
            </a:r>
            <a:endParaRPr lang="vi-VN" sz="1200" dirty="0">
              <a:solidFill>
                <a:schemeClr val="bg1">
                  <a:lumMod val="50000"/>
                </a:schemeClr>
              </a:solidFill>
            </a:endParaRPr>
          </a:p>
        </p:txBody>
      </p:sp>
      <p:sp>
        <p:nvSpPr>
          <p:cNvPr id="111" name="Rectangle 110"/>
          <p:cNvSpPr/>
          <p:nvPr/>
        </p:nvSpPr>
        <p:spPr>
          <a:xfrm>
            <a:off x="2048355" y="4726733"/>
            <a:ext cx="1214445" cy="307777"/>
          </a:xfrm>
          <a:prstGeom prst="rect">
            <a:avLst/>
          </a:prstGeom>
        </p:spPr>
        <p:txBody>
          <a:bodyPr wrap="square">
            <a:spAutoFit/>
          </a:bodyPr>
          <a:lstStyle/>
          <a:p>
            <a:r>
              <a:rPr lang="en-US" sz="1400" b="1" dirty="0" smtClean="0">
                <a:solidFill>
                  <a:srgbClr val="0000FF"/>
                </a:solidFill>
                <a:latin typeface="Comic Sans MS" panose="030F0702030302020204" pitchFamily="66" charset="0"/>
              </a:rPr>
              <a:t>Gửi về PC</a:t>
            </a:r>
          </a:p>
        </p:txBody>
      </p:sp>
      <p:pic>
        <p:nvPicPr>
          <p:cNvPr id="37" name="Picture 36"/>
          <p:cNvPicPr>
            <a:picLocks noChangeAspect="1"/>
          </p:cNvPicPr>
          <p:nvPr/>
        </p:nvPicPr>
        <p:blipFill rotWithShape="1">
          <a:blip r:embed="rId9"/>
          <a:srcRect r="76174"/>
          <a:stretch/>
        </p:blipFill>
        <p:spPr>
          <a:xfrm>
            <a:off x="5026100" y="4207282"/>
            <a:ext cx="300180" cy="395713"/>
          </a:xfrm>
          <a:prstGeom prst="rect">
            <a:avLst/>
          </a:prstGeom>
        </p:spPr>
      </p:pic>
      <p:pic>
        <p:nvPicPr>
          <p:cNvPr id="112" name="Picture 111"/>
          <p:cNvPicPr>
            <a:picLocks noChangeAspect="1"/>
          </p:cNvPicPr>
          <p:nvPr/>
        </p:nvPicPr>
        <p:blipFill rotWithShape="1">
          <a:blip r:embed="rId9"/>
          <a:srcRect r="76174"/>
          <a:stretch/>
        </p:blipFill>
        <p:spPr>
          <a:xfrm>
            <a:off x="2397461" y="2333539"/>
            <a:ext cx="300180" cy="395713"/>
          </a:xfrm>
          <a:prstGeom prst="rect">
            <a:avLst/>
          </a:prstGeom>
        </p:spPr>
      </p:pic>
      <p:sp>
        <p:nvSpPr>
          <p:cNvPr id="113" name="Rectangle 112"/>
          <p:cNvSpPr/>
          <p:nvPr/>
        </p:nvSpPr>
        <p:spPr>
          <a:xfrm>
            <a:off x="8483854" y="2301998"/>
            <a:ext cx="743522" cy="461665"/>
          </a:xfrm>
          <a:prstGeom prst="rect">
            <a:avLst/>
          </a:prstGeom>
        </p:spPr>
        <p:txBody>
          <a:bodyPr wrap="square">
            <a:spAutoFit/>
          </a:bodyPr>
          <a:lstStyle/>
          <a:p>
            <a:r>
              <a:rPr lang="en-US" sz="1200" dirty="0" smtClean="0">
                <a:solidFill>
                  <a:schemeClr val="bg1">
                    <a:lumMod val="50000"/>
                  </a:schemeClr>
                </a:solidFill>
                <a:latin typeface="Comic Sans MS" panose="030F0702030302020204" pitchFamily="66" charset="0"/>
              </a:rPr>
              <a:t>Giá di chuyển</a:t>
            </a:r>
            <a:endParaRPr lang="vi-VN" sz="1200" dirty="0">
              <a:solidFill>
                <a:schemeClr val="bg1">
                  <a:lumMod val="50000"/>
                </a:schemeClr>
              </a:solidFill>
            </a:endParaRPr>
          </a:p>
        </p:txBody>
      </p:sp>
      <p:sp>
        <p:nvSpPr>
          <p:cNvPr id="114" name="Rectangle 113"/>
          <p:cNvSpPr/>
          <p:nvPr/>
        </p:nvSpPr>
        <p:spPr>
          <a:xfrm>
            <a:off x="6078888" y="122966"/>
            <a:ext cx="2805192" cy="584775"/>
          </a:xfrm>
          <a:prstGeom prst="rect">
            <a:avLst/>
          </a:prstGeom>
        </p:spPr>
        <p:txBody>
          <a:bodyPr wrap="none">
            <a:spAutoFit/>
          </a:bodyPr>
          <a:lstStyle/>
          <a:p>
            <a:r>
              <a:rPr lang="en-US" sz="3200" b="1" u="sng" dirty="0" smtClean="0">
                <a:solidFill>
                  <a:schemeClr val="accent6">
                    <a:lumMod val="50000"/>
                  </a:schemeClr>
                </a:solidFill>
                <a:effectLst>
                  <a:outerShdw blurRad="38100" dist="38100" dir="2700000" algn="tl">
                    <a:srgbClr val="000000">
                      <a:alpha val="43137"/>
                    </a:srgbClr>
                  </a:outerShdw>
                </a:effectLst>
              </a:rPr>
              <a:t>GIÁ LƯU ĐỘNG</a:t>
            </a:r>
            <a:endParaRPr lang="vi-VN" b="1" u="sng" dirty="0">
              <a:solidFill>
                <a:schemeClr val="accent6">
                  <a:lumMod val="50000"/>
                </a:schemeClr>
              </a:solidFill>
              <a:effectLst>
                <a:outerShdw blurRad="38100" dist="38100" dir="2700000" algn="tl">
                  <a:srgbClr val="000000">
                    <a:alpha val="43137"/>
                  </a:srgbClr>
                </a:outerShdw>
              </a:effectLst>
            </a:endParaRPr>
          </a:p>
        </p:txBody>
      </p:sp>
      <p:pic>
        <p:nvPicPr>
          <p:cNvPr id="115" name="Picture 114"/>
          <p:cNvPicPr>
            <a:picLocks noChangeAspect="1"/>
          </p:cNvPicPr>
          <p:nvPr/>
        </p:nvPicPr>
        <p:blipFill>
          <a:blip r:embed="rId10"/>
          <a:stretch>
            <a:fillRect/>
          </a:stretch>
        </p:blipFill>
        <p:spPr>
          <a:xfrm>
            <a:off x="275209" y="216567"/>
            <a:ext cx="1056442" cy="346771"/>
          </a:xfrm>
          <a:prstGeom prst="rect">
            <a:avLst/>
          </a:prstGeom>
        </p:spPr>
      </p:pic>
    </p:spTree>
    <p:extLst>
      <p:ext uri="{BB962C8B-B14F-4D97-AF65-F5344CB8AC3E}">
        <p14:creationId xmlns:p14="http://schemas.microsoft.com/office/powerpoint/2010/main" val="1903653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4244404" y="987141"/>
            <a:ext cx="4490930" cy="5728228"/>
          </a:xfrm>
          <a:prstGeom prst="rect">
            <a:avLst/>
          </a:prstGeom>
        </p:spPr>
      </p:pic>
      <p:sp>
        <p:nvSpPr>
          <p:cNvPr id="7" name="Rectangle 6"/>
          <p:cNvSpPr/>
          <p:nvPr/>
        </p:nvSpPr>
        <p:spPr>
          <a:xfrm>
            <a:off x="206130" y="5664083"/>
            <a:ext cx="6336996" cy="870556"/>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686093" y="2253028"/>
            <a:ext cx="3250511" cy="2677656"/>
          </a:xfrm>
          <a:prstGeom prst="rect">
            <a:avLst/>
          </a:prstGeom>
        </p:spPr>
        <p:txBody>
          <a:bodyPr wrap="square">
            <a:spAutoFit/>
          </a:bodyPr>
          <a:lstStyle/>
          <a:p>
            <a:r>
              <a:rPr lang="en-US" sz="1400" dirty="0" smtClean="0">
                <a:solidFill>
                  <a:schemeClr val="bg1">
                    <a:lumMod val="50000"/>
                  </a:schemeClr>
                </a:solidFill>
                <a:latin typeface="AvenirLTCom-Book"/>
              </a:rPr>
              <a:t>Với mỗi loại tài liệu hay thiết bị được phân vùng tùy theo mức độ quan trọng.</a:t>
            </a:r>
          </a:p>
          <a:p>
            <a:endParaRPr lang="en-US" sz="1400" dirty="0">
              <a:solidFill>
                <a:schemeClr val="bg1">
                  <a:lumMod val="50000"/>
                </a:schemeClr>
              </a:solidFill>
              <a:latin typeface="AvenirLTCom-Book"/>
            </a:endParaRPr>
          </a:p>
          <a:p>
            <a:r>
              <a:rPr lang="en-US" sz="1400" dirty="0" smtClean="0">
                <a:solidFill>
                  <a:schemeClr val="bg1">
                    <a:lumMod val="50000"/>
                  </a:schemeClr>
                </a:solidFill>
                <a:latin typeface="AvenirLTCom-Book"/>
              </a:rPr>
              <a:t>Tương ứng là quyền được truy cập được xác định bằng password hoặc thẻ RFID.</a:t>
            </a:r>
          </a:p>
          <a:p>
            <a:endParaRPr lang="en-US" sz="1400" dirty="0">
              <a:solidFill>
                <a:schemeClr val="bg1">
                  <a:lumMod val="50000"/>
                </a:schemeClr>
              </a:solidFill>
              <a:latin typeface="AvenirLTCom-Book"/>
            </a:endParaRPr>
          </a:p>
          <a:p>
            <a:r>
              <a:rPr lang="en-US" sz="1400" dirty="0" smtClean="0">
                <a:solidFill>
                  <a:schemeClr val="bg1">
                    <a:lumMod val="50000"/>
                  </a:schemeClr>
                </a:solidFill>
                <a:latin typeface="AvenirLTCom-Book"/>
              </a:rPr>
              <a:t>Chỉ có User được cấp quyền mới điều khiển di chuyển được các giá cất cài liệu quan trọng</a:t>
            </a:r>
            <a:endParaRPr lang="en-US" sz="1400" dirty="0">
              <a:solidFill>
                <a:schemeClr val="bg1">
                  <a:lumMod val="50000"/>
                </a:schemeClr>
              </a:solidFill>
              <a:latin typeface="AvenirLTCom-Book"/>
            </a:endParaRPr>
          </a:p>
          <a:p>
            <a:endParaRPr lang="en-US" sz="1400" dirty="0" smtClean="0">
              <a:latin typeface="AvenirLTCom-Book"/>
            </a:endParaRPr>
          </a:p>
        </p:txBody>
      </p:sp>
      <p:sp>
        <p:nvSpPr>
          <p:cNvPr id="8" name="Rectangle 7"/>
          <p:cNvSpPr/>
          <p:nvPr/>
        </p:nvSpPr>
        <p:spPr>
          <a:xfrm>
            <a:off x="279873" y="5745418"/>
            <a:ext cx="6096669" cy="707886"/>
          </a:xfrm>
          <a:prstGeom prst="rect">
            <a:avLst/>
          </a:prstGeom>
        </p:spPr>
        <p:txBody>
          <a:bodyPr wrap="none">
            <a:spAutoFit/>
          </a:bodyPr>
          <a:lstStyle/>
          <a:p>
            <a:r>
              <a:rPr lang="en-US" sz="4000" dirty="0" smtClean="0"/>
              <a:t>Bảo mật</a:t>
            </a:r>
            <a:r>
              <a:rPr lang="en-US" sz="2400" dirty="0">
                <a:solidFill>
                  <a:schemeClr val="accent6">
                    <a:lumMod val="75000"/>
                  </a:schemeClr>
                </a:solidFill>
              </a:rPr>
              <a:t>-</a:t>
            </a:r>
            <a:r>
              <a:rPr lang="en-US" sz="2400" dirty="0" smtClean="0">
                <a:solidFill>
                  <a:schemeClr val="accent6">
                    <a:lumMod val="75000"/>
                  </a:schemeClr>
                </a:solidFill>
              </a:rPr>
              <a:t>Quyền truy cập được quy định-</a:t>
            </a:r>
            <a:endParaRPr lang="vi-VN" sz="2400" dirty="0">
              <a:solidFill>
                <a:schemeClr val="accent6">
                  <a:lumMod val="75000"/>
                </a:schemeClr>
              </a:solidFill>
            </a:endParaRPr>
          </a:p>
        </p:txBody>
      </p:sp>
      <p:sp>
        <p:nvSpPr>
          <p:cNvPr id="9" name="Rectangle 8"/>
          <p:cNvSpPr/>
          <p:nvPr/>
        </p:nvSpPr>
        <p:spPr>
          <a:xfrm>
            <a:off x="6078888" y="122966"/>
            <a:ext cx="2805192" cy="584775"/>
          </a:xfrm>
          <a:prstGeom prst="rect">
            <a:avLst/>
          </a:prstGeom>
        </p:spPr>
        <p:txBody>
          <a:bodyPr wrap="none">
            <a:spAutoFit/>
          </a:bodyPr>
          <a:lstStyle/>
          <a:p>
            <a:r>
              <a:rPr lang="en-US" sz="3200" b="1" u="sng" dirty="0" smtClean="0">
                <a:solidFill>
                  <a:schemeClr val="accent6">
                    <a:lumMod val="50000"/>
                  </a:schemeClr>
                </a:solidFill>
                <a:effectLst>
                  <a:outerShdw blurRad="38100" dist="38100" dir="2700000" algn="tl">
                    <a:srgbClr val="000000">
                      <a:alpha val="43137"/>
                    </a:srgbClr>
                  </a:outerShdw>
                </a:effectLst>
              </a:rPr>
              <a:t>GIÁ LƯU ĐỘNG</a:t>
            </a:r>
            <a:endParaRPr lang="vi-VN" b="1" u="sng" dirty="0">
              <a:solidFill>
                <a:schemeClr val="accent6">
                  <a:lumMod val="50000"/>
                </a:schemeClr>
              </a:solidFill>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4"/>
          <a:stretch>
            <a:fillRect/>
          </a:stretch>
        </p:blipFill>
        <p:spPr>
          <a:xfrm>
            <a:off x="275209" y="216567"/>
            <a:ext cx="1056442" cy="346771"/>
          </a:xfrm>
          <a:prstGeom prst="rect">
            <a:avLst/>
          </a:prstGeom>
        </p:spPr>
      </p:pic>
    </p:spTree>
    <p:extLst>
      <p:ext uri="{BB962C8B-B14F-4D97-AF65-F5344CB8AC3E}">
        <p14:creationId xmlns:p14="http://schemas.microsoft.com/office/powerpoint/2010/main" val="3981973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78888" y="2694086"/>
            <a:ext cx="2347062" cy="1384995"/>
          </a:xfrm>
          <a:prstGeom prst="rect">
            <a:avLst/>
          </a:prstGeom>
        </p:spPr>
        <p:txBody>
          <a:bodyPr wrap="square">
            <a:spAutoFit/>
          </a:bodyPr>
          <a:lstStyle/>
          <a:p>
            <a:pPr algn="ctr"/>
            <a:r>
              <a:rPr lang="en-US" sz="1400" dirty="0" smtClean="0">
                <a:solidFill>
                  <a:schemeClr val="bg1">
                    <a:lumMod val="50000"/>
                  </a:schemeClr>
                </a:solidFill>
                <a:latin typeface="AvenirLTCom-Book"/>
              </a:rPr>
              <a:t>Trang bị hệ thống cảm biến  có thể nhận diện vật thể hay con người, </a:t>
            </a:r>
            <a:r>
              <a:rPr lang="en-US" sz="1400" dirty="0">
                <a:solidFill>
                  <a:schemeClr val="bg1">
                    <a:lumMod val="50000"/>
                  </a:schemeClr>
                </a:solidFill>
                <a:latin typeface="AvenirLTCom-Book"/>
              </a:rPr>
              <a:t>đ</a:t>
            </a:r>
            <a:r>
              <a:rPr lang="en-US" sz="1400" dirty="0" smtClean="0">
                <a:solidFill>
                  <a:schemeClr val="bg1">
                    <a:lumMod val="50000"/>
                  </a:schemeClr>
                </a:solidFill>
                <a:latin typeface="AvenirLTCom-Book"/>
              </a:rPr>
              <a:t>ảm bảo an toàn tuyệt đối cho người, sản phẩm lưu trữ cũng như thiết bị.</a:t>
            </a:r>
            <a:endParaRPr lang="vi-VN" sz="1400" dirty="0">
              <a:solidFill>
                <a:schemeClr val="bg1">
                  <a:lumMod val="50000"/>
                </a:schemeClr>
              </a:solidFill>
              <a:latin typeface="AvenirLTCom-Book"/>
            </a:endParaRPr>
          </a:p>
        </p:txBody>
      </p:sp>
      <p:sp>
        <p:nvSpPr>
          <p:cNvPr id="7" name="Rectangle 6"/>
          <p:cNvSpPr/>
          <p:nvPr/>
        </p:nvSpPr>
        <p:spPr>
          <a:xfrm>
            <a:off x="79130" y="5714883"/>
            <a:ext cx="6336996" cy="870556"/>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p:cNvSpPr/>
          <p:nvPr/>
        </p:nvSpPr>
        <p:spPr>
          <a:xfrm>
            <a:off x="6042650" y="1061863"/>
            <a:ext cx="2359492" cy="1077218"/>
          </a:xfrm>
          <a:prstGeom prst="rect">
            <a:avLst/>
          </a:prstGeom>
        </p:spPr>
        <p:txBody>
          <a:bodyPr wrap="none">
            <a:spAutoFit/>
          </a:bodyPr>
          <a:lstStyle/>
          <a:p>
            <a:pPr algn="ctr"/>
            <a:r>
              <a:rPr lang="en-US" sz="4000" dirty="0" smtClean="0"/>
              <a:t>An toàn</a:t>
            </a:r>
          </a:p>
          <a:p>
            <a:pPr algn="ctr"/>
            <a:r>
              <a:rPr lang="en-US" sz="2400" dirty="0" smtClean="0">
                <a:solidFill>
                  <a:schemeClr val="accent6">
                    <a:lumMod val="75000"/>
                  </a:schemeClr>
                </a:solidFill>
              </a:rPr>
              <a:t>An toàn tuyệt đối</a:t>
            </a:r>
            <a:endParaRPr lang="vi-VN" sz="2400" dirty="0">
              <a:solidFill>
                <a:schemeClr val="accent6">
                  <a:lumMod val="75000"/>
                </a:schemeClr>
              </a:solidFill>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61000"/>
                    </a14:imgEffect>
                    <a14:imgEffect>
                      <a14:brightnessContrast bright="36000" contrast="23000"/>
                    </a14:imgEffect>
                  </a14:imgLayer>
                </a14:imgProps>
              </a:ext>
            </a:extLst>
          </a:blip>
          <a:stretch>
            <a:fillRect/>
          </a:stretch>
        </p:blipFill>
        <p:spPr>
          <a:xfrm>
            <a:off x="934230" y="1697107"/>
            <a:ext cx="4626796" cy="2893019"/>
          </a:xfrm>
          <a:prstGeom prst="rect">
            <a:avLst/>
          </a:prstGeom>
        </p:spPr>
      </p:pic>
      <p:sp>
        <p:nvSpPr>
          <p:cNvPr id="9" name="Rectangle 8"/>
          <p:cNvSpPr/>
          <p:nvPr/>
        </p:nvSpPr>
        <p:spPr>
          <a:xfrm>
            <a:off x="79130" y="5793997"/>
            <a:ext cx="3400670" cy="707886"/>
          </a:xfrm>
          <a:prstGeom prst="rect">
            <a:avLst/>
          </a:prstGeom>
        </p:spPr>
        <p:txBody>
          <a:bodyPr wrap="square">
            <a:spAutoFit/>
          </a:bodyPr>
          <a:lstStyle/>
          <a:p>
            <a:r>
              <a:rPr lang="en-US" sz="4000" dirty="0" smtClean="0"/>
              <a:t>An toàn</a:t>
            </a:r>
            <a:r>
              <a:rPr lang="en-US" sz="2400" dirty="0" smtClean="0">
                <a:solidFill>
                  <a:schemeClr val="accent6">
                    <a:lumMod val="75000"/>
                  </a:schemeClr>
                </a:solidFill>
              </a:rPr>
              <a:t>-tuyệt đối-</a:t>
            </a:r>
            <a:endParaRPr lang="vi-VN" sz="2400" dirty="0">
              <a:solidFill>
                <a:schemeClr val="accent6">
                  <a:lumMod val="75000"/>
                </a:schemeClr>
              </a:solidFill>
            </a:endParaRPr>
          </a:p>
        </p:txBody>
      </p:sp>
      <p:sp>
        <p:nvSpPr>
          <p:cNvPr id="10" name="Rectangle 9"/>
          <p:cNvSpPr/>
          <p:nvPr/>
        </p:nvSpPr>
        <p:spPr>
          <a:xfrm>
            <a:off x="6078888" y="122966"/>
            <a:ext cx="2805192" cy="584775"/>
          </a:xfrm>
          <a:prstGeom prst="rect">
            <a:avLst/>
          </a:prstGeom>
        </p:spPr>
        <p:txBody>
          <a:bodyPr wrap="none">
            <a:spAutoFit/>
          </a:bodyPr>
          <a:lstStyle/>
          <a:p>
            <a:r>
              <a:rPr lang="en-US" sz="3200" b="1" u="sng" dirty="0" smtClean="0">
                <a:solidFill>
                  <a:schemeClr val="accent6">
                    <a:lumMod val="50000"/>
                  </a:schemeClr>
                </a:solidFill>
                <a:effectLst>
                  <a:outerShdw blurRad="38100" dist="38100" dir="2700000" algn="tl">
                    <a:srgbClr val="000000">
                      <a:alpha val="43137"/>
                    </a:srgbClr>
                  </a:outerShdw>
                </a:effectLst>
              </a:rPr>
              <a:t>GIÁ LƯU ĐỘNG</a:t>
            </a:r>
            <a:endParaRPr lang="vi-VN" b="1" u="sng" dirty="0">
              <a:solidFill>
                <a:schemeClr val="accent6">
                  <a:lumMod val="50000"/>
                </a:schemeClr>
              </a:solidFill>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4"/>
          <a:stretch>
            <a:fillRect/>
          </a:stretch>
        </p:blipFill>
        <p:spPr>
          <a:xfrm>
            <a:off x="275209" y="216567"/>
            <a:ext cx="1056442" cy="346771"/>
          </a:xfrm>
          <a:prstGeom prst="rect">
            <a:avLst/>
          </a:prstGeom>
        </p:spPr>
      </p:pic>
    </p:spTree>
    <p:extLst>
      <p:ext uri="{BB962C8B-B14F-4D97-AF65-F5344CB8AC3E}">
        <p14:creationId xmlns:p14="http://schemas.microsoft.com/office/powerpoint/2010/main" val="2130915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130" y="5714883"/>
            <a:ext cx="4530970" cy="870556"/>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
          <p:cNvSpPr/>
          <p:nvPr/>
        </p:nvSpPr>
        <p:spPr>
          <a:xfrm>
            <a:off x="79129" y="5793997"/>
            <a:ext cx="4022353" cy="707886"/>
          </a:xfrm>
          <a:prstGeom prst="rect">
            <a:avLst/>
          </a:prstGeom>
        </p:spPr>
        <p:txBody>
          <a:bodyPr wrap="square">
            <a:spAutoFit/>
          </a:bodyPr>
          <a:lstStyle/>
          <a:p>
            <a:r>
              <a:rPr lang="en-US" sz="4000" dirty="0" smtClean="0"/>
              <a:t>Dịch vụ Intech</a:t>
            </a:r>
            <a:r>
              <a:rPr lang="en-US" sz="2400" dirty="0" smtClean="0">
                <a:solidFill>
                  <a:schemeClr val="accent6">
                    <a:lumMod val="75000"/>
                  </a:schemeClr>
                </a:solidFill>
              </a:rPr>
              <a:t>-24/7-</a:t>
            </a:r>
            <a:endParaRPr lang="vi-VN" sz="2400" dirty="0">
              <a:solidFill>
                <a:schemeClr val="accent6">
                  <a:lumMod val="75000"/>
                </a:schemeClr>
              </a:solidFill>
            </a:endParaRPr>
          </a:p>
        </p:txBody>
      </p:sp>
      <p:sp>
        <p:nvSpPr>
          <p:cNvPr id="8" name="Rectangle 7"/>
          <p:cNvSpPr/>
          <p:nvPr/>
        </p:nvSpPr>
        <p:spPr>
          <a:xfrm>
            <a:off x="4356667" y="2356109"/>
            <a:ext cx="4527413" cy="1815882"/>
          </a:xfrm>
          <a:prstGeom prst="rect">
            <a:avLst/>
          </a:prstGeom>
        </p:spPr>
        <p:txBody>
          <a:bodyPr wrap="square">
            <a:spAutoFit/>
          </a:bodyPr>
          <a:lstStyle/>
          <a:p>
            <a:pPr algn="ctr"/>
            <a:r>
              <a:rPr lang="en-US" sz="1600" dirty="0">
                <a:solidFill>
                  <a:schemeClr val="bg1">
                    <a:lumMod val="50000"/>
                  </a:schemeClr>
                </a:solidFill>
                <a:latin typeface="Comic Sans MS" panose="030F0702030302020204" pitchFamily="66" charset="0"/>
              </a:rPr>
              <a:t>Hỗ trợ kỹ thuật tư vấn về giải pháp lưu trữ tối </a:t>
            </a:r>
            <a:r>
              <a:rPr lang="en-US" sz="1600" dirty="0" smtClean="0">
                <a:solidFill>
                  <a:schemeClr val="bg1">
                    <a:lumMod val="50000"/>
                  </a:schemeClr>
                </a:solidFill>
                <a:latin typeface="Comic Sans MS" panose="030F0702030302020204" pitchFamily="66" charset="0"/>
              </a:rPr>
              <a:t>ưu.</a:t>
            </a:r>
          </a:p>
          <a:p>
            <a:pPr algn="ctr"/>
            <a:endParaRPr lang="en-US" sz="1600" dirty="0">
              <a:solidFill>
                <a:schemeClr val="bg1">
                  <a:lumMod val="50000"/>
                </a:schemeClr>
              </a:solidFill>
              <a:latin typeface="Comic Sans MS" panose="030F0702030302020204" pitchFamily="66" charset="0"/>
            </a:endParaRPr>
          </a:p>
          <a:p>
            <a:pPr algn="ctr"/>
            <a:r>
              <a:rPr lang="en-US" sz="1600" dirty="0">
                <a:solidFill>
                  <a:schemeClr val="bg1">
                    <a:lumMod val="50000"/>
                  </a:schemeClr>
                </a:solidFill>
                <a:latin typeface="Comic Sans MS" panose="030F0702030302020204" pitchFamily="66" charset="0"/>
              </a:rPr>
              <a:t>Xử lý vấn đề </a:t>
            </a:r>
            <a:r>
              <a:rPr lang="en-US" sz="1600" dirty="0" smtClean="0">
                <a:solidFill>
                  <a:schemeClr val="bg1">
                    <a:lumMod val="50000"/>
                  </a:schemeClr>
                </a:solidFill>
                <a:latin typeface="Comic Sans MS" panose="030F0702030302020204" pitchFamily="66" charset="0"/>
              </a:rPr>
              <a:t>phát sinh mọi lúc(24/7).</a:t>
            </a:r>
          </a:p>
          <a:p>
            <a:pPr algn="ctr"/>
            <a:endParaRPr lang="en-US" sz="1600" dirty="0">
              <a:solidFill>
                <a:schemeClr val="bg1">
                  <a:lumMod val="50000"/>
                </a:schemeClr>
              </a:solidFill>
              <a:latin typeface="Comic Sans MS" panose="030F0702030302020204" pitchFamily="66" charset="0"/>
            </a:endParaRPr>
          </a:p>
          <a:p>
            <a:pPr algn="ctr"/>
            <a:r>
              <a:rPr lang="en-US" sz="1600" dirty="0" smtClean="0">
                <a:solidFill>
                  <a:schemeClr val="bg1">
                    <a:lumMod val="50000"/>
                  </a:schemeClr>
                </a:solidFill>
                <a:latin typeface="Comic Sans MS" panose="030F0702030302020204" pitchFamily="66" charset="0"/>
              </a:rPr>
              <a:t>Thiết </a:t>
            </a:r>
            <a:r>
              <a:rPr lang="en-US" sz="1600" dirty="0">
                <a:solidFill>
                  <a:schemeClr val="bg1">
                    <a:lumMod val="50000"/>
                  </a:schemeClr>
                </a:solidFill>
                <a:latin typeface="Comic Sans MS" panose="030F0702030302020204" pitchFamily="66" charset="0"/>
              </a:rPr>
              <a:t>bị thay </a:t>
            </a:r>
            <a:r>
              <a:rPr lang="en-US" sz="1600" dirty="0" smtClean="0">
                <a:solidFill>
                  <a:schemeClr val="bg1">
                    <a:lumMod val="50000"/>
                  </a:schemeClr>
                </a:solidFill>
                <a:latin typeface="Comic Sans MS" panose="030F0702030302020204" pitchFamily="66" charset="0"/>
              </a:rPr>
              <a:t>thế luôn sẵn sàng đảm bảo thay thế bất cứ khí nào phát sinh hỏng hóc thiết bị.</a:t>
            </a:r>
            <a:endParaRPr lang="vi-VN" sz="1600" dirty="0">
              <a:solidFill>
                <a:schemeClr val="bg1">
                  <a:lumMod val="50000"/>
                </a:schemeClr>
              </a:solidFill>
              <a:latin typeface="Comic Sans MS" panose="030F0702030302020204" pitchFamily="66" charset="0"/>
            </a:endParaRPr>
          </a:p>
        </p:txBody>
      </p:sp>
      <p:pic>
        <p:nvPicPr>
          <p:cNvPr id="9" name="Picture 8"/>
          <p:cNvPicPr>
            <a:picLocks noChangeAspect="1"/>
          </p:cNvPicPr>
          <p:nvPr/>
        </p:nvPicPr>
        <p:blipFill>
          <a:blip r:embed="rId3"/>
          <a:stretch>
            <a:fillRect/>
          </a:stretch>
        </p:blipFill>
        <p:spPr>
          <a:xfrm>
            <a:off x="182206" y="1786591"/>
            <a:ext cx="768236" cy="772458"/>
          </a:xfrm>
          <a:prstGeom prst="rect">
            <a:avLst/>
          </a:prstGeom>
        </p:spPr>
      </p:pic>
      <p:pic>
        <p:nvPicPr>
          <p:cNvPr id="11" name="Picture 10"/>
          <p:cNvPicPr>
            <a:picLocks noChangeAspect="1"/>
          </p:cNvPicPr>
          <p:nvPr/>
        </p:nvPicPr>
        <p:blipFill>
          <a:blip r:embed="rId4"/>
          <a:stretch>
            <a:fillRect/>
          </a:stretch>
        </p:blipFill>
        <p:spPr>
          <a:xfrm>
            <a:off x="142160" y="4165600"/>
            <a:ext cx="904306" cy="683647"/>
          </a:xfrm>
          <a:prstGeom prst="rect">
            <a:avLst/>
          </a:prstGeom>
        </p:spPr>
      </p:pic>
      <p:pic>
        <p:nvPicPr>
          <p:cNvPr id="12" name="Picture 11"/>
          <p:cNvPicPr>
            <a:picLocks noChangeAspect="1"/>
          </p:cNvPicPr>
          <p:nvPr/>
        </p:nvPicPr>
        <p:blipFill rotWithShape="1">
          <a:blip r:embed="rId5"/>
          <a:srcRect l="10484" r="8065"/>
          <a:stretch/>
        </p:blipFill>
        <p:spPr>
          <a:xfrm>
            <a:off x="2158318" y="4560504"/>
            <a:ext cx="900338" cy="748795"/>
          </a:xfrm>
          <a:prstGeom prst="rect">
            <a:avLst/>
          </a:prstGeom>
        </p:spPr>
      </p:pic>
      <p:pic>
        <p:nvPicPr>
          <p:cNvPr id="13" name="Picture 12"/>
          <p:cNvPicPr>
            <a:picLocks noChangeAspect="1"/>
          </p:cNvPicPr>
          <p:nvPr/>
        </p:nvPicPr>
        <p:blipFill>
          <a:blip r:embed="rId6"/>
          <a:stretch>
            <a:fillRect/>
          </a:stretch>
        </p:blipFill>
        <p:spPr>
          <a:xfrm>
            <a:off x="2198322" y="872856"/>
            <a:ext cx="820330" cy="666518"/>
          </a:xfrm>
          <a:prstGeom prst="rect">
            <a:avLst/>
          </a:prstGeom>
        </p:spPr>
      </p:pic>
      <p:sp>
        <p:nvSpPr>
          <p:cNvPr id="14" name="Rectangle 13"/>
          <p:cNvSpPr/>
          <p:nvPr/>
        </p:nvSpPr>
        <p:spPr>
          <a:xfrm>
            <a:off x="6078888" y="122966"/>
            <a:ext cx="2805192" cy="584775"/>
          </a:xfrm>
          <a:prstGeom prst="rect">
            <a:avLst/>
          </a:prstGeom>
        </p:spPr>
        <p:txBody>
          <a:bodyPr wrap="none">
            <a:spAutoFit/>
          </a:bodyPr>
          <a:lstStyle/>
          <a:p>
            <a:r>
              <a:rPr lang="en-US" sz="3200" b="1" u="sng" dirty="0" smtClean="0">
                <a:solidFill>
                  <a:schemeClr val="accent6">
                    <a:lumMod val="50000"/>
                  </a:schemeClr>
                </a:solidFill>
                <a:effectLst>
                  <a:outerShdw blurRad="38100" dist="38100" dir="2700000" algn="tl">
                    <a:srgbClr val="000000">
                      <a:alpha val="43137"/>
                    </a:srgbClr>
                  </a:outerShdw>
                </a:effectLst>
              </a:rPr>
              <a:t>GIÁ LƯU ĐỘNG</a:t>
            </a:r>
            <a:endParaRPr lang="vi-VN" b="1" u="sng" dirty="0">
              <a:solidFill>
                <a:schemeClr val="accent6">
                  <a:lumMod val="50000"/>
                </a:schemeClr>
              </a:solidFill>
              <a:effectLst>
                <a:outerShdw blurRad="38100" dist="38100" dir="2700000" algn="tl">
                  <a:srgbClr val="000000">
                    <a:alpha val="43137"/>
                  </a:srgbClr>
                </a:outerShdw>
              </a:effectLst>
            </a:endParaRPr>
          </a:p>
        </p:txBody>
      </p:sp>
      <p:pic>
        <p:nvPicPr>
          <p:cNvPr id="15" name="Picture 14"/>
          <p:cNvPicPr>
            <a:picLocks noChangeAspect="1"/>
          </p:cNvPicPr>
          <p:nvPr/>
        </p:nvPicPr>
        <p:blipFill>
          <a:blip r:embed="rId7"/>
          <a:stretch>
            <a:fillRect/>
          </a:stretch>
        </p:blipFill>
        <p:spPr>
          <a:xfrm>
            <a:off x="1779465" y="2272915"/>
            <a:ext cx="1658046" cy="1500637"/>
          </a:xfrm>
          <a:prstGeom prst="rect">
            <a:avLst/>
          </a:prstGeom>
        </p:spPr>
      </p:pic>
      <p:cxnSp>
        <p:nvCxnSpPr>
          <p:cNvPr id="17" name="Straight Arrow Connector 16"/>
          <p:cNvCxnSpPr>
            <a:stCxn id="15" idx="0"/>
          </p:cNvCxnSpPr>
          <p:nvPr/>
        </p:nvCxnSpPr>
        <p:spPr>
          <a:xfrm flipV="1">
            <a:off x="2608488" y="1684093"/>
            <a:ext cx="0" cy="58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150448" y="2235884"/>
            <a:ext cx="603800" cy="417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3"/>
          </p:cNvCxnSpPr>
          <p:nvPr/>
        </p:nvCxnSpPr>
        <p:spPr>
          <a:xfrm flipH="1">
            <a:off x="1046466" y="3660640"/>
            <a:ext cx="819538" cy="846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2"/>
            <a:endCxn id="12" idx="0"/>
          </p:cNvCxnSpPr>
          <p:nvPr/>
        </p:nvCxnSpPr>
        <p:spPr>
          <a:xfrm flipH="1">
            <a:off x="2608487" y="3773552"/>
            <a:ext cx="1" cy="786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8"/>
          <a:stretch>
            <a:fillRect/>
          </a:stretch>
        </p:blipFill>
        <p:spPr>
          <a:xfrm>
            <a:off x="275209" y="216567"/>
            <a:ext cx="1056442" cy="346771"/>
          </a:xfrm>
          <a:prstGeom prst="rect">
            <a:avLst/>
          </a:prstGeom>
        </p:spPr>
      </p:pic>
    </p:spTree>
    <p:extLst>
      <p:ext uri="{BB962C8B-B14F-4D97-AF65-F5344CB8AC3E}">
        <p14:creationId xmlns:p14="http://schemas.microsoft.com/office/powerpoint/2010/main" val="3648142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2941606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5252" y="1794543"/>
            <a:ext cx="3912977" cy="646331"/>
          </a:xfrm>
          <a:prstGeom prst="rect">
            <a:avLst/>
          </a:prstGeom>
        </p:spPr>
        <p:txBody>
          <a:bodyPr wrap="square">
            <a:spAutoFit/>
          </a:bodyPr>
          <a:lstStyle/>
          <a:p>
            <a:r>
              <a:rPr lang="en-US" sz="1200" dirty="0" smtClean="0">
                <a:solidFill>
                  <a:schemeClr val="bg1">
                    <a:lumMod val="50000"/>
                  </a:schemeClr>
                </a:solidFill>
                <a:latin typeface="AvenirLTCom-Book"/>
              </a:rPr>
              <a:t>Không gian lưu trữ là một vấn đề nan giải, tận dụng hiệu quả từng Cm2 không gian là bài toán đặt ra cho các nhà quản lý việc lưu trữ. </a:t>
            </a:r>
            <a:endParaRPr lang="vi-VN" sz="1200" dirty="0">
              <a:solidFill>
                <a:schemeClr val="bg1">
                  <a:lumMod val="50000"/>
                </a:schemeClr>
              </a:solidFill>
              <a:latin typeface="AvenirLTCom-Book"/>
            </a:endParaRPr>
          </a:p>
        </p:txBody>
      </p:sp>
      <p:sp>
        <p:nvSpPr>
          <p:cNvPr id="7" name="Rectangle 6"/>
          <p:cNvSpPr/>
          <p:nvPr/>
        </p:nvSpPr>
        <p:spPr>
          <a:xfrm>
            <a:off x="79130" y="5714883"/>
            <a:ext cx="6336996" cy="870556"/>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p:cNvSpPr/>
          <p:nvPr/>
        </p:nvSpPr>
        <p:spPr>
          <a:xfrm>
            <a:off x="152873" y="5796218"/>
            <a:ext cx="6428363" cy="707886"/>
          </a:xfrm>
          <a:prstGeom prst="rect">
            <a:avLst/>
          </a:prstGeom>
        </p:spPr>
        <p:txBody>
          <a:bodyPr wrap="none">
            <a:spAutoFit/>
          </a:bodyPr>
          <a:lstStyle/>
          <a:p>
            <a:r>
              <a:rPr lang="en-US" sz="4000" dirty="0" smtClean="0"/>
              <a:t>Không gian</a:t>
            </a:r>
            <a:r>
              <a:rPr lang="en-US" dirty="0" smtClean="0"/>
              <a:t> </a:t>
            </a:r>
            <a:r>
              <a:rPr lang="en-US" dirty="0">
                <a:solidFill>
                  <a:schemeClr val="accent6">
                    <a:lumMod val="75000"/>
                  </a:schemeClr>
                </a:solidFill>
              </a:rPr>
              <a:t>-</a:t>
            </a:r>
            <a:r>
              <a:rPr lang="en-US" sz="2400" dirty="0" smtClean="0">
                <a:solidFill>
                  <a:schemeClr val="accent6">
                    <a:lumMod val="75000"/>
                  </a:schemeClr>
                </a:solidFill>
              </a:rPr>
              <a:t>Tăng không gian lưu trữ 200%-</a:t>
            </a:r>
            <a:endParaRPr lang="vi-VN" sz="2400" dirty="0">
              <a:solidFill>
                <a:schemeClr val="accent6">
                  <a:lumMod val="75000"/>
                </a:schemeClr>
              </a:solidFill>
            </a:endParaRPr>
          </a:p>
        </p:txBody>
      </p:sp>
      <p:sp>
        <p:nvSpPr>
          <p:cNvPr id="10" name="Rectangle 9"/>
          <p:cNvSpPr/>
          <p:nvPr/>
        </p:nvSpPr>
        <p:spPr>
          <a:xfrm>
            <a:off x="1005252" y="2645415"/>
            <a:ext cx="3912977" cy="830997"/>
          </a:xfrm>
          <a:prstGeom prst="rect">
            <a:avLst/>
          </a:prstGeom>
        </p:spPr>
        <p:txBody>
          <a:bodyPr wrap="square">
            <a:spAutoFit/>
          </a:bodyPr>
          <a:lstStyle/>
          <a:p>
            <a:r>
              <a:rPr lang="en-US" sz="1200" dirty="0" smtClean="0">
                <a:solidFill>
                  <a:schemeClr val="bg1">
                    <a:lumMod val="50000"/>
                  </a:schemeClr>
                </a:solidFill>
                <a:latin typeface="AvenirLTCom-Book"/>
              </a:rPr>
              <a:t>Với cách lưu trữ của giá cố định, hành lang giữa các giá là điều cần thiết.</a:t>
            </a:r>
            <a:endParaRPr lang="en-US" sz="1200" dirty="0">
              <a:solidFill>
                <a:schemeClr val="bg1">
                  <a:lumMod val="50000"/>
                </a:schemeClr>
              </a:solidFill>
              <a:latin typeface="AvenirLTCom-Book"/>
            </a:endParaRPr>
          </a:p>
          <a:p>
            <a:r>
              <a:rPr lang="en-US" sz="1200" dirty="0" smtClean="0">
                <a:solidFill>
                  <a:schemeClr val="bg1">
                    <a:lumMod val="50000"/>
                  </a:schemeClr>
                </a:solidFill>
                <a:latin typeface="AvenirLTCom-Book"/>
              </a:rPr>
              <a:t>Việc duy trì các hành lang không sử dụng thường xuyên là điều lãng phí, (</a:t>
            </a:r>
            <a:r>
              <a:rPr lang="en-US" sz="1200" b="1" dirty="0" smtClean="0">
                <a:solidFill>
                  <a:srgbClr val="FF0000"/>
                </a:solidFill>
                <a:latin typeface="AvenirLTCom-Book"/>
              </a:rPr>
              <a:t>Không gian chết</a:t>
            </a:r>
            <a:r>
              <a:rPr lang="en-US" sz="1200" dirty="0" smtClean="0">
                <a:solidFill>
                  <a:schemeClr val="bg1">
                    <a:lumMod val="50000"/>
                  </a:schemeClr>
                </a:solidFill>
                <a:latin typeface="AvenirLTCom-Book"/>
              </a:rPr>
              <a:t>)</a:t>
            </a:r>
            <a:endParaRPr lang="vi-VN" sz="1200" dirty="0">
              <a:solidFill>
                <a:schemeClr val="bg1">
                  <a:lumMod val="50000"/>
                </a:schemeClr>
              </a:solidFill>
              <a:latin typeface="AvenirLTCom-Book"/>
            </a:endParaRPr>
          </a:p>
        </p:txBody>
      </p:sp>
      <p:sp>
        <p:nvSpPr>
          <p:cNvPr id="12" name="Rectangle 11"/>
          <p:cNvSpPr/>
          <p:nvPr/>
        </p:nvSpPr>
        <p:spPr>
          <a:xfrm>
            <a:off x="1005253" y="3751878"/>
            <a:ext cx="3912977" cy="830997"/>
          </a:xfrm>
          <a:prstGeom prst="rect">
            <a:avLst/>
          </a:prstGeom>
        </p:spPr>
        <p:txBody>
          <a:bodyPr wrap="square">
            <a:spAutoFit/>
          </a:bodyPr>
          <a:lstStyle/>
          <a:p>
            <a:r>
              <a:rPr lang="en-US" sz="1200" dirty="0" smtClean="0">
                <a:solidFill>
                  <a:schemeClr val="bg1">
                    <a:lumMod val="50000"/>
                  </a:schemeClr>
                </a:solidFill>
                <a:latin typeface="AvenirLTCom-Book"/>
              </a:rPr>
              <a:t>Các giá có thể </a:t>
            </a:r>
            <a:r>
              <a:rPr lang="en-US" sz="1200" b="1" dirty="0" smtClean="0">
                <a:solidFill>
                  <a:srgbClr val="0000FF"/>
                </a:solidFill>
                <a:latin typeface="AvenirLTCom-Book"/>
              </a:rPr>
              <a:t>di chuyển</a:t>
            </a:r>
            <a:r>
              <a:rPr lang="en-US" sz="1200" dirty="0" smtClean="0">
                <a:solidFill>
                  <a:schemeClr val="bg1">
                    <a:lumMod val="50000"/>
                  </a:schemeClr>
                </a:solidFill>
                <a:latin typeface="AvenirLTCom-Book"/>
              </a:rPr>
              <a:t>, và chỉ </a:t>
            </a:r>
            <a:r>
              <a:rPr lang="en-US" sz="1200" b="1" dirty="0" smtClean="0">
                <a:solidFill>
                  <a:schemeClr val="bg1">
                    <a:lumMod val="50000"/>
                  </a:schemeClr>
                </a:solidFill>
                <a:latin typeface="AvenirLTCom-Book"/>
              </a:rPr>
              <a:t>tạo</a:t>
            </a:r>
            <a:r>
              <a:rPr lang="en-US" sz="1200" dirty="0" smtClean="0">
                <a:solidFill>
                  <a:schemeClr val="bg1">
                    <a:lumMod val="50000"/>
                  </a:schemeClr>
                </a:solidFill>
                <a:latin typeface="AvenirLTCom-Book"/>
              </a:rPr>
              <a:t> ra khoảng hành lang khi cần thiết đó chính là thủ thuật “vay mượn không gian”. Và đó cũng là giải pháp để sử dụng không gian hiệu quả, tăng khả năng lưu trữ.</a:t>
            </a:r>
            <a:endParaRPr lang="vi-VN" sz="1200" dirty="0">
              <a:solidFill>
                <a:schemeClr val="bg1">
                  <a:lumMod val="50000"/>
                </a:schemeClr>
              </a:solidFill>
              <a:latin typeface="AvenirLTCom-Book"/>
            </a:endParaRPr>
          </a:p>
        </p:txBody>
      </p:sp>
      <p:sp>
        <p:nvSpPr>
          <p:cNvPr id="15" name="Rectangle 14"/>
          <p:cNvSpPr/>
          <p:nvPr/>
        </p:nvSpPr>
        <p:spPr>
          <a:xfrm>
            <a:off x="6078888" y="122966"/>
            <a:ext cx="2805192" cy="584775"/>
          </a:xfrm>
          <a:prstGeom prst="rect">
            <a:avLst/>
          </a:prstGeom>
        </p:spPr>
        <p:txBody>
          <a:bodyPr wrap="none">
            <a:spAutoFit/>
          </a:bodyPr>
          <a:lstStyle/>
          <a:p>
            <a:r>
              <a:rPr lang="en-US" sz="3200" b="1" u="sng" dirty="0" smtClean="0">
                <a:solidFill>
                  <a:schemeClr val="accent6">
                    <a:lumMod val="50000"/>
                  </a:schemeClr>
                </a:solidFill>
                <a:effectLst>
                  <a:outerShdw blurRad="38100" dist="38100" dir="2700000" algn="tl">
                    <a:srgbClr val="000000">
                      <a:alpha val="43137"/>
                    </a:srgbClr>
                  </a:outerShdw>
                </a:effectLst>
              </a:rPr>
              <a:t>GIÁ LƯU ĐỘNG</a:t>
            </a:r>
            <a:endParaRPr lang="vi-VN" b="1" u="sng" dirty="0">
              <a:solidFill>
                <a:schemeClr val="accent6">
                  <a:lumMod val="50000"/>
                </a:schemeClr>
              </a:solidFill>
              <a:effectLst>
                <a:outerShdw blurRad="38100" dist="38100" dir="2700000" algn="tl">
                  <a:srgbClr val="000000">
                    <a:alpha val="43137"/>
                  </a:srgbClr>
                </a:outerShdw>
              </a:effectLst>
            </a:endParaRPr>
          </a:p>
        </p:txBody>
      </p:sp>
      <p:pic>
        <p:nvPicPr>
          <p:cNvPr id="18" name="Picture 17"/>
          <p:cNvPicPr>
            <a:picLocks noChangeAspect="1"/>
          </p:cNvPicPr>
          <p:nvPr/>
        </p:nvPicPr>
        <p:blipFill>
          <a:blip r:embed="rId2"/>
          <a:stretch>
            <a:fillRect/>
          </a:stretch>
        </p:blipFill>
        <p:spPr>
          <a:xfrm rot="496149">
            <a:off x="5321069" y="985126"/>
            <a:ext cx="3725888" cy="1618834"/>
          </a:xfrm>
          <a:prstGeom prst="rect">
            <a:avLst/>
          </a:prstGeom>
        </p:spPr>
      </p:pic>
      <p:pic>
        <p:nvPicPr>
          <p:cNvPr id="19" name="Picture 18"/>
          <p:cNvPicPr>
            <a:picLocks noChangeAspect="1"/>
          </p:cNvPicPr>
          <p:nvPr/>
        </p:nvPicPr>
        <p:blipFill>
          <a:blip r:embed="rId3"/>
          <a:stretch>
            <a:fillRect/>
          </a:stretch>
        </p:blipFill>
        <p:spPr>
          <a:xfrm rot="422237">
            <a:off x="5505849" y="3076474"/>
            <a:ext cx="3356325" cy="1786932"/>
          </a:xfrm>
          <a:prstGeom prst="rect">
            <a:avLst/>
          </a:prstGeom>
        </p:spPr>
      </p:pic>
      <p:pic>
        <p:nvPicPr>
          <p:cNvPr id="11" name="Picture 10"/>
          <p:cNvPicPr>
            <a:picLocks noChangeAspect="1"/>
          </p:cNvPicPr>
          <p:nvPr/>
        </p:nvPicPr>
        <p:blipFill>
          <a:blip r:embed="rId4"/>
          <a:stretch>
            <a:fillRect/>
          </a:stretch>
        </p:blipFill>
        <p:spPr>
          <a:xfrm>
            <a:off x="275209" y="216567"/>
            <a:ext cx="1056442" cy="346771"/>
          </a:xfrm>
          <a:prstGeom prst="rect">
            <a:avLst/>
          </a:prstGeom>
        </p:spPr>
      </p:pic>
    </p:spTree>
    <p:extLst>
      <p:ext uri="{BB962C8B-B14F-4D97-AF65-F5344CB8AC3E}">
        <p14:creationId xmlns:p14="http://schemas.microsoft.com/office/powerpoint/2010/main" val="1671219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023"/>
            <a:ext cx="7886700" cy="645077"/>
          </a:xfrm>
        </p:spPr>
        <p:txBody>
          <a:bodyPr>
            <a:normAutofit fontScale="90000"/>
          </a:bodyPr>
          <a:lstStyle/>
          <a:p>
            <a:r>
              <a:rPr lang="en-US" dirty="0" smtClean="0"/>
              <a:t>Vận hành</a:t>
            </a:r>
            <a:endParaRPr lang="vi-VN" dirty="0"/>
          </a:p>
        </p:txBody>
      </p:sp>
      <p:sp>
        <p:nvSpPr>
          <p:cNvPr id="3" name="Content Placeholder 2"/>
          <p:cNvSpPr>
            <a:spLocks noGrp="1"/>
          </p:cNvSpPr>
          <p:nvPr>
            <p:ph idx="1"/>
          </p:nvPr>
        </p:nvSpPr>
        <p:spPr>
          <a:xfrm>
            <a:off x="4378878" y="258926"/>
            <a:ext cx="4223584" cy="1458110"/>
          </a:xfrm>
        </p:spPr>
        <p:txBody>
          <a:bodyPr>
            <a:noAutofit/>
          </a:bodyPr>
          <a:lstStyle/>
          <a:p>
            <a:pPr marL="0" indent="0">
              <a:buNone/>
            </a:pPr>
            <a:r>
              <a:rPr lang="en-US" sz="1800" b="1" u="sng" dirty="0" smtClean="0"/>
              <a:t>Manual: </a:t>
            </a:r>
          </a:p>
          <a:p>
            <a:pPr lvl="1"/>
            <a:r>
              <a:rPr lang="en-US" sz="1200" b="1" dirty="0" smtClean="0"/>
              <a:t>Cấu tạo: </a:t>
            </a:r>
            <a:r>
              <a:rPr lang="en-US" sz="1200" dirty="0" smtClean="0"/>
              <a:t>Tay quay thông qua bộ truyền chuyền chuyển động xuống bánh xe.</a:t>
            </a:r>
          </a:p>
          <a:p>
            <a:pPr lvl="1"/>
            <a:r>
              <a:rPr lang="en-US" sz="1200" b="1" dirty="0" smtClean="0"/>
              <a:t>Vận hành: </a:t>
            </a:r>
            <a:r>
              <a:rPr lang="en-US" sz="1200" dirty="0" smtClean="0"/>
              <a:t>Giá có thể di chuyển dễ dàng nhẹ nhàng bằng việc xoay tay quay.</a:t>
            </a:r>
          </a:p>
          <a:p>
            <a:pPr lvl="1"/>
            <a:r>
              <a:rPr lang="en-US" sz="1200" b="1" dirty="0" smtClean="0"/>
              <a:t>Sử dụng: </a:t>
            </a:r>
            <a:r>
              <a:rPr lang="en-US" sz="1200" dirty="0" smtClean="0"/>
              <a:t>trong trường hợp xảy ra sự cố hoặc mất điện.</a:t>
            </a:r>
          </a:p>
        </p:txBody>
      </p:sp>
      <p:sp>
        <p:nvSpPr>
          <p:cNvPr id="14" name="Content Placeholder 2"/>
          <p:cNvSpPr txBox="1">
            <a:spLocks/>
          </p:cNvSpPr>
          <p:nvPr/>
        </p:nvSpPr>
        <p:spPr>
          <a:xfrm>
            <a:off x="92053" y="4734643"/>
            <a:ext cx="8590873" cy="1810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900" b="1" u="sng" dirty="0" smtClean="0"/>
              <a:t>Semi auto: </a:t>
            </a:r>
          </a:p>
          <a:p>
            <a:pPr marL="457200" lvl="1" indent="0">
              <a:buFont typeface="Arial" panose="020B0604020202020204" pitchFamily="34" charset="0"/>
              <a:buNone/>
            </a:pPr>
            <a:r>
              <a:rPr lang="en-US" sz="1400" b="1" dirty="0" smtClean="0"/>
              <a:t>Cấu tạo: </a:t>
            </a:r>
            <a:r>
              <a:rPr lang="en-US" sz="1400" dirty="0" smtClean="0"/>
              <a:t>Màn hình nhỏ trên mỗi giá</a:t>
            </a:r>
          </a:p>
          <a:p>
            <a:pPr marL="457200" lvl="1" indent="0">
              <a:buFont typeface="Arial" panose="020B0604020202020204" pitchFamily="34" charset="0"/>
              <a:buNone/>
            </a:pPr>
            <a:r>
              <a:rPr lang="en-US" sz="1400" b="1" dirty="0" smtClean="0"/>
              <a:t>Chức năng: </a:t>
            </a:r>
          </a:p>
          <a:p>
            <a:pPr lvl="2">
              <a:buFont typeface="+mj-lt"/>
              <a:buAutoNum type="arabicPeriod"/>
            </a:pPr>
            <a:r>
              <a:rPr lang="en-US" sz="1200" dirty="0" smtClean="0"/>
              <a:t>Tìm kiếm tài liệu có trong giá, ngăn </a:t>
            </a:r>
          </a:p>
          <a:p>
            <a:pPr lvl="2">
              <a:buFont typeface="+mj-lt"/>
              <a:buAutoNum type="arabicPeriod"/>
            </a:pPr>
            <a:r>
              <a:rPr lang="en-US" sz="1200" dirty="0" smtClean="0"/>
              <a:t>Di chuyển hoàn toàn bằng việc nhấn nút sang trái hoặc sang phải</a:t>
            </a:r>
          </a:p>
          <a:p>
            <a:pPr lvl="2">
              <a:buFont typeface="+mj-lt"/>
              <a:buAutoNum type="arabicPeriod"/>
            </a:pPr>
            <a:r>
              <a:rPr lang="en-US" sz="1200" dirty="0" smtClean="0"/>
              <a:t>Xuất nhập tài liệu cho mỗi giá.</a:t>
            </a:r>
          </a:p>
        </p:txBody>
      </p:sp>
      <p:grpSp>
        <p:nvGrpSpPr>
          <p:cNvPr id="15" name="Group 14"/>
          <p:cNvGrpSpPr/>
          <p:nvPr/>
        </p:nvGrpSpPr>
        <p:grpSpPr>
          <a:xfrm>
            <a:off x="5863637" y="4832015"/>
            <a:ext cx="2585068" cy="1615737"/>
            <a:chOff x="5468136" y="4542176"/>
            <a:chExt cx="3019425" cy="1857375"/>
          </a:xfrm>
        </p:grpSpPr>
        <p:pic>
          <p:nvPicPr>
            <p:cNvPr id="5" name="Picture 4"/>
            <p:cNvPicPr>
              <a:picLocks noChangeAspect="1"/>
            </p:cNvPicPr>
            <p:nvPr/>
          </p:nvPicPr>
          <p:blipFill>
            <a:blip r:embed="rId3"/>
            <a:stretch>
              <a:fillRect/>
            </a:stretch>
          </p:blipFill>
          <p:spPr>
            <a:xfrm>
              <a:off x="5468136" y="4542176"/>
              <a:ext cx="3019425" cy="1857375"/>
            </a:xfrm>
            <a:prstGeom prst="rect">
              <a:avLst/>
            </a:prstGeom>
          </p:spPr>
        </p:pic>
        <p:pic>
          <p:nvPicPr>
            <p:cNvPr id="6" name="Picture 5"/>
            <p:cNvPicPr>
              <a:picLocks noChangeAspect="1"/>
            </p:cNvPicPr>
            <p:nvPr/>
          </p:nvPicPr>
          <p:blipFill>
            <a:blip r:embed="rId4"/>
            <a:stretch>
              <a:fillRect/>
            </a:stretch>
          </p:blipFill>
          <p:spPr>
            <a:xfrm>
              <a:off x="5939161" y="4924840"/>
              <a:ext cx="1761108" cy="624991"/>
            </a:xfrm>
            <a:prstGeom prst="rect">
              <a:avLst/>
            </a:prstGeom>
          </p:spPr>
        </p:pic>
      </p:grpSp>
      <p:pic>
        <p:nvPicPr>
          <p:cNvPr id="16" name="Picture 15"/>
          <p:cNvPicPr>
            <a:picLocks noChangeAspect="1"/>
          </p:cNvPicPr>
          <p:nvPr/>
        </p:nvPicPr>
        <p:blipFill>
          <a:blip r:embed="rId5"/>
          <a:stretch>
            <a:fillRect/>
          </a:stretch>
        </p:blipFill>
        <p:spPr>
          <a:xfrm>
            <a:off x="92053" y="760109"/>
            <a:ext cx="4231371" cy="3582962"/>
          </a:xfrm>
          <a:prstGeom prst="rect">
            <a:avLst/>
          </a:prstGeom>
        </p:spPr>
      </p:pic>
      <p:sp>
        <p:nvSpPr>
          <p:cNvPr id="18" name="Rectangle 17"/>
          <p:cNvSpPr/>
          <p:nvPr/>
        </p:nvSpPr>
        <p:spPr>
          <a:xfrm>
            <a:off x="2423604" y="1757779"/>
            <a:ext cx="470516" cy="4350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0" name="Straight Arrow Connector 19"/>
          <p:cNvCxnSpPr/>
          <p:nvPr/>
        </p:nvCxnSpPr>
        <p:spPr>
          <a:xfrm>
            <a:off x="2894120" y="2192784"/>
            <a:ext cx="2969517" cy="26392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899821" y="2551590"/>
            <a:ext cx="994299" cy="10616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vi-VN"/>
          </a:p>
        </p:txBody>
      </p:sp>
      <p:cxnSp>
        <p:nvCxnSpPr>
          <p:cNvPr id="24" name="Straight Arrow Connector 23"/>
          <p:cNvCxnSpPr>
            <a:stCxn id="23" idx="6"/>
            <a:endCxn id="31" idx="1"/>
          </p:cNvCxnSpPr>
          <p:nvPr/>
        </p:nvCxnSpPr>
        <p:spPr>
          <a:xfrm flipV="1">
            <a:off x="2894120" y="3046916"/>
            <a:ext cx="2463936" cy="354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rotWithShape="1">
          <a:blip r:embed="rId6"/>
          <a:srcRect l="2673" t="8873"/>
          <a:stretch/>
        </p:blipFill>
        <p:spPr>
          <a:xfrm>
            <a:off x="5358056" y="2000990"/>
            <a:ext cx="2178554" cy="2091851"/>
          </a:xfrm>
          <a:prstGeom prst="rect">
            <a:avLst/>
          </a:prstGeom>
          <a:ln>
            <a:noFill/>
          </a:ln>
          <a:effectLst>
            <a:outerShdw blurRad="292100" dist="139700" dir="2700000" algn="tl" rotWithShape="0">
              <a:srgbClr val="333333">
                <a:alpha val="65000"/>
              </a:srgbClr>
            </a:outerShdw>
          </a:effectLst>
        </p:spPr>
      </p:pic>
      <p:sp>
        <p:nvSpPr>
          <p:cNvPr id="33" name="TextBox 32"/>
          <p:cNvSpPr txBox="1"/>
          <p:nvPr/>
        </p:nvSpPr>
        <p:spPr>
          <a:xfrm>
            <a:off x="7751983" y="2640940"/>
            <a:ext cx="1544714" cy="261610"/>
          </a:xfrm>
          <a:prstGeom prst="rect">
            <a:avLst/>
          </a:prstGeom>
          <a:noFill/>
        </p:spPr>
        <p:txBody>
          <a:bodyPr wrap="square" rtlCol="0">
            <a:spAutoFit/>
          </a:bodyPr>
          <a:lstStyle/>
          <a:p>
            <a:r>
              <a:rPr lang="en-US" sz="1100" b="1" dirty="0" smtClean="0">
                <a:solidFill>
                  <a:srgbClr val="0000FF"/>
                </a:solidFill>
              </a:rPr>
              <a:t>Tay quay</a:t>
            </a:r>
            <a:endParaRPr lang="vi-VN" sz="1100" b="1" dirty="0">
              <a:solidFill>
                <a:srgbClr val="0000FF"/>
              </a:solidFill>
            </a:endParaRPr>
          </a:p>
        </p:txBody>
      </p:sp>
      <p:sp>
        <p:nvSpPr>
          <p:cNvPr id="34" name="TextBox 33"/>
          <p:cNvSpPr txBox="1"/>
          <p:nvPr/>
        </p:nvSpPr>
        <p:spPr>
          <a:xfrm>
            <a:off x="7450318" y="3628318"/>
            <a:ext cx="1544714" cy="261610"/>
          </a:xfrm>
          <a:prstGeom prst="rect">
            <a:avLst/>
          </a:prstGeom>
          <a:noFill/>
        </p:spPr>
        <p:txBody>
          <a:bodyPr wrap="square" rtlCol="0">
            <a:spAutoFit/>
          </a:bodyPr>
          <a:lstStyle/>
          <a:p>
            <a:r>
              <a:rPr lang="en-US" sz="1100" b="1" dirty="0" smtClean="0">
                <a:solidFill>
                  <a:srgbClr val="0000FF"/>
                </a:solidFill>
              </a:rPr>
              <a:t>Bộ truyền</a:t>
            </a:r>
            <a:endParaRPr lang="vi-VN" sz="1100" b="1" dirty="0">
              <a:solidFill>
                <a:srgbClr val="0000FF"/>
              </a:solidFill>
            </a:endParaRPr>
          </a:p>
        </p:txBody>
      </p:sp>
      <p:sp>
        <p:nvSpPr>
          <p:cNvPr id="35" name="TextBox 34"/>
          <p:cNvSpPr txBox="1"/>
          <p:nvPr/>
        </p:nvSpPr>
        <p:spPr>
          <a:xfrm>
            <a:off x="5260896" y="3719200"/>
            <a:ext cx="916732" cy="261610"/>
          </a:xfrm>
          <a:prstGeom prst="rect">
            <a:avLst/>
          </a:prstGeom>
          <a:noFill/>
        </p:spPr>
        <p:txBody>
          <a:bodyPr wrap="square" rtlCol="0">
            <a:spAutoFit/>
          </a:bodyPr>
          <a:lstStyle/>
          <a:p>
            <a:r>
              <a:rPr lang="en-US" sz="1100" b="1" dirty="0" smtClean="0">
                <a:solidFill>
                  <a:srgbClr val="0000FF"/>
                </a:solidFill>
              </a:rPr>
              <a:t>Thanh dẫn</a:t>
            </a:r>
            <a:endParaRPr lang="vi-VN" sz="1100" b="1" dirty="0">
              <a:solidFill>
                <a:srgbClr val="0000FF"/>
              </a:solidFill>
            </a:endParaRPr>
          </a:p>
        </p:txBody>
      </p:sp>
      <p:sp>
        <p:nvSpPr>
          <p:cNvPr id="36" name="TextBox 35"/>
          <p:cNvSpPr txBox="1"/>
          <p:nvPr/>
        </p:nvSpPr>
        <p:spPr>
          <a:xfrm>
            <a:off x="6064464" y="2494880"/>
            <a:ext cx="916732" cy="261610"/>
          </a:xfrm>
          <a:prstGeom prst="rect">
            <a:avLst/>
          </a:prstGeom>
          <a:noFill/>
        </p:spPr>
        <p:txBody>
          <a:bodyPr wrap="square" rtlCol="0">
            <a:spAutoFit/>
          </a:bodyPr>
          <a:lstStyle/>
          <a:p>
            <a:r>
              <a:rPr lang="en-US" sz="1100" b="1" dirty="0" smtClean="0">
                <a:solidFill>
                  <a:srgbClr val="0000FF"/>
                </a:solidFill>
              </a:rPr>
              <a:t>Bánh xe</a:t>
            </a:r>
            <a:endParaRPr lang="vi-VN" sz="1100" b="1" dirty="0">
              <a:solidFill>
                <a:srgbClr val="0000FF"/>
              </a:solidFill>
            </a:endParaRPr>
          </a:p>
        </p:txBody>
      </p:sp>
      <p:sp>
        <p:nvSpPr>
          <p:cNvPr id="38" name="TextBox 37"/>
          <p:cNvSpPr txBox="1"/>
          <p:nvPr/>
        </p:nvSpPr>
        <p:spPr>
          <a:xfrm>
            <a:off x="5954014" y="6060419"/>
            <a:ext cx="312889" cy="261610"/>
          </a:xfrm>
          <a:prstGeom prst="rect">
            <a:avLst/>
          </a:prstGeom>
          <a:solidFill>
            <a:srgbClr val="FFFF00"/>
          </a:solidFill>
        </p:spPr>
        <p:txBody>
          <a:bodyPr wrap="square" rtlCol="0">
            <a:spAutoFit/>
          </a:bodyPr>
          <a:lstStyle/>
          <a:p>
            <a:r>
              <a:rPr lang="ja-JP" altLang="en-US" sz="1100" b="1" dirty="0" smtClean="0">
                <a:solidFill>
                  <a:srgbClr val="0000FF"/>
                </a:solidFill>
              </a:rPr>
              <a:t>①</a:t>
            </a:r>
            <a:endParaRPr lang="vi-VN" sz="1100" b="1" dirty="0">
              <a:solidFill>
                <a:srgbClr val="0000FF"/>
              </a:solidFill>
            </a:endParaRPr>
          </a:p>
        </p:txBody>
      </p:sp>
      <p:sp>
        <p:nvSpPr>
          <p:cNvPr id="39" name="TextBox 38"/>
          <p:cNvSpPr txBox="1"/>
          <p:nvPr/>
        </p:nvSpPr>
        <p:spPr>
          <a:xfrm>
            <a:off x="8293682" y="5502175"/>
            <a:ext cx="312889" cy="261610"/>
          </a:xfrm>
          <a:prstGeom prst="rect">
            <a:avLst/>
          </a:prstGeom>
          <a:solidFill>
            <a:srgbClr val="FFFF00"/>
          </a:solidFill>
        </p:spPr>
        <p:txBody>
          <a:bodyPr wrap="square" rtlCol="0">
            <a:spAutoFit/>
          </a:bodyPr>
          <a:lstStyle/>
          <a:p>
            <a:r>
              <a:rPr lang="ja-JP" altLang="en-US" sz="1100" b="1" dirty="0" smtClean="0">
                <a:solidFill>
                  <a:srgbClr val="0000FF"/>
                </a:solidFill>
              </a:rPr>
              <a:t>②</a:t>
            </a:r>
            <a:endParaRPr lang="vi-VN" sz="1100" b="1" dirty="0">
              <a:solidFill>
                <a:srgbClr val="0000FF"/>
              </a:solidFill>
            </a:endParaRPr>
          </a:p>
        </p:txBody>
      </p:sp>
      <p:sp>
        <p:nvSpPr>
          <p:cNvPr id="40" name="TextBox 39"/>
          <p:cNvSpPr txBox="1"/>
          <p:nvPr/>
        </p:nvSpPr>
        <p:spPr>
          <a:xfrm>
            <a:off x="8064890" y="6186142"/>
            <a:ext cx="312889" cy="261610"/>
          </a:xfrm>
          <a:prstGeom prst="rect">
            <a:avLst/>
          </a:prstGeom>
          <a:solidFill>
            <a:srgbClr val="FFFF00"/>
          </a:solidFill>
        </p:spPr>
        <p:txBody>
          <a:bodyPr wrap="square" rtlCol="0">
            <a:spAutoFit/>
          </a:bodyPr>
          <a:lstStyle/>
          <a:p>
            <a:r>
              <a:rPr lang="ja-JP" altLang="en-US" sz="1100" b="1" dirty="0" smtClean="0">
                <a:solidFill>
                  <a:srgbClr val="0000FF"/>
                </a:solidFill>
              </a:rPr>
              <a:t>③</a:t>
            </a:r>
            <a:endParaRPr lang="vi-VN" sz="1100" b="1" dirty="0">
              <a:solidFill>
                <a:srgbClr val="0000FF"/>
              </a:solidFill>
            </a:endParaRPr>
          </a:p>
        </p:txBody>
      </p:sp>
    </p:spTree>
    <p:extLst>
      <p:ext uri="{BB962C8B-B14F-4D97-AF65-F5344CB8AC3E}">
        <p14:creationId xmlns:p14="http://schemas.microsoft.com/office/powerpoint/2010/main" val="966727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9899" y="204187"/>
            <a:ext cx="7886700" cy="22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smtClean="0"/>
              <a:t>Auto: </a:t>
            </a:r>
          </a:p>
          <a:p>
            <a:pPr>
              <a:buFontTx/>
              <a:buChar char="-"/>
            </a:pPr>
            <a:endParaRPr lang="en-US" sz="1800" b="1" u="sng" dirty="0" smtClean="0"/>
          </a:p>
          <a:p>
            <a:pPr>
              <a:buFontTx/>
              <a:buChar char="-"/>
            </a:pPr>
            <a:endParaRPr lang="en-US" sz="1800" b="1" u="sng" dirty="0" smtClean="0"/>
          </a:p>
          <a:p>
            <a:pPr marL="0" indent="0">
              <a:buFont typeface="Arial" panose="020B0604020202020204" pitchFamily="34" charset="0"/>
              <a:buNone/>
            </a:pPr>
            <a:endParaRPr lang="en-US" sz="1800" b="1" u="sng" dirty="0" smtClean="0"/>
          </a:p>
        </p:txBody>
      </p:sp>
      <p:pic>
        <p:nvPicPr>
          <p:cNvPr id="15" name="Picture 14"/>
          <p:cNvPicPr>
            <a:picLocks noChangeAspect="1"/>
          </p:cNvPicPr>
          <p:nvPr/>
        </p:nvPicPr>
        <p:blipFill rotWithShape="1">
          <a:blip r:embed="rId3"/>
          <a:srcRect l="4814" t="3545" r="5473" b="6579"/>
          <a:stretch/>
        </p:blipFill>
        <p:spPr>
          <a:xfrm>
            <a:off x="1203408" y="777910"/>
            <a:ext cx="7423842" cy="4680642"/>
          </a:xfrm>
          <a:prstGeom prst="rect">
            <a:avLst/>
          </a:prstGeom>
        </p:spPr>
      </p:pic>
      <p:sp>
        <p:nvSpPr>
          <p:cNvPr id="16" name="Rectangle 15"/>
          <p:cNvSpPr/>
          <p:nvPr/>
        </p:nvSpPr>
        <p:spPr>
          <a:xfrm>
            <a:off x="444837" y="513367"/>
            <a:ext cx="1963999" cy="369332"/>
          </a:xfrm>
          <a:prstGeom prst="rect">
            <a:avLst/>
          </a:prstGeom>
        </p:spPr>
        <p:txBody>
          <a:bodyPr wrap="none">
            <a:spAutoFit/>
          </a:bodyPr>
          <a:lstStyle/>
          <a:p>
            <a:pPr>
              <a:buFontTx/>
              <a:buChar char="-"/>
            </a:pPr>
            <a:r>
              <a:rPr lang="en-US" b="1" u="sng" dirty="0" smtClean="0"/>
              <a:t>Mô hình hệ thống</a:t>
            </a:r>
            <a:endParaRPr lang="en-US" b="1" u="sng" dirty="0"/>
          </a:p>
        </p:txBody>
      </p:sp>
      <p:pic>
        <p:nvPicPr>
          <p:cNvPr id="17" name="Picture 16"/>
          <p:cNvPicPr>
            <a:picLocks noChangeAspect="1"/>
          </p:cNvPicPr>
          <p:nvPr/>
        </p:nvPicPr>
        <p:blipFill>
          <a:blip r:embed="rId4"/>
          <a:stretch>
            <a:fillRect/>
          </a:stretch>
        </p:blipFill>
        <p:spPr>
          <a:xfrm>
            <a:off x="6878622" y="2421384"/>
            <a:ext cx="1352550" cy="914400"/>
          </a:xfrm>
          <a:prstGeom prst="rect">
            <a:avLst/>
          </a:prstGeom>
        </p:spPr>
      </p:pic>
      <p:pic>
        <p:nvPicPr>
          <p:cNvPr id="18" name="Picture 17"/>
          <p:cNvPicPr>
            <a:picLocks noChangeAspect="1"/>
          </p:cNvPicPr>
          <p:nvPr/>
        </p:nvPicPr>
        <p:blipFill>
          <a:blip r:embed="rId4"/>
          <a:stretch>
            <a:fillRect/>
          </a:stretch>
        </p:blipFill>
        <p:spPr>
          <a:xfrm>
            <a:off x="6878622" y="4117010"/>
            <a:ext cx="1352550" cy="914400"/>
          </a:xfrm>
          <a:prstGeom prst="rect">
            <a:avLst/>
          </a:prstGeom>
        </p:spPr>
      </p:pic>
      <p:pic>
        <p:nvPicPr>
          <p:cNvPr id="3" name="Picture 2"/>
          <p:cNvPicPr>
            <a:picLocks noChangeAspect="1"/>
          </p:cNvPicPr>
          <p:nvPr/>
        </p:nvPicPr>
        <p:blipFill>
          <a:blip r:embed="rId5"/>
          <a:stretch>
            <a:fillRect/>
          </a:stretch>
        </p:blipFill>
        <p:spPr>
          <a:xfrm>
            <a:off x="2164975" y="1950782"/>
            <a:ext cx="881068" cy="530200"/>
          </a:xfrm>
          <a:prstGeom prst="rect">
            <a:avLst/>
          </a:prstGeom>
        </p:spPr>
      </p:pic>
      <p:pic>
        <p:nvPicPr>
          <p:cNvPr id="5" name="Picture 4"/>
          <p:cNvPicPr>
            <a:picLocks noChangeAspect="1"/>
          </p:cNvPicPr>
          <p:nvPr/>
        </p:nvPicPr>
        <p:blipFill>
          <a:blip r:embed="rId6"/>
          <a:stretch>
            <a:fillRect/>
          </a:stretch>
        </p:blipFill>
        <p:spPr>
          <a:xfrm>
            <a:off x="1582775" y="3335784"/>
            <a:ext cx="1911157" cy="1577667"/>
          </a:xfrm>
          <a:prstGeom prst="rect">
            <a:avLst/>
          </a:prstGeom>
        </p:spPr>
      </p:pic>
      <p:pic>
        <p:nvPicPr>
          <p:cNvPr id="6" name="Picture 5"/>
          <p:cNvPicPr>
            <a:picLocks noChangeAspect="1"/>
          </p:cNvPicPr>
          <p:nvPr/>
        </p:nvPicPr>
        <p:blipFill>
          <a:blip r:embed="rId7"/>
          <a:stretch>
            <a:fillRect/>
          </a:stretch>
        </p:blipFill>
        <p:spPr>
          <a:xfrm>
            <a:off x="4350058" y="2646549"/>
            <a:ext cx="468898" cy="273094"/>
          </a:xfrm>
          <a:prstGeom prst="rect">
            <a:avLst/>
          </a:prstGeom>
        </p:spPr>
      </p:pic>
      <p:pic>
        <p:nvPicPr>
          <p:cNvPr id="11" name="Picture 10"/>
          <p:cNvPicPr>
            <a:picLocks noChangeAspect="1"/>
          </p:cNvPicPr>
          <p:nvPr/>
        </p:nvPicPr>
        <p:blipFill>
          <a:blip r:embed="rId7"/>
          <a:stretch>
            <a:fillRect/>
          </a:stretch>
        </p:blipFill>
        <p:spPr>
          <a:xfrm>
            <a:off x="4382992" y="3980463"/>
            <a:ext cx="468898" cy="273094"/>
          </a:xfrm>
          <a:prstGeom prst="rect">
            <a:avLst/>
          </a:prstGeom>
        </p:spPr>
      </p:pic>
      <p:pic>
        <p:nvPicPr>
          <p:cNvPr id="7" name="Picture 6"/>
          <p:cNvPicPr>
            <a:picLocks noChangeAspect="1"/>
          </p:cNvPicPr>
          <p:nvPr/>
        </p:nvPicPr>
        <p:blipFill rotWithShape="1">
          <a:blip r:embed="rId8"/>
          <a:srcRect l="2980" t="6056" r="5637"/>
          <a:stretch/>
        </p:blipFill>
        <p:spPr>
          <a:xfrm>
            <a:off x="1460500" y="3543299"/>
            <a:ext cx="2559050" cy="1252749"/>
          </a:xfrm>
          <a:prstGeom prst="rect">
            <a:avLst/>
          </a:prstGeom>
        </p:spPr>
      </p:pic>
      <p:pic>
        <p:nvPicPr>
          <p:cNvPr id="8" name="Picture 7"/>
          <p:cNvPicPr>
            <a:picLocks noChangeAspect="1"/>
          </p:cNvPicPr>
          <p:nvPr/>
        </p:nvPicPr>
        <p:blipFill>
          <a:blip r:embed="rId9"/>
          <a:stretch>
            <a:fillRect/>
          </a:stretch>
        </p:blipFill>
        <p:spPr>
          <a:xfrm>
            <a:off x="1470516" y="2488028"/>
            <a:ext cx="2614970" cy="962025"/>
          </a:xfrm>
          <a:prstGeom prst="rect">
            <a:avLst/>
          </a:prstGeom>
        </p:spPr>
      </p:pic>
      <p:cxnSp>
        <p:nvCxnSpPr>
          <p:cNvPr id="14" name="Straight Connector 13"/>
          <p:cNvCxnSpPr/>
          <p:nvPr/>
        </p:nvCxnSpPr>
        <p:spPr>
          <a:xfrm>
            <a:off x="2000250" y="2421384"/>
            <a:ext cx="6350" cy="1121915"/>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19550" y="2783096"/>
            <a:ext cx="0" cy="1026988"/>
          </a:xfrm>
          <a:prstGeom prst="line">
            <a:avLst/>
          </a:prstGeom>
          <a:ln w="19050">
            <a:solidFill>
              <a:srgbClr val="0000FF"/>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19550" y="3810084"/>
            <a:ext cx="0" cy="359589"/>
          </a:xfrm>
          <a:prstGeom prst="line">
            <a:avLst/>
          </a:prstGeom>
          <a:ln w="19050">
            <a:solidFill>
              <a:srgbClr val="0000FF"/>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19550" y="4173877"/>
            <a:ext cx="363442" cy="0"/>
          </a:xfrm>
          <a:prstGeom prst="line">
            <a:avLst/>
          </a:prstGeom>
          <a:ln w="19050">
            <a:solidFill>
              <a:srgbClr val="0000FF"/>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9"/>
          <a:stretch>
            <a:fillRect/>
          </a:stretch>
        </p:blipFill>
        <p:spPr>
          <a:xfrm>
            <a:off x="1426837" y="4008836"/>
            <a:ext cx="573413" cy="962025"/>
          </a:xfrm>
          <a:prstGeom prst="rect">
            <a:avLst/>
          </a:prstGeom>
        </p:spPr>
      </p:pic>
      <p:pic>
        <p:nvPicPr>
          <p:cNvPr id="2" name="Picture 1"/>
          <p:cNvPicPr>
            <a:picLocks noChangeAspect="1"/>
          </p:cNvPicPr>
          <p:nvPr/>
        </p:nvPicPr>
        <p:blipFill>
          <a:blip r:embed="rId10"/>
          <a:stretch>
            <a:fillRect/>
          </a:stretch>
        </p:blipFill>
        <p:spPr>
          <a:xfrm>
            <a:off x="1628168" y="2613286"/>
            <a:ext cx="883548" cy="775188"/>
          </a:xfrm>
          <a:prstGeom prst="rect">
            <a:avLst/>
          </a:prstGeom>
        </p:spPr>
      </p:pic>
    </p:spTree>
    <p:extLst>
      <p:ext uri="{BB962C8B-B14F-4D97-AF65-F5344CB8AC3E}">
        <p14:creationId xmlns:p14="http://schemas.microsoft.com/office/powerpoint/2010/main" val="1962401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99" y="-6114"/>
            <a:ext cx="877990" cy="4591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smtClean="0"/>
              <a:t>Auto: </a:t>
            </a:r>
          </a:p>
          <a:p>
            <a:pPr>
              <a:buFontTx/>
              <a:buChar char="-"/>
            </a:pPr>
            <a:endParaRPr lang="en-US" sz="1800" b="1" u="sng" dirty="0" smtClean="0"/>
          </a:p>
          <a:p>
            <a:pPr>
              <a:buFontTx/>
              <a:buChar char="-"/>
            </a:pPr>
            <a:endParaRPr lang="en-US" sz="1800" b="1" u="sng" dirty="0" smtClean="0"/>
          </a:p>
          <a:p>
            <a:pPr marL="0" indent="0">
              <a:buFont typeface="Arial" panose="020B0604020202020204" pitchFamily="34" charset="0"/>
              <a:buNone/>
            </a:pPr>
            <a:endParaRPr lang="en-US" sz="1800" b="1" u="sng" dirty="0" smtClean="0"/>
          </a:p>
        </p:txBody>
      </p:sp>
      <p:pic>
        <p:nvPicPr>
          <p:cNvPr id="7" name="Picture 6"/>
          <p:cNvPicPr>
            <a:picLocks noChangeAspect="1"/>
          </p:cNvPicPr>
          <p:nvPr/>
        </p:nvPicPr>
        <p:blipFill>
          <a:blip r:embed="rId3"/>
          <a:stretch>
            <a:fillRect/>
          </a:stretch>
        </p:blipFill>
        <p:spPr>
          <a:xfrm>
            <a:off x="500228" y="453056"/>
            <a:ext cx="1685793" cy="1657540"/>
          </a:xfrm>
          <a:prstGeom prst="rect">
            <a:avLst/>
          </a:prstGeom>
        </p:spPr>
      </p:pic>
      <p:sp>
        <p:nvSpPr>
          <p:cNvPr id="3" name="Rectangle 2"/>
          <p:cNvSpPr/>
          <p:nvPr/>
        </p:nvSpPr>
        <p:spPr>
          <a:xfrm>
            <a:off x="2186021" y="184799"/>
            <a:ext cx="4597554" cy="307777"/>
          </a:xfrm>
          <a:prstGeom prst="rect">
            <a:avLst/>
          </a:prstGeom>
        </p:spPr>
        <p:txBody>
          <a:bodyPr wrap="square">
            <a:spAutoFit/>
          </a:bodyPr>
          <a:lstStyle/>
          <a:p>
            <a:pPr lvl="1"/>
            <a:r>
              <a:rPr lang="en-US" sz="1400" b="1" dirty="0" smtClean="0"/>
              <a:t>1. Hiển </a:t>
            </a:r>
            <a:r>
              <a:rPr lang="en-US" sz="1400" b="1" dirty="0"/>
              <a:t>thị không gian lưu trữ của hệ thống kho</a:t>
            </a:r>
          </a:p>
        </p:txBody>
      </p:sp>
      <p:pic>
        <p:nvPicPr>
          <p:cNvPr id="9" name="Picture 8"/>
          <p:cNvPicPr>
            <a:picLocks noChangeAspect="1"/>
          </p:cNvPicPr>
          <p:nvPr/>
        </p:nvPicPr>
        <p:blipFill rotWithShape="1">
          <a:blip r:embed="rId4"/>
          <a:srcRect r="11021"/>
          <a:stretch/>
        </p:blipFill>
        <p:spPr>
          <a:xfrm>
            <a:off x="90367" y="2325726"/>
            <a:ext cx="2466402" cy="4465691"/>
          </a:xfrm>
          <a:prstGeom prst="rect">
            <a:avLst/>
          </a:prstGeom>
        </p:spPr>
      </p:pic>
      <p:pic>
        <p:nvPicPr>
          <p:cNvPr id="12" name="Picture 11"/>
          <p:cNvPicPr>
            <a:picLocks noChangeAspect="1"/>
          </p:cNvPicPr>
          <p:nvPr/>
        </p:nvPicPr>
        <p:blipFill>
          <a:blip r:embed="rId5"/>
          <a:stretch>
            <a:fillRect/>
          </a:stretch>
        </p:blipFill>
        <p:spPr>
          <a:xfrm>
            <a:off x="3637875" y="491966"/>
            <a:ext cx="1342497" cy="1396197"/>
          </a:xfrm>
          <a:prstGeom prst="rect">
            <a:avLst/>
          </a:prstGeom>
        </p:spPr>
      </p:pic>
      <p:pic>
        <p:nvPicPr>
          <p:cNvPr id="19" name="Picture 18"/>
          <p:cNvPicPr>
            <a:picLocks noChangeAspect="1"/>
          </p:cNvPicPr>
          <p:nvPr/>
        </p:nvPicPr>
        <p:blipFill>
          <a:blip r:embed="rId6"/>
          <a:stretch>
            <a:fillRect/>
          </a:stretch>
        </p:blipFill>
        <p:spPr>
          <a:xfrm>
            <a:off x="5582733" y="602936"/>
            <a:ext cx="3161772" cy="1111053"/>
          </a:xfrm>
          <a:prstGeom prst="rect">
            <a:avLst/>
          </a:prstGeom>
        </p:spPr>
      </p:pic>
      <p:sp>
        <p:nvSpPr>
          <p:cNvPr id="25" name="TextBox 24"/>
          <p:cNvSpPr txBox="1"/>
          <p:nvPr/>
        </p:nvSpPr>
        <p:spPr>
          <a:xfrm>
            <a:off x="3637875" y="2006396"/>
            <a:ext cx="1544714" cy="261610"/>
          </a:xfrm>
          <a:prstGeom prst="rect">
            <a:avLst/>
          </a:prstGeom>
          <a:noFill/>
        </p:spPr>
        <p:txBody>
          <a:bodyPr wrap="square" rtlCol="0">
            <a:spAutoFit/>
          </a:bodyPr>
          <a:lstStyle/>
          <a:p>
            <a:r>
              <a:rPr lang="en-US" sz="1100" b="1" dirty="0" smtClean="0">
                <a:solidFill>
                  <a:srgbClr val="0000FF"/>
                </a:solidFill>
              </a:rPr>
              <a:t>Toàn bộ hệ thống</a:t>
            </a:r>
            <a:endParaRPr lang="vi-VN" sz="1100" b="1" dirty="0">
              <a:solidFill>
                <a:srgbClr val="0000FF"/>
              </a:solidFill>
            </a:endParaRPr>
          </a:p>
        </p:txBody>
      </p:sp>
      <p:sp>
        <p:nvSpPr>
          <p:cNvPr id="26" name="TextBox 25"/>
          <p:cNvSpPr txBox="1"/>
          <p:nvPr/>
        </p:nvSpPr>
        <p:spPr>
          <a:xfrm>
            <a:off x="5788240" y="2006396"/>
            <a:ext cx="1021967" cy="261610"/>
          </a:xfrm>
          <a:prstGeom prst="rect">
            <a:avLst/>
          </a:prstGeom>
          <a:noFill/>
        </p:spPr>
        <p:txBody>
          <a:bodyPr wrap="square" rtlCol="0">
            <a:spAutoFit/>
          </a:bodyPr>
          <a:lstStyle/>
          <a:p>
            <a:r>
              <a:rPr lang="en-US" sz="1100" b="1" dirty="0" smtClean="0">
                <a:solidFill>
                  <a:srgbClr val="0000FF"/>
                </a:solidFill>
              </a:rPr>
              <a:t>Từng giá</a:t>
            </a:r>
            <a:endParaRPr lang="vi-VN" sz="1100" b="1" dirty="0">
              <a:solidFill>
                <a:srgbClr val="0000FF"/>
              </a:solidFill>
            </a:endParaRPr>
          </a:p>
        </p:txBody>
      </p:sp>
      <p:sp>
        <p:nvSpPr>
          <p:cNvPr id="27" name="Rectangle 26"/>
          <p:cNvSpPr/>
          <p:nvPr/>
        </p:nvSpPr>
        <p:spPr>
          <a:xfrm>
            <a:off x="2184051" y="2559922"/>
            <a:ext cx="4597554" cy="307777"/>
          </a:xfrm>
          <a:prstGeom prst="rect">
            <a:avLst/>
          </a:prstGeom>
        </p:spPr>
        <p:txBody>
          <a:bodyPr wrap="square">
            <a:spAutoFit/>
          </a:bodyPr>
          <a:lstStyle/>
          <a:p>
            <a:pPr lvl="1"/>
            <a:r>
              <a:rPr lang="en-US" sz="1400" b="1" dirty="0" smtClean="0"/>
              <a:t>2. Lọc tìm kiếm tài liệu</a:t>
            </a:r>
            <a:endParaRPr lang="en-US" sz="1400" b="1" dirty="0"/>
          </a:p>
        </p:txBody>
      </p:sp>
      <p:pic>
        <p:nvPicPr>
          <p:cNvPr id="29" name="Picture 28"/>
          <p:cNvPicPr>
            <a:picLocks noChangeAspect="1"/>
          </p:cNvPicPr>
          <p:nvPr/>
        </p:nvPicPr>
        <p:blipFill>
          <a:blip r:embed="rId7"/>
          <a:stretch>
            <a:fillRect/>
          </a:stretch>
        </p:blipFill>
        <p:spPr>
          <a:xfrm>
            <a:off x="3211747" y="2852329"/>
            <a:ext cx="5402827" cy="1501891"/>
          </a:xfrm>
          <a:prstGeom prst="rect">
            <a:avLst/>
          </a:prstGeom>
        </p:spPr>
      </p:pic>
      <p:sp>
        <p:nvSpPr>
          <p:cNvPr id="32" name="Rectangle 31"/>
          <p:cNvSpPr/>
          <p:nvPr/>
        </p:nvSpPr>
        <p:spPr>
          <a:xfrm>
            <a:off x="3637875" y="2283414"/>
            <a:ext cx="4297312" cy="276999"/>
          </a:xfrm>
          <a:prstGeom prst="rect">
            <a:avLst/>
          </a:prstGeom>
          <a:ln>
            <a:solidFill>
              <a:schemeClr val="bg2">
                <a:lumMod val="50000"/>
              </a:schemeClr>
            </a:solidFill>
          </a:ln>
        </p:spPr>
        <p:txBody>
          <a:bodyPr wrap="square">
            <a:spAutoFit/>
          </a:bodyPr>
          <a:lstStyle/>
          <a:p>
            <a:pPr algn="ctr"/>
            <a:r>
              <a:rPr lang="en-US" sz="1200" dirty="0" smtClean="0">
                <a:solidFill>
                  <a:schemeClr val="bg1">
                    <a:lumMod val="50000"/>
                  </a:schemeClr>
                </a:solidFill>
                <a:latin typeface="AvenirLTCom-Book"/>
              </a:rPr>
              <a:t>Hiển thị % lưu trữ tiện cho việc chọn lựa vị trí lưu hồ sơ.</a:t>
            </a:r>
            <a:endParaRPr lang="vi-VN" sz="1200" dirty="0">
              <a:solidFill>
                <a:schemeClr val="bg1">
                  <a:lumMod val="50000"/>
                </a:schemeClr>
              </a:solidFill>
              <a:latin typeface="AvenirLTCom-Book"/>
            </a:endParaRPr>
          </a:p>
        </p:txBody>
      </p:sp>
      <p:sp>
        <p:nvSpPr>
          <p:cNvPr id="33" name="Rectangle 32"/>
          <p:cNvSpPr/>
          <p:nvPr/>
        </p:nvSpPr>
        <p:spPr>
          <a:xfrm>
            <a:off x="4309123" y="4414059"/>
            <a:ext cx="3081444" cy="276999"/>
          </a:xfrm>
          <a:prstGeom prst="rect">
            <a:avLst/>
          </a:prstGeom>
          <a:ln>
            <a:solidFill>
              <a:schemeClr val="bg2">
                <a:lumMod val="50000"/>
              </a:schemeClr>
            </a:solidFill>
          </a:ln>
        </p:spPr>
        <p:txBody>
          <a:bodyPr wrap="square">
            <a:spAutoFit/>
          </a:bodyPr>
          <a:lstStyle/>
          <a:p>
            <a:pPr algn="ctr"/>
            <a:r>
              <a:rPr lang="en-US" sz="1200" dirty="0" smtClean="0">
                <a:solidFill>
                  <a:schemeClr val="bg1">
                    <a:lumMod val="50000"/>
                  </a:schemeClr>
                </a:solidFill>
                <a:latin typeface="AvenirLTCom-Book"/>
              </a:rPr>
              <a:t>Nhiều phương thức tìm kiếm, lọc tài liệu</a:t>
            </a:r>
            <a:endParaRPr lang="vi-VN" sz="1200" dirty="0">
              <a:solidFill>
                <a:schemeClr val="bg1">
                  <a:lumMod val="50000"/>
                </a:schemeClr>
              </a:solidFill>
              <a:latin typeface="AvenirLTCom-Book"/>
            </a:endParaRPr>
          </a:p>
        </p:txBody>
      </p:sp>
      <p:sp>
        <p:nvSpPr>
          <p:cNvPr id="34" name="Rectangle 33"/>
          <p:cNvSpPr/>
          <p:nvPr/>
        </p:nvSpPr>
        <p:spPr>
          <a:xfrm>
            <a:off x="2556769" y="4700542"/>
            <a:ext cx="5655651" cy="307777"/>
          </a:xfrm>
          <a:prstGeom prst="rect">
            <a:avLst/>
          </a:prstGeom>
        </p:spPr>
        <p:txBody>
          <a:bodyPr wrap="none">
            <a:spAutoFit/>
          </a:bodyPr>
          <a:lstStyle/>
          <a:p>
            <a:r>
              <a:rPr lang="en-US" sz="1400" b="1" dirty="0" smtClean="0"/>
              <a:t>3. Lưu lại toàn bộ lịch sử xuất nhập tài liệu, in báo cáo thông tin nhập xuất</a:t>
            </a:r>
            <a:endParaRPr lang="en-US" sz="1400" b="1" dirty="0"/>
          </a:p>
        </p:txBody>
      </p:sp>
      <p:pic>
        <p:nvPicPr>
          <p:cNvPr id="35" name="Picture 34"/>
          <p:cNvPicPr>
            <a:picLocks noChangeAspect="1"/>
          </p:cNvPicPr>
          <p:nvPr/>
        </p:nvPicPr>
        <p:blipFill>
          <a:blip r:embed="rId8"/>
          <a:stretch>
            <a:fillRect/>
          </a:stretch>
        </p:blipFill>
        <p:spPr>
          <a:xfrm>
            <a:off x="2626376" y="5152825"/>
            <a:ext cx="3550044" cy="1159198"/>
          </a:xfrm>
          <a:prstGeom prst="rect">
            <a:avLst/>
          </a:prstGeom>
        </p:spPr>
      </p:pic>
      <p:pic>
        <p:nvPicPr>
          <p:cNvPr id="36" name="Picture 35"/>
          <p:cNvPicPr>
            <a:picLocks noChangeAspect="1"/>
          </p:cNvPicPr>
          <p:nvPr/>
        </p:nvPicPr>
        <p:blipFill>
          <a:blip r:embed="rId9"/>
          <a:stretch>
            <a:fillRect/>
          </a:stretch>
        </p:blipFill>
        <p:spPr>
          <a:xfrm>
            <a:off x="6055203" y="5492560"/>
            <a:ext cx="2966662" cy="1170409"/>
          </a:xfrm>
          <a:prstGeom prst="rect">
            <a:avLst/>
          </a:prstGeom>
        </p:spPr>
      </p:pic>
      <p:sp>
        <p:nvSpPr>
          <p:cNvPr id="37" name="TextBox 36"/>
          <p:cNvSpPr txBox="1"/>
          <p:nvPr/>
        </p:nvSpPr>
        <p:spPr>
          <a:xfrm>
            <a:off x="2865518" y="6325724"/>
            <a:ext cx="1544714" cy="261610"/>
          </a:xfrm>
          <a:prstGeom prst="rect">
            <a:avLst/>
          </a:prstGeom>
          <a:noFill/>
        </p:spPr>
        <p:txBody>
          <a:bodyPr wrap="square" rtlCol="0">
            <a:spAutoFit/>
          </a:bodyPr>
          <a:lstStyle/>
          <a:p>
            <a:r>
              <a:rPr lang="en-US" sz="1100" b="1" dirty="0" smtClean="0">
                <a:solidFill>
                  <a:srgbClr val="0000FF"/>
                </a:solidFill>
              </a:rPr>
              <a:t>Lịch sử xuất nhập</a:t>
            </a:r>
            <a:endParaRPr lang="vi-VN" sz="1100" b="1" dirty="0">
              <a:solidFill>
                <a:srgbClr val="0000FF"/>
              </a:solidFill>
            </a:endParaRPr>
          </a:p>
        </p:txBody>
      </p:sp>
      <p:sp>
        <p:nvSpPr>
          <p:cNvPr id="38" name="TextBox 37"/>
          <p:cNvSpPr txBox="1"/>
          <p:nvPr/>
        </p:nvSpPr>
        <p:spPr>
          <a:xfrm>
            <a:off x="6693678" y="5190192"/>
            <a:ext cx="1544714" cy="261610"/>
          </a:xfrm>
          <a:prstGeom prst="rect">
            <a:avLst/>
          </a:prstGeom>
          <a:noFill/>
        </p:spPr>
        <p:txBody>
          <a:bodyPr wrap="square" rtlCol="0">
            <a:spAutoFit/>
          </a:bodyPr>
          <a:lstStyle/>
          <a:p>
            <a:r>
              <a:rPr lang="en-US" sz="1100" b="1" dirty="0" smtClean="0">
                <a:solidFill>
                  <a:srgbClr val="0000FF"/>
                </a:solidFill>
              </a:rPr>
              <a:t>In báo cáo nhập xuất</a:t>
            </a:r>
            <a:endParaRPr lang="vi-VN" sz="1100" b="1" dirty="0">
              <a:solidFill>
                <a:srgbClr val="0000FF"/>
              </a:solidFill>
            </a:endParaRPr>
          </a:p>
        </p:txBody>
      </p:sp>
    </p:spTree>
    <p:extLst>
      <p:ext uri="{BB962C8B-B14F-4D97-AF65-F5344CB8AC3E}">
        <p14:creationId xmlns:p14="http://schemas.microsoft.com/office/powerpoint/2010/main" val="1273589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99" y="-6114"/>
            <a:ext cx="877990" cy="4591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smtClean="0"/>
              <a:t>Auto: </a:t>
            </a:r>
          </a:p>
          <a:p>
            <a:pPr>
              <a:buFontTx/>
              <a:buChar char="-"/>
            </a:pPr>
            <a:endParaRPr lang="en-US" sz="1800" b="1" u="sng" dirty="0" smtClean="0"/>
          </a:p>
          <a:p>
            <a:pPr>
              <a:buFontTx/>
              <a:buChar char="-"/>
            </a:pPr>
            <a:endParaRPr lang="en-US" sz="1800" b="1" u="sng" dirty="0" smtClean="0"/>
          </a:p>
          <a:p>
            <a:pPr marL="0" indent="0">
              <a:buFont typeface="Arial" panose="020B0604020202020204" pitchFamily="34" charset="0"/>
              <a:buNone/>
            </a:pPr>
            <a:endParaRPr lang="en-US" sz="1800" b="1" u="sng" dirty="0" smtClean="0"/>
          </a:p>
        </p:txBody>
      </p:sp>
      <p:pic>
        <p:nvPicPr>
          <p:cNvPr id="2" name="Picture 1"/>
          <p:cNvPicPr>
            <a:picLocks noChangeAspect="1"/>
          </p:cNvPicPr>
          <p:nvPr/>
        </p:nvPicPr>
        <p:blipFill>
          <a:blip r:embed="rId3"/>
          <a:stretch>
            <a:fillRect/>
          </a:stretch>
        </p:blipFill>
        <p:spPr>
          <a:xfrm>
            <a:off x="7886544" y="2236931"/>
            <a:ext cx="200247" cy="312764"/>
          </a:xfrm>
          <a:prstGeom prst="rect">
            <a:avLst/>
          </a:prstGeom>
        </p:spPr>
      </p:pic>
      <p:pic>
        <p:nvPicPr>
          <p:cNvPr id="7" name="Picture 6"/>
          <p:cNvPicPr>
            <a:picLocks noChangeAspect="1"/>
          </p:cNvPicPr>
          <p:nvPr/>
        </p:nvPicPr>
        <p:blipFill>
          <a:blip r:embed="rId4"/>
          <a:stretch>
            <a:fillRect/>
          </a:stretch>
        </p:blipFill>
        <p:spPr>
          <a:xfrm>
            <a:off x="500228" y="453056"/>
            <a:ext cx="1685793" cy="1657540"/>
          </a:xfrm>
          <a:prstGeom prst="rect">
            <a:avLst/>
          </a:prstGeom>
        </p:spPr>
      </p:pic>
      <p:pic>
        <p:nvPicPr>
          <p:cNvPr id="9" name="Picture 8"/>
          <p:cNvPicPr>
            <a:picLocks noChangeAspect="1"/>
          </p:cNvPicPr>
          <p:nvPr/>
        </p:nvPicPr>
        <p:blipFill rotWithShape="1">
          <a:blip r:embed="rId5"/>
          <a:srcRect r="11021"/>
          <a:stretch/>
        </p:blipFill>
        <p:spPr>
          <a:xfrm>
            <a:off x="90367" y="2325726"/>
            <a:ext cx="2466402" cy="4465691"/>
          </a:xfrm>
          <a:prstGeom prst="rect">
            <a:avLst/>
          </a:prstGeom>
        </p:spPr>
      </p:pic>
      <p:sp>
        <p:nvSpPr>
          <p:cNvPr id="6" name="Rectangle 5"/>
          <p:cNvSpPr/>
          <p:nvPr/>
        </p:nvSpPr>
        <p:spPr>
          <a:xfrm>
            <a:off x="2769391" y="558693"/>
            <a:ext cx="4155753" cy="523220"/>
          </a:xfrm>
          <a:prstGeom prst="rect">
            <a:avLst/>
          </a:prstGeom>
        </p:spPr>
        <p:txBody>
          <a:bodyPr wrap="none">
            <a:spAutoFit/>
          </a:bodyPr>
          <a:lstStyle/>
          <a:p>
            <a:r>
              <a:rPr lang="en-US" sz="1400" b="1" dirty="0" smtClean="0"/>
              <a:t>4. Định </a:t>
            </a:r>
            <a:r>
              <a:rPr lang="en-US" sz="1400" b="1" dirty="0"/>
              <a:t>vị ví trí tài </a:t>
            </a:r>
            <a:r>
              <a:rPr lang="en-US" sz="1400" b="1" dirty="0" err="1"/>
              <a:t>liệu&amp;Trình</a:t>
            </a:r>
            <a:r>
              <a:rPr lang="en-US" sz="1400" b="1" dirty="0"/>
              <a:t> tự tối ưu lấy cất tài liệu.</a:t>
            </a:r>
          </a:p>
          <a:p>
            <a:pPr>
              <a:buFontTx/>
              <a:buChar char="-"/>
            </a:pPr>
            <a:endParaRPr lang="en-US" sz="1400" b="1" dirty="0"/>
          </a:p>
        </p:txBody>
      </p:sp>
      <p:sp>
        <p:nvSpPr>
          <p:cNvPr id="10" name="Rectangle 9"/>
          <p:cNvSpPr/>
          <p:nvPr/>
        </p:nvSpPr>
        <p:spPr>
          <a:xfrm>
            <a:off x="2878201" y="4161362"/>
            <a:ext cx="984500" cy="307777"/>
          </a:xfrm>
          <a:prstGeom prst="rect">
            <a:avLst/>
          </a:prstGeom>
        </p:spPr>
        <p:txBody>
          <a:bodyPr wrap="none">
            <a:spAutoFit/>
          </a:bodyPr>
          <a:lstStyle/>
          <a:p>
            <a:r>
              <a:rPr lang="en-US" sz="1400" b="1" dirty="0" smtClean="0"/>
              <a:t>5. Bảo mật</a:t>
            </a:r>
            <a:endParaRPr lang="en-US" sz="1400" b="1" dirty="0"/>
          </a:p>
        </p:txBody>
      </p:sp>
      <p:pic>
        <p:nvPicPr>
          <p:cNvPr id="18" name="Picture 17"/>
          <p:cNvPicPr>
            <a:picLocks noChangeAspect="1"/>
          </p:cNvPicPr>
          <p:nvPr/>
        </p:nvPicPr>
        <p:blipFill>
          <a:blip r:embed="rId6"/>
          <a:stretch>
            <a:fillRect/>
          </a:stretch>
        </p:blipFill>
        <p:spPr>
          <a:xfrm>
            <a:off x="3056098" y="1077125"/>
            <a:ext cx="5829960" cy="1739010"/>
          </a:xfrm>
          <a:prstGeom prst="rect">
            <a:avLst/>
          </a:prstGeom>
        </p:spPr>
      </p:pic>
      <p:pic>
        <p:nvPicPr>
          <p:cNvPr id="20" name="Picture 19"/>
          <p:cNvPicPr>
            <a:picLocks noChangeAspect="1"/>
          </p:cNvPicPr>
          <p:nvPr/>
        </p:nvPicPr>
        <p:blipFill rotWithShape="1">
          <a:blip r:embed="rId7"/>
          <a:srcRect b="12502"/>
          <a:stretch/>
        </p:blipFill>
        <p:spPr>
          <a:xfrm>
            <a:off x="3162963" y="4469139"/>
            <a:ext cx="3389923" cy="1345227"/>
          </a:xfrm>
          <a:prstGeom prst="rect">
            <a:avLst/>
          </a:prstGeom>
        </p:spPr>
      </p:pic>
      <p:grpSp>
        <p:nvGrpSpPr>
          <p:cNvPr id="8" name="Group 7"/>
          <p:cNvGrpSpPr/>
          <p:nvPr/>
        </p:nvGrpSpPr>
        <p:grpSpPr>
          <a:xfrm>
            <a:off x="7218960" y="4469139"/>
            <a:ext cx="1335167" cy="1107391"/>
            <a:chOff x="4046869" y="5612482"/>
            <a:chExt cx="1335167" cy="1107391"/>
          </a:xfrm>
        </p:grpSpPr>
        <p:pic>
          <p:nvPicPr>
            <p:cNvPr id="21" name="Picture 20"/>
            <p:cNvPicPr>
              <a:picLocks noChangeAspect="1"/>
            </p:cNvPicPr>
            <p:nvPr/>
          </p:nvPicPr>
          <p:blipFill>
            <a:blip r:embed="rId8"/>
            <a:stretch>
              <a:fillRect/>
            </a:stretch>
          </p:blipFill>
          <p:spPr>
            <a:xfrm>
              <a:off x="4046869" y="5812968"/>
              <a:ext cx="737882" cy="727031"/>
            </a:xfrm>
            <a:prstGeom prst="rect">
              <a:avLst/>
            </a:prstGeom>
          </p:spPr>
        </p:pic>
        <p:sp>
          <p:nvSpPr>
            <p:cNvPr id="22" name="TextBox 21"/>
            <p:cNvSpPr txBox="1"/>
            <p:nvPr/>
          </p:nvSpPr>
          <p:spPr>
            <a:xfrm>
              <a:off x="5071584" y="5612482"/>
              <a:ext cx="310452" cy="276999"/>
            </a:xfrm>
            <a:prstGeom prst="rect">
              <a:avLst/>
            </a:prstGeom>
            <a:noFill/>
            <a:ln>
              <a:solidFill>
                <a:schemeClr val="tx1"/>
              </a:solidFill>
            </a:ln>
          </p:spPr>
          <p:txBody>
            <a:bodyPr wrap="square" rtlCol="0">
              <a:spAutoFit/>
            </a:bodyPr>
            <a:lstStyle/>
            <a:p>
              <a:r>
                <a:rPr lang="en-US" sz="1200" dirty="0" smtClean="0"/>
                <a:t>H</a:t>
              </a:r>
              <a:endParaRPr lang="vi-VN" sz="1200" dirty="0"/>
            </a:p>
          </p:txBody>
        </p:sp>
        <p:sp>
          <p:nvSpPr>
            <p:cNvPr id="23" name="TextBox 22"/>
            <p:cNvSpPr txBox="1"/>
            <p:nvPr/>
          </p:nvSpPr>
          <p:spPr>
            <a:xfrm>
              <a:off x="5061995" y="6027678"/>
              <a:ext cx="310452" cy="276999"/>
            </a:xfrm>
            <a:prstGeom prst="rect">
              <a:avLst/>
            </a:prstGeom>
            <a:noFill/>
            <a:ln>
              <a:solidFill>
                <a:schemeClr val="tx1"/>
              </a:solidFill>
            </a:ln>
          </p:spPr>
          <p:txBody>
            <a:bodyPr wrap="square" rtlCol="0">
              <a:spAutoFit/>
            </a:bodyPr>
            <a:lstStyle/>
            <a:p>
              <a:r>
                <a:rPr lang="en-US" sz="1200" dirty="0" smtClean="0"/>
                <a:t>M</a:t>
              </a:r>
              <a:endParaRPr lang="vi-VN" sz="1200" dirty="0"/>
            </a:p>
          </p:txBody>
        </p:sp>
        <p:sp>
          <p:nvSpPr>
            <p:cNvPr id="24" name="TextBox 23"/>
            <p:cNvSpPr txBox="1"/>
            <p:nvPr/>
          </p:nvSpPr>
          <p:spPr>
            <a:xfrm>
              <a:off x="5061995" y="6442874"/>
              <a:ext cx="310452" cy="276999"/>
            </a:xfrm>
            <a:prstGeom prst="rect">
              <a:avLst/>
            </a:prstGeom>
            <a:noFill/>
            <a:ln>
              <a:solidFill>
                <a:schemeClr val="tx1"/>
              </a:solidFill>
            </a:ln>
          </p:spPr>
          <p:txBody>
            <a:bodyPr wrap="square" rtlCol="0">
              <a:spAutoFit/>
            </a:bodyPr>
            <a:lstStyle/>
            <a:p>
              <a:r>
                <a:rPr lang="en-US" sz="1200" dirty="0" smtClean="0"/>
                <a:t>L</a:t>
              </a:r>
              <a:endParaRPr lang="vi-VN" sz="1200" dirty="0"/>
            </a:p>
          </p:txBody>
        </p:sp>
      </p:grpSp>
      <p:sp>
        <p:nvSpPr>
          <p:cNvPr id="27" name="Rectangle 26"/>
          <p:cNvSpPr/>
          <p:nvPr/>
        </p:nvSpPr>
        <p:spPr>
          <a:xfrm>
            <a:off x="3162963" y="2935403"/>
            <a:ext cx="4297312" cy="1015663"/>
          </a:xfrm>
          <a:prstGeom prst="rect">
            <a:avLst/>
          </a:prstGeom>
          <a:ln>
            <a:solidFill>
              <a:schemeClr val="bg2">
                <a:lumMod val="50000"/>
              </a:schemeClr>
            </a:solidFill>
          </a:ln>
        </p:spPr>
        <p:txBody>
          <a:bodyPr wrap="square">
            <a:spAutoFit/>
          </a:bodyPr>
          <a:lstStyle/>
          <a:p>
            <a:pPr marL="228600" indent="-228600">
              <a:buFont typeface="+mj-lt"/>
              <a:buAutoNum type="arabicPeriod"/>
            </a:pPr>
            <a:r>
              <a:rPr lang="en-US" sz="1200" dirty="0" smtClean="0">
                <a:solidFill>
                  <a:schemeClr val="bg1">
                    <a:lumMod val="50000"/>
                  </a:schemeClr>
                </a:solidFill>
                <a:latin typeface="AvenirLTCom-Book"/>
              </a:rPr>
              <a:t>Nhập danh sách tài liệu cần lấy</a:t>
            </a:r>
          </a:p>
          <a:p>
            <a:pPr marL="228600" indent="-228600">
              <a:buFont typeface="+mj-lt"/>
              <a:buAutoNum type="arabicPeriod"/>
            </a:pPr>
            <a:r>
              <a:rPr lang="en-US" sz="1200" dirty="0" smtClean="0">
                <a:solidFill>
                  <a:schemeClr val="bg1">
                    <a:lumMod val="50000"/>
                  </a:schemeClr>
                </a:solidFill>
                <a:latin typeface="AvenirLTCom-Book"/>
              </a:rPr>
              <a:t>Phần mềm định vị khu vực tài liệu</a:t>
            </a:r>
          </a:p>
          <a:p>
            <a:pPr marL="228600" indent="-228600">
              <a:buFont typeface="+mj-lt"/>
              <a:buAutoNum type="arabicPeriod"/>
            </a:pPr>
            <a:r>
              <a:rPr lang="en-US" sz="1200" dirty="0" smtClean="0">
                <a:solidFill>
                  <a:schemeClr val="bg1">
                    <a:lumMod val="50000"/>
                  </a:schemeClr>
                </a:solidFill>
                <a:latin typeface="AvenirLTCom-Book"/>
              </a:rPr>
              <a:t>Tự động tính toán đường đi tối ưu</a:t>
            </a:r>
          </a:p>
          <a:p>
            <a:pPr marL="228600" indent="-228600">
              <a:buFont typeface="+mj-lt"/>
              <a:buAutoNum type="arabicPeriod"/>
            </a:pPr>
            <a:r>
              <a:rPr lang="en-US" sz="1200" dirty="0" smtClean="0">
                <a:solidFill>
                  <a:schemeClr val="bg1">
                    <a:lumMod val="50000"/>
                  </a:schemeClr>
                </a:solidFill>
                <a:latin typeface="AvenirLTCom-Book"/>
              </a:rPr>
              <a:t>Điều khiển di chuyển giá mở ra</a:t>
            </a:r>
          </a:p>
          <a:p>
            <a:pPr marL="228600" indent="-228600">
              <a:buFont typeface="+mj-lt"/>
              <a:buAutoNum type="arabicPeriod"/>
            </a:pPr>
            <a:r>
              <a:rPr lang="en-US" sz="1200" dirty="0" smtClean="0">
                <a:solidFill>
                  <a:schemeClr val="bg1">
                    <a:lumMod val="50000"/>
                  </a:schemeClr>
                </a:solidFill>
                <a:latin typeface="AvenirLTCom-Book"/>
              </a:rPr>
              <a:t>Đèn sáng tiện cho người lấy tài liệu</a:t>
            </a:r>
            <a:endParaRPr lang="vi-VN" sz="1200" dirty="0">
              <a:solidFill>
                <a:schemeClr val="bg1">
                  <a:lumMod val="50000"/>
                </a:schemeClr>
              </a:solidFill>
              <a:latin typeface="AvenirLTCom-Book"/>
            </a:endParaRPr>
          </a:p>
        </p:txBody>
      </p:sp>
      <p:sp>
        <p:nvSpPr>
          <p:cNvPr id="28" name="Rectangle 27"/>
          <p:cNvSpPr/>
          <p:nvPr/>
        </p:nvSpPr>
        <p:spPr>
          <a:xfrm>
            <a:off x="3162964" y="6065652"/>
            <a:ext cx="1959452" cy="461665"/>
          </a:xfrm>
          <a:prstGeom prst="rect">
            <a:avLst/>
          </a:prstGeom>
          <a:ln>
            <a:solidFill>
              <a:schemeClr val="bg2">
                <a:lumMod val="50000"/>
              </a:schemeClr>
            </a:solidFill>
          </a:ln>
        </p:spPr>
        <p:txBody>
          <a:bodyPr wrap="square">
            <a:spAutoFit/>
          </a:bodyPr>
          <a:lstStyle/>
          <a:p>
            <a:pPr algn="ctr"/>
            <a:r>
              <a:rPr lang="en-US" sz="1200" dirty="0" smtClean="0">
                <a:solidFill>
                  <a:schemeClr val="bg1">
                    <a:lumMod val="50000"/>
                  </a:schemeClr>
                </a:solidFill>
                <a:latin typeface="AvenirLTCom-Book"/>
              </a:rPr>
              <a:t>Khai báo khu vực tài theo các mức độ bảo mật</a:t>
            </a:r>
            <a:endParaRPr lang="vi-VN" sz="1200" dirty="0">
              <a:solidFill>
                <a:schemeClr val="bg1">
                  <a:lumMod val="50000"/>
                </a:schemeClr>
              </a:solidFill>
              <a:latin typeface="AvenirLTCom-Book"/>
            </a:endParaRPr>
          </a:p>
        </p:txBody>
      </p:sp>
      <p:sp>
        <p:nvSpPr>
          <p:cNvPr id="29" name="Rectangle 28"/>
          <p:cNvSpPr/>
          <p:nvPr/>
        </p:nvSpPr>
        <p:spPr>
          <a:xfrm>
            <a:off x="6776176" y="6065652"/>
            <a:ext cx="1959452" cy="461665"/>
          </a:xfrm>
          <a:prstGeom prst="rect">
            <a:avLst/>
          </a:prstGeom>
          <a:ln>
            <a:solidFill>
              <a:schemeClr val="bg2">
                <a:lumMod val="50000"/>
              </a:schemeClr>
            </a:solidFill>
          </a:ln>
        </p:spPr>
        <p:txBody>
          <a:bodyPr wrap="square">
            <a:spAutoFit/>
          </a:bodyPr>
          <a:lstStyle/>
          <a:p>
            <a:pPr algn="ctr"/>
            <a:r>
              <a:rPr lang="en-US" sz="1200" dirty="0" smtClean="0">
                <a:solidFill>
                  <a:schemeClr val="bg1">
                    <a:lumMod val="50000"/>
                  </a:schemeClr>
                </a:solidFill>
                <a:latin typeface="AvenirLTCom-Book"/>
              </a:rPr>
              <a:t>Quy định quyền truy cập các khu vực theo user</a:t>
            </a:r>
            <a:endParaRPr lang="vi-VN" sz="1200" dirty="0">
              <a:solidFill>
                <a:schemeClr val="bg1">
                  <a:lumMod val="50000"/>
                </a:schemeClr>
              </a:solidFill>
              <a:latin typeface="AvenirLTCom-Book"/>
            </a:endParaRPr>
          </a:p>
        </p:txBody>
      </p:sp>
    </p:spTree>
    <p:extLst>
      <p:ext uri="{BB962C8B-B14F-4D97-AF65-F5344CB8AC3E}">
        <p14:creationId xmlns:p14="http://schemas.microsoft.com/office/powerpoint/2010/main" val="1130676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 y="0"/>
            <a:ext cx="3524435" cy="6859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An Toàn</a:t>
            </a:r>
            <a:endParaRPr lang="vi-VN" dirty="0"/>
          </a:p>
        </p:txBody>
      </p:sp>
      <p:sp>
        <p:nvSpPr>
          <p:cNvPr id="13" name="Title 1"/>
          <p:cNvSpPr txBox="1">
            <a:spLocks/>
          </p:cNvSpPr>
          <p:nvPr/>
        </p:nvSpPr>
        <p:spPr>
          <a:xfrm>
            <a:off x="-1" y="3062740"/>
            <a:ext cx="2645594" cy="6859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Hình thức </a:t>
            </a:r>
            <a:endParaRPr lang="vi-VN" dirty="0"/>
          </a:p>
        </p:txBody>
      </p:sp>
      <p:sp>
        <p:nvSpPr>
          <p:cNvPr id="14" name="Content Placeholder 2"/>
          <p:cNvSpPr txBox="1">
            <a:spLocks/>
          </p:cNvSpPr>
          <p:nvPr/>
        </p:nvSpPr>
        <p:spPr>
          <a:xfrm>
            <a:off x="2965094" y="3840571"/>
            <a:ext cx="3710866" cy="738664"/>
          </a:xfrm>
          <a:prstGeom prst="rect">
            <a:avLst/>
          </a:prstGeom>
        </p:spPr>
        <p:txBody>
          <a:bodyPr wrap="square">
            <a:spAutoFit/>
          </a:bodyPr>
          <a:lstStyle>
            <a:defPPr>
              <a:defRPr lang="en-US"/>
            </a:defPPr>
            <a:lvl1pPr algn="ctr">
              <a:defRPr sz="1400">
                <a:solidFill>
                  <a:schemeClr val="bg1">
                    <a:lumMod val="50000"/>
                  </a:schemeClr>
                </a:solidFill>
                <a:latin typeface="AvenirLTCom-Book"/>
              </a:defRPr>
            </a:lvl1pPr>
          </a:lstStyle>
          <a:p>
            <a:r>
              <a:rPr lang="en-US" dirty="0"/>
              <a:t>Kích thước, chức năng </a:t>
            </a:r>
          </a:p>
          <a:p>
            <a:r>
              <a:rPr lang="en-US" dirty="0"/>
              <a:t>Kiểu dáng, mầu sắc, vật </a:t>
            </a:r>
            <a:r>
              <a:rPr lang="en-US" dirty="0" smtClean="0"/>
              <a:t>liệu</a:t>
            </a:r>
          </a:p>
          <a:p>
            <a:r>
              <a:rPr lang="en-US" dirty="0" smtClean="0"/>
              <a:t>Cấu hình theo yêu cầu của khách hàng</a:t>
            </a:r>
            <a:endParaRPr lang="en-US" dirty="0"/>
          </a:p>
        </p:txBody>
      </p:sp>
      <p:sp>
        <p:nvSpPr>
          <p:cNvPr id="15" name="Rectangle 14"/>
          <p:cNvSpPr/>
          <p:nvPr/>
        </p:nvSpPr>
        <p:spPr>
          <a:xfrm>
            <a:off x="5299969" y="1072405"/>
            <a:ext cx="2586731" cy="1169551"/>
          </a:xfrm>
          <a:prstGeom prst="rect">
            <a:avLst/>
          </a:prstGeom>
        </p:spPr>
        <p:txBody>
          <a:bodyPr wrap="square">
            <a:spAutoFit/>
          </a:bodyPr>
          <a:lstStyle/>
          <a:p>
            <a:pPr algn="ctr"/>
            <a:r>
              <a:rPr lang="en-US" sz="1400" dirty="0" smtClean="0">
                <a:solidFill>
                  <a:schemeClr val="bg1">
                    <a:lumMod val="50000"/>
                  </a:schemeClr>
                </a:solidFill>
                <a:latin typeface="AvenirLTCom-Book"/>
              </a:rPr>
              <a:t>Trang bị hệ thống cảm biến  có thể nhận diện vật thể hay con người, </a:t>
            </a:r>
            <a:r>
              <a:rPr lang="en-US" sz="1400" dirty="0">
                <a:solidFill>
                  <a:schemeClr val="bg1">
                    <a:lumMod val="50000"/>
                  </a:schemeClr>
                </a:solidFill>
                <a:latin typeface="AvenirLTCom-Book"/>
              </a:rPr>
              <a:t>đ</a:t>
            </a:r>
            <a:r>
              <a:rPr lang="en-US" sz="1400" dirty="0" smtClean="0">
                <a:solidFill>
                  <a:schemeClr val="bg1">
                    <a:lumMod val="50000"/>
                  </a:schemeClr>
                </a:solidFill>
                <a:latin typeface="AvenirLTCom-Book"/>
              </a:rPr>
              <a:t>ảm bảo an toàn tuyệt đối cho người, sản phẩm lưu trữ cũng như thiết bị.</a:t>
            </a:r>
            <a:endParaRPr lang="vi-VN" sz="1400" dirty="0">
              <a:solidFill>
                <a:schemeClr val="bg1">
                  <a:lumMod val="50000"/>
                </a:schemeClr>
              </a:solidFill>
              <a:latin typeface="AvenirLTCom-Book"/>
            </a:endParaRPr>
          </a:p>
        </p:txBody>
      </p:sp>
      <p:pic>
        <p:nvPicPr>
          <p:cNvPr id="6" name="Picture 5"/>
          <p:cNvPicPr>
            <a:picLocks noChangeAspect="1"/>
          </p:cNvPicPr>
          <p:nvPr/>
        </p:nvPicPr>
        <p:blipFill>
          <a:blip r:embed="rId2"/>
          <a:stretch>
            <a:fillRect/>
          </a:stretch>
        </p:blipFill>
        <p:spPr>
          <a:xfrm>
            <a:off x="1575927" y="685986"/>
            <a:ext cx="2063918" cy="1796616"/>
          </a:xfrm>
          <a:prstGeom prst="rect">
            <a:avLst/>
          </a:prstGeom>
        </p:spPr>
      </p:pic>
      <p:pic>
        <p:nvPicPr>
          <p:cNvPr id="17" name="Picture 16"/>
          <p:cNvPicPr>
            <a:picLocks noChangeAspect="1"/>
          </p:cNvPicPr>
          <p:nvPr/>
        </p:nvPicPr>
        <p:blipFill>
          <a:blip r:embed="rId3"/>
          <a:stretch>
            <a:fillRect/>
          </a:stretch>
        </p:blipFill>
        <p:spPr>
          <a:xfrm rot="5400000">
            <a:off x="2011096" y="1900470"/>
            <a:ext cx="363283" cy="319689"/>
          </a:xfrm>
          <a:prstGeom prst="rect">
            <a:avLst/>
          </a:prstGeom>
        </p:spPr>
      </p:pic>
      <p:sp>
        <p:nvSpPr>
          <p:cNvPr id="19" name="TextBox 18"/>
          <p:cNvSpPr txBox="1"/>
          <p:nvPr/>
        </p:nvSpPr>
        <p:spPr>
          <a:xfrm>
            <a:off x="1420380" y="2569886"/>
            <a:ext cx="1544714" cy="261610"/>
          </a:xfrm>
          <a:prstGeom prst="rect">
            <a:avLst/>
          </a:prstGeom>
          <a:noFill/>
        </p:spPr>
        <p:txBody>
          <a:bodyPr wrap="square" rtlCol="0">
            <a:spAutoFit/>
          </a:bodyPr>
          <a:lstStyle/>
          <a:p>
            <a:r>
              <a:rPr lang="en-US" sz="1100" b="1" dirty="0" smtClean="0">
                <a:solidFill>
                  <a:srgbClr val="0000FF"/>
                </a:solidFill>
              </a:rPr>
              <a:t>Ultrasonic sensor</a:t>
            </a:r>
            <a:endParaRPr lang="vi-VN" sz="1100" b="1" dirty="0">
              <a:solidFill>
                <a:srgbClr val="0000FF"/>
              </a:solidFill>
            </a:endParaRPr>
          </a:p>
        </p:txBody>
      </p:sp>
      <p:cxnSp>
        <p:nvCxnSpPr>
          <p:cNvPr id="21" name="Straight Arrow Connector 20"/>
          <p:cNvCxnSpPr>
            <a:stCxn id="19" idx="0"/>
            <a:endCxn id="17" idx="3"/>
          </p:cNvCxnSpPr>
          <p:nvPr/>
        </p:nvCxnSpPr>
        <p:spPr>
          <a:xfrm flipV="1">
            <a:off x="2192737" y="2241956"/>
            <a:ext cx="0" cy="327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4"/>
          <a:stretch>
            <a:fillRect/>
          </a:stretch>
        </p:blipFill>
        <p:spPr>
          <a:xfrm>
            <a:off x="195309" y="4757801"/>
            <a:ext cx="8764202" cy="1778244"/>
          </a:xfrm>
          <a:prstGeom prst="rect">
            <a:avLst/>
          </a:prstGeom>
        </p:spPr>
      </p:pic>
    </p:spTree>
    <p:extLst>
      <p:ext uri="{BB962C8B-B14F-4D97-AF65-F5344CB8AC3E}">
        <p14:creationId xmlns:p14="http://schemas.microsoft.com/office/powerpoint/2010/main" val="2188541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44" y="0"/>
            <a:ext cx="7886700" cy="469624"/>
          </a:xfrm>
        </p:spPr>
        <p:txBody>
          <a:bodyPr>
            <a:noAutofit/>
          </a:bodyPr>
          <a:lstStyle/>
          <a:p>
            <a:r>
              <a:rPr lang="en-US" sz="3600" dirty="0" smtClean="0"/>
              <a:t>Giá thành</a:t>
            </a:r>
            <a:endParaRPr lang="vi-VN" sz="3600" dirty="0"/>
          </a:p>
        </p:txBody>
      </p:sp>
      <p:sp>
        <p:nvSpPr>
          <p:cNvPr id="3" name="Content Placeholder 2"/>
          <p:cNvSpPr>
            <a:spLocks noGrp="1"/>
          </p:cNvSpPr>
          <p:nvPr>
            <p:ph idx="1"/>
          </p:nvPr>
        </p:nvSpPr>
        <p:spPr>
          <a:xfrm>
            <a:off x="3228143" y="971152"/>
            <a:ext cx="4658557" cy="1237172"/>
          </a:xfrm>
        </p:spPr>
        <p:txBody>
          <a:bodyPr>
            <a:normAutofit/>
          </a:bodyPr>
          <a:lstStyle/>
          <a:p>
            <a:pPr marL="514350" indent="-514350">
              <a:buAutoNum type="arabicPeriod"/>
            </a:pPr>
            <a:r>
              <a:rPr lang="en-US" sz="1800" dirty="0" smtClean="0"/>
              <a:t>Không mất phí thương mại.</a:t>
            </a:r>
          </a:p>
          <a:p>
            <a:pPr marL="514350" indent="-514350">
              <a:buAutoNum type="arabicPeriod"/>
            </a:pPr>
            <a:r>
              <a:rPr lang="en-US" sz="1800" dirty="0" smtClean="0"/>
              <a:t>Không mất công vận chuyển oversea.</a:t>
            </a:r>
          </a:p>
          <a:p>
            <a:pPr marL="514350" indent="-514350">
              <a:buAutoNum type="arabicPeriod"/>
            </a:pPr>
            <a:r>
              <a:rPr lang="en-US" sz="1800" dirty="0" smtClean="0"/>
              <a:t>Không mất phí lắp đặt onsite oversea.</a:t>
            </a:r>
          </a:p>
        </p:txBody>
      </p:sp>
      <p:sp>
        <p:nvSpPr>
          <p:cNvPr id="4" name="Title 1"/>
          <p:cNvSpPr txBox="1">
            <a:spLocks/>
          </p:cNvSpPr>
          <p:nvPr/>
        </p:nvSpPr>
        <p:spPr>
          <a:xfrm>
            <a:off x="0" y="2814221"/>
            <a:ext cx="7886700" cy="9310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smtClean="0"/>
              <a:t>Dịch vụ</a:t>
            </a:r>
            <a:endParaRPr lang="vi-VN" sz="3600" u="sng" dirty="0"/>
          </a:p>
        </p:txBody>
      </p:sp>
      <p:sp>
        <p:nvSpPr>
          <p:cNvPr id="5" name="Content Placeholder 2"/>
          <p:cNvSpPr txBox="1">
            <a:spLocks/>
          </p:cNvSpPr>
          <p:nvPr/>
        </p:nvSpPr>
        <p:spPr>
          <a:xfrm>
            <a:off x="2369505" y="4901291"/>
            <a:ext cx="6375832" cy="1774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US" sz="1400" dirty="0" smtClean="0"/>
              <a:t>Dịch vụ luôn sẵn sàng xử lý sự cố 24/7.</a:t>
            </a:r>
          </a:p>
          <a:p>
            <a:pPr marL="514350" indent="-514350">
              <a:buFont typeface="Arial" panose="020B0604020202020204" pitchFamily="34" charset="0"/>
              <a:buAutoNum type="arabicPeriod"/>
            </a:pPr>
            <a:r>
              <a:rPr lang="en-US" sz="1400" dirty="0" smtClean="0"/>
              <a:t>Chủ động về công tác bảo trì bảo dưỡng phần cứng + Phần mềm.</a:t>
            </a:r>
          </a:p>
          <a:p>
            <a:pPr marL="514350" indent="-514350">
              <a:buFont typeface="Arial" panose="020B0604020202020204" pitchFamily="34" charset="0"/>
              <a:buAutoNum type="arabicPeriod"/>
            </a:pPr>
            <a:r>
              <a:rPr lang="en-US" sz="1400" dirty="0" smtClean="0"/>
              <a:t>Vật tư thay thế: Chủ động sản xuất-&gt; thời gian giao hàng nhanh giá thành rẻ.</a:t>
            </a:r>
          </a:p>
          <a:p>
            <a:pPr marL="514350" indent="-514350">
              <a:buFont typeface="Arial" panose="020B0604020202020204" pitchFamily="34" charset="0"/>
              <a:buAutoNum type="arabicPeriod"/>
            </a:pPr>
            <a:r>
              <a:rPr lang="en-US" sz="1400" dirty="0" smtClean="0"/>
              <a:t>Sẵn sàng hỗ trợ khi có sự thay đổi về cấu hình giá kệ.</a:t>
            </a:r>
          </a:p>
          <a:p>
            <a:pPr marL="514350" indent="-514350">
              <a:buFont typeface="Arial" panose="020B0604020202020204" pitchFamily="34" charset="0"/>
              <a:buAutoNum type="arabicPeriod"/>
            </a:pPr>
            <a:r>
              <a:rPr lang="en-US" sz="1400" dirty="0" smtClean="0"/>
              <a:t>Tư vấn giải pháp khi cần mở rộng và tích hợp với hệ thống có sẵn.</a:t>
            </a:r>
          </a:p>
          <a:p>
            <a:pPr marL="514350" indent="-514350">
              <a:buFont typeface="Arial" panose="020B0604020202020204" pitchFamily="34" charset="0"/>
              <a:buAutoNum type="arabicPeriod"/>
            </a:pPr>
            <a:endParaRPr lang="en-US" sz="1400" dirty="0" smtClean="0"/>
          </a:p>
        </p:txBody>
      </p:sp>
      <p:pic>
        <p:nvPicPr>
          <p:cNvPr id="6" name="Picture 5"/>
          <p:cNvPicPr>
            <a:picLocks noChangeAspect="1"/>
          </p:cNvPicPr>
          <p:nvPr/>
        </p:nvPicPr>
        <p:blipFill>
          <a:blip r:embed="rId2"/>
          <a:stretch>
            <a:fillRect/>
          </a:stretch>
        </p:blipFill>
        <p:spPr>
          <a:xfrm>
            <a:off x="596653" y="791674"/>
            <a:ext cx="1968993" cy="1756129"/>
          </a:xfrm>
          <a:prstGeom prst="rect">
            <a:avLst/>
          </a:prstGeom>
        </p:spPr>
      </p:pic>
      <p:sp>
        <p:nvSpPr>
          <p:cNvPr id="7" name="Title 1"/>
          <p:cNvSpPr txBox="1">
            <a:spLocks/>
          </p:cNvSpPr>
          <p:nvPr/>
        </p:nvSpPr>
        <p:spPr>
          <a:xfrm>
            <a:off x="2253913" y="355963"/>
            <a:ext cx="7886700" cy="3012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dirty="0" smtClean="0"/>
              <a:t>Ư</a:t>
            </a:r>
            <a:r>
              <a:rPr lang="en-US" sz="2400" dirty="0" smtClean="0"/>
              <a:t>u thế cạnh tranh 3 không</a:t>
            </a:r>
            <a:endParaRPr lang="vi-VN" sz="2400" dirty="0"/>
          </a:p>
        </p:txBody>
      </p:sp>
      <p:pic>
        <p:nvPicPr>
          <p:cNvPr id="8" name="Picture 7"/>
          <p:cNvPicPr>
            <a:picLocks noChangeAspect="1"/>
          </p:cNvPicPr>
          <p:nvPr/>
        </p:nvPicPr>
        <p:blipFill>
          <a:blip r:embed="rId3"/>
          <a:stretch>
            <a:fillRect/>
          </a:stretch>
        </p:blipFill>
        <p:spPr>
          <a:xfrm>
            <a:off x="213064" y="3741206"/>
            <a:ext cx="2040849" cy="1847098"/>
          </a:xfrm>
          <a:prstGeom prst="rect">
            <a:avLst/>
          </a:prstGeom>
        </p:spPr>
      </p:pic>
      <p:sp>
        <p:nvSpPr>
          <p:cNvPr id="9" name="Title 1"/>
          <p:cNvSpPr txBox="1">
            <a:spLocks/>
          </p:cNvSpPr>
          <p:nvPr/>
        </p:nvSpPr>
        <p:spPr>
          <a:xfrm>
            <a:off x="2253913" y="4209814"/>
            <a:ext cx="1438183"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Sẵn sàng</a:t>
            </a:r>
            <a:endParaRPr lang="vi-VN" sz="2400" dirty="0"/>
          </a:p>
        </p:txBody>
      </p:sp>
      <p:pic>
        <p:nvPicPr>
          <p:cNvPr id="10" name="Picture 9"/>
          <p:cNvPicPr>
            <a:picLocks noChangeAspect="1"/>
          </p:cNvPicPr>
          <p:nvPr/>
        </p:nvPicPr>
        <p:blipFill>
          <a:blip r:embed="rId4"/>
          <a:stretch>
            <a:fillRect/>
          </a:stretch>
        </p:blipFill>
        <p:spPr>
          <a:xfrm>
            <a:off x="6981178" y="3380293"/>
            <a:ext cx="1436444" cy="1686877"/>
          </a:xfrm>
          <a:prstGeom prst="rect">
            <a:avLst/>
          </a:prstGeom>
        </p:spPr>
      </p:pic>
    </p:spTree>
    <p:extLst>
      <p:ext uri="{BB962C8B-B14F-4D97-AF65-F5344CB8AC3E}">
        <p14:creationId xmlns:p14="http://schemas.microsoft.com/office/powerpoint/2010/main" val="2605371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157418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2626</TotalTime>
  <Words>983</Words>
  <Application>Microsoft Office PowerPoint</Application>
  <PresentationFormat>On-screen Show (4:3)</PresentationFormat>
  <Paragraphs>115</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游ゴシック</vt:lpstr>
      <vt:lpstr>Arial</vt:lpstr>
      <vt:lpstr>AvenirLTCom-Book</vt:lpstr>
      <vt:lpstr>Calibri</vt:lpstr>
      <vt:lpstr>Calibri Light</vt:lpstr>
      <vt:lpstr>Comic Sans MS</vt:lpstr>
      <vt:lpstr>Times New Roman</vt:lpstr>
      <vt:lpstr>Office Theme</vt:lpstr>
      <vt:lpstr>PowerPoint Presentation</vt:lpstr>
      <vt:lpstr>PowerPoint Presentation</vt:lpstr>
      <vt:lpstr>Vận hành</vt:lpstr>
      <vt:lpstr>PowerPoint Presentation</vt:lpstr>
      <vt:lpstr>PowerPoint Presentation</vt:lpstr>
      <vt:lpstr>PowerPoint Presentation</vt:lpstr>
      <vt:lpstr>PowerPoint Presentation</vt:lpstr>
      <vt:lpstr>Giá thành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MyPC</dc:creator>
  <cp:lastModifiedBy>Minh Duc</cp:lastModifiedBy>
  <cp:revision>88</cp:revision>
  <dcterms:created xsi:type="dcterms:W3CDTF">2020-03-07T01:50:12Z</dcterms:created>
  <dcterms:modified xsi:type="dcterms:W3CDTF">2020-03-27T08:43:45Z</dcterms:modified>
</cp:coreProperties>
</file>