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sldIdLst>
    <p:sldId id="256" r:id="rId2"/>
    <p:sldId id="257" r:id="rId3"/>
    <p:sldId id="259" r:id="rId4"/>
    <p:sldId id="261" r:id="rId5"/>
    <p:sldId id="262" r:id="rId6"/>
    <p:sldId id="263" r:id="rId7"/>
    <p:sldId id="264" r:id="rId8"/>
    <p:sldId id="265" r:id="rId9"/>
    <p:sldId id="260" r:id="rId10"/>
    <p:sldId id="266" r:id="rId11"/>
    <p:sldId id="267" r:id="rId12"/>
    <p:sldId id="268" r:id="rId13"/>
    <p:sldId id="303" r:id="rId14"/>
    <p:sldId id="302" r:id="rId15"/>
    <p:sldId id="297" r:id="rId16"/>
    <p:sldId id="298" r:id="rId17"/>
    <p:sldId id="294" r:id="rId18"/>
    <p:sldId id="304" r:id="rId19"/>
    <p:sldId id="305" r:id="rId20"/>
    <p:sldId id="295" r:id="rId21"/>
    <p:sldId id="270" r:id="rId22"/>
    <p:sldId id="271" r:id="rId23"/>
    <p:sldId id="272" r:id="rId24"/>
    <p:sldId id="273" r:id="rId25"/>
    <p:sldId id="276" r:id="rId26"/>
    <p:sldId id="277" r:id="rId27"/>
    <p:sldId id="278" r:id="rId28"/>
    <p:sldId id="279" r:id="rId29"/>
    <p:sldId id="280" r:id="rId30"/>
    <p:sldId id="281" r:id="rId31"/>
    <p:sldId id="282" r:id="rId32"/>
    <p:sldId id="283" r:id="rId33"/>
    <p:sldId id="284" r:id="rId34"/>
    <p:sldId id="285" r:id="rId3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966" y="-7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240E3-DAFA-4482-B8DD-C1DAF8FBCDA9}" type="datetimeFigureOut">
              <a:rPr lang="en-US" smtClean="0"/>
              <a:t>9/24/2020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7E3F7-9A80-425A-BA37-39CEBFD9AAC8}" type="slidenum">
              <a:rPr lang="en-US" smtClean="0"/>
              <a:t>‹#›</a:t>
            </a:fld>
            <a:endParaRPr lang="en-US"/>
          </a:p>
        </p:txBody>
      </p:sp>
    </p:spTree>
    <p:extLst>
      <p:ext uri="{BB962C8B-B14F-4D97-AF65-F5344CB8AC3E}">
        <p14:creationId xmlns:p14="http://schemas.microsoft.com/office/powerpoint/2010/main" val="2422145242"/>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47E3F7-9A80-425A-BA37-39CEBFD9AAC8}" type="slidenum">
              <a:rPr lang="en-US" smtClean="0"/>
              <a:t>2</a:t>
            </a:fld>
            <a:endParaRPr lang="en-US"/>
          </a:p>
        </p:txBody>
      </p:sp>
    </p:spTree>
    <p:extLst>
      <p:ext uri="{BB962C8B-B14F-4D97-AF65-F5344CB8AC3E}">
        <p14:creationId xmlns:p14="http://schemas.microsoft.com/office/powerpoint/2010/main" val="3667851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4410" r="70051" b="-512"/>
          <a:stretch/>
        </p:blipFill>
        <p:spPr>
          <a:xfrm flipH="1">
            <a:off x="6344969" y="0"/>
            <a:ext cx="2880360" cy="5715000"/>
          </a:xfrm>
          <a:prstGeom prst="rect">
            <a:avLst/>
          </a:prstGeom>
        </p:spPr>
      </p:pic>
      <p:sp>
        <p:nvSpPr>
          <p:cNvPr id="2" name="Title 1"/>
          <p:cNvSpPr>
            <a:spLocks noGrp="1"/>
          </p:cNvSpPr>
          <p:nvPr>
            <p:ph type="ctrTitle"/>
          </p:nvPr>
        </p:nvSpPr>
        <p:spPr>
          <a:xfrm>
            <a:off x="767644" y="2171303"/>
            <a:ext cx="7089421" cy="838730"/>
          </a:xfrm>
        </p:spPr>
        <p:txBody>
          <a:bodyPr anchor="b">
            <a:normAutofit/>
          </a:bodyPr>
          <a:lstStyle>
            <a:lvl1pPr algn="ctr">
              <a:defRPr sz="4000" b="1">
                <a:solidFill>
                  <a:srgbClr val="0070C0"/>
                </a:solidFill>
                <a:latin typeface="Cambria" panose="020405030504060302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279724" y="3076336"/>
            <a:ext cx="5314950" cy="475149"/>
          </a:xfrm>
        </p:spPr>
        <p:txBody>
          <a:bodyPr>
            <a:normAutofit/>
          </a:bodyPr>
          <a:lstStyle>
            <a:lvl1pPr marL="0" indent="0" algn="ctr">
              <a:buNone/>
              <a:defRPr sz="2400" i="1">
                <a:solidFill>
                  <a:schemeClr val="bg2">
                    <a:lumMod val="50000"/>
                  </a:schemeClr>
                </a:solidFill>
                <a:latin typeface="Cambria" panose="020405030504060302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sp>
        <p:nvSpPr>
          <p:cNvPr id="9" name="TextBox 8"/>
          <p:cNvSpPr txBox="1"/>
          <p:nvPr/>
        </p:nvSpPr>
        <p:spPr>
          <a:xfrm>
            <a:off x="2278300" y="473194"/>
            <a:ext cx="4316374" cy="669414"/>
          </a:xfrm>
          <a:prstGeom prst="rect">
            <a:avLst/>
          </a:prstGeom>
          <a:noFill/>
        </p:spPr>
        <p:txBody>
          <a:bodyPr wrap="none" rtlCol="0">
            <a:spAutoFit/>
          </a:bodyPr>
          <a:lstStyle/>
          <a:p>
            <a:pPr algn="ctr"/>
            <a:r>
              <a:rPr lang="en-US" sz="1875" b="0" kern="1200" smtClean="0">
                <a:solidFill>
                  <a:srgbClr val="004B96"/>
                </a:solidFill>
                <a:latin typeface="Cambria" panose="02040503050406030204" pitchFamily="18" charset="0"/>
                <a:ea typeface="+mj-ea"/>
                <a:cs typeface="+mj-cs"/>
              </a:rPr>
              <a:t>ĐẠI HỌC ĐÀ NẴNG – ĐẠI HỌC KINH TẾ</a:t>
            </a:r>
          </a:p>
          <a:p>
            <a:pPr algn="ctr"/>
            <a:r>
              <a:rPr lang="en-US" sz="1875" b="0" kern="1200" smtClean="0">
                <a:solidFill>
                  <a:srgbClr val="004B96"/>
                </a:solidFill>
                <a:latin typeface="Cambria" panose="02040503050406030204" pitchFamily="18" charset="0"/>
                <a:ea typeface="+mj-ea"/>
                <a:cs typeface="+mj-cs"/>
              </a:rPr>
              <a:t>KHOA THỐNG KÊ TIN HỌC</a:t>
            </a:r>
            <a:endParaRPr lang="en-US" sz="1875" b="0" kern="1200">
              <a:solidFill>
                <a:srgbClr val="004B96"/>
              </a:solidFill>
              <a:latin typeface="Cambria" panose="02040503050406030204" pitchFamily="18" charset="0"/>
              <a:ea typeface="+mj-ea"/>
              <a:cs typeface="+mj-cs"/>
            </a:endParaRPr>
          </a:p>
        </p:txBody>
      </p:sp>
      <p:pic>
        <p:nvPicPr>
          <p:cNvPr id="1026" name="Picture 2" descr="Káº¿t quáº£ hÃ¬nh áº£nh cho Äáº¡i há»c kinh táº¿ ÄÃ  náºµng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963" t="3195" r="3763" b="10509"/>
          <a:stretch/>
        </p:blipFill>
        <p:spPr bwMode="auto">
          <a:xfrm>
            <a:off x="1545865" y="367596"/>
            <a:ext cx="812800" cy="835378"/>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7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@NhamCT</a:t>
            </a:r>
            <a:endParaRPr lang="en-US"/>
          </a:p>
        </p:txBody>
      </p:sp>
      <p:sp>
        <p:nvSpPr>
          <p:cNvPr id="6" name="Footer Placeholder 5"/>
          <p:cNvSpPr>
            <a:spLocks noGrp="1"/>
          </p:cNvSpPr>
          <p:nvPr>
            <p:ph type="ftr" sz="quarter" idx="11"/>
          </p:nvPr>
        </p:nvSpPr>
        <p:spPr/>
        <p:txBody>
          <a:bodyPr/>
          <a:lstStyle/>
          <a:p>
            <a:r>
              <a:rPr lang="vi-VN" smtClean="0"/>
              <a:t>MIS3008. Quản trị cơ sở dữ liệu</a:t>
            </a:r>
            <a:endParaRPr lang="en-US"/>
          </a:p>
        </p:txBody>
      </p:sp>
      <p:sp>
        <p:nvSpPr>
          <p:cNvPr id="7" name="Slide Number Placeholder 6"/>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6023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413829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318802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37770" y="277551"/>
            <a:ext cx="7267030" cy="630984"/>
          </a:xfrm>
          <a:noFill/>
        </p:spPr>
        <p:txBody>
          <a:bodyPr>
            <a:normAutofit/>
          </a:bodyPr>
          <a:lstStyle>
            <a:lvl1pPr>
              <a:defRPr sz="3000" b="1">
                <a:solidFill>
                  <a:srgbClr val="0070C0"/>
                </a:solidFill>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28650" y="1128890"/>
            <a:ext cx="7886700" cy="4106616"/>
          </a:xfrm>
        </p:spPr>
        <p:txBody>
          <a:bodyPr/>
          <a:lstStyle>
            <a:lvl1pPr>
              <a:lnSpc>
                <a:spcPct val="150000"/>
              </a:lnSpc>
              <a:defRPr sz="2300">
                <a:solidFill>
                  <a:srgbClr val="002060"/>
                </a:solidFill>
                <a:latin typeface="Cambria" panose="02040503050406030204" pitchFamily="18" charset="0"/>
              </a:defRPr>
            </a:lvl1pPr>
            <a:lvl2pPr>
              <a:lnSpc>
                <a:spcPct val="150000"/>
              </a:lnSpc>
              <a:defRPr sz="2000">
                <a:solidFill>
                  <a:srgbClr val="C00000"/>
                </a:solidFill>
                <a:latin typeface="Cambria" panose="02040503050406030204" pitchFamily="18" charset="0"/>
              </a:defRPr>
            </a:lvl2pPr>
            <a:lvl3pPr>
              <a:lnSpc>
                <a:spcPct val="150000"/>
              </a:lnSpc>
              <a:defRPr>
                <a:latin typeface="Cambria" panose="02040503050406030204" pitchFamily="18" charset="0"/>
              </a:defRPr>
            </a:lvl3pPr>
            <a:lvl4pPr>
              <a:lnSpc>
                <a:spcPct val="150000"/>
              </a:lnSpc>
              <a:defRPr>
                <a:latin typeface="Cambria" panose="02040503050406030204" pitchFamily="18" charset="0"/>
              </a:defRPr>
            </a:lvl4pPr>
            <a:lvl5pPr>
              <a:lnSpc>
                <a:spcPct val="150000"/>
              </a:lnSpc>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cxnSp>
        <p:nvCxnSpPr>
          <p:cNvPr id="9" name="Straight Connector 8"/>
          <p:cNvCxnSpPr/>
          <p:nvPr/>
        </p:nvCxnSpPr>
        <p:spPr>
          <a:xfrm>
            <a:off x="618099" y="937988"/>
            <a:ext cx="7886700" cy="0"/>
          </a:xfrm>
          <a:prstGeom prst="line">
            <a:avLst/>
          </a:prstGeom>
          <a:ln w="12700">
            <a:gradFill flip="none" rotWithShape="1">
              <a:gsLst>
                <a:gs pos="100000">
                  <a:srgbClr val="A5C7E9"/>
                </a:gs>
                <a:gs pos="0">
                  <a:srgbClr val="0066CC"/>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1" name="Picture 2" descr="Káº¿t quáº£ hÃ¬nh áº£nh cho Äáº¡i há»c kinh táº¿ ÄÃ  náºµng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963" t="3195" r="3763" b="10509"/>
          <a:stretch/>
        </p:blipFill>
        <p:spPr bwMode="auto">
          <a:xfrm>
            <a:off x="628650" y="250497"/>
            <a:ext cx="609119" cy="626039"/>
          </a:xfrm>
          <a:prstGeom prst="flowChartConnector">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635031" y="5323721"/>
            <a:ext cx="7886700" cy="0"/>
          </a:xfrm>
          <a:prstGeom prst="line">
            <a:avLst/>
          </a:prstGeom>
          <a:ln w="12700">
            <a:gradFill flip="none" rotWithShape="1">
              <a:gsLst>
                <a:gs pos="100000">
                  <a:srgbClr val="A5C7E9"/>
                </a:gs>
                <a:gs pos="0">
                  <a:srgbClr val="0066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38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4410" r="70051" b="-512"/>
          <a:stretch/>
        </p:blipFill>
        <p:spPr>
          <a:xfrm flipH="1">
            <a:off x="6344969" y="0"/>
            <a:ext cx="2880360" cy="5715000"/>
          </a:xfrm>
          <a:prstGeom prst="rect">
            <a:avLst/>
          </a:prstGeom>
        </p:spPr>
      </p:pic>
      <p:sp>
        <p:nvSpPr>
          <p:cNvPr id="2" name="Title 1"/>
          <p:cNvSpPr>
            <a:spLocks noGrp="1"/>
          </p:cNvSpPr>
          <p:nvPr>
            <p:ph type="title"/>
          </p:nvPr>
        </p:nvSpPr>
        <p:spPr>
          <a:xfrm>
            <a:off x="510999" y="2111817"/>
            <a:ext cx="6668734" cy="617801"/>
          </a:xfrm>
        </p:spPr>
        <p:txBody>
          <a:bodyPr anchor="b">
            <a:normAutofit/>
          </a:bodyPr>
          <a:lstStyle>
            <a:lvl1pPr>
              <a:defRPr sz="4000">
                <a:solidFill>
                  <a:srgbClr val="0070C0"/>
                </a:solidFill>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7555" y="2857500"/>
            <a:ext cx="5373511" cy="1250156"/>
          </a:xfrm>
        </p:spPr>
        <p:txBody>
          <a:bodyPr/>
          <a:lstStyle>
            <a:lvl1pPr marL="285750" indent="-285750">
              <a:buFont typeface="Arial" panose="020B0604020202020204" pitchFamily="34" charset="0"/>
              <a:buChar char="•"/>
              <a:defRPr sz="1800">
                <a:solidFill>
                  <a:schemeClr val="tx1">
                    <a:tint val="75000"/>
                  </a:schemeClr>
                </a:solidFill>
                <a:latin typeface="Cambria" panose="02040503050406030204"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156168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8" name="Picture 2" descr="Image result for Q&amp;A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781580"/>
            <a:ext cx="6477000" cy="3733800"/>
          </a:xfrm>
          <a:prstGeom prst="snip1Rect">
            <a:avLst>
              <a:gd name="adj" fmla="val 50000"/>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410" r="70051" b="-512"/>
          <a:stretch/>
        </p:blipFill>
        <p:spPr>
          <a:xfrm flipH="1">
            <a:off x="6344969" y="0"/>
            <a:ext cx="2880360" cy="5715000"/>
          </a:xfrm>
          <a:prstGeom prst="rect">
            <a:avLst/>
          </a:prstGeom>
        </p:spPr>
      </p:pic>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426386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219200"/>
            <a:ext cx="3886200" cy="3928270"/>
          </a:xfrm>
        </p:spPr>
        <p:txBody>
          <a:bodyPr/>
          <a:lstStyle>
            <a:lvl1pPr marL="171450" indent="-171450">
              <a:defRPr lang="en-US" sz="2100" kern="1200" dirty="0" smtClean="0">
                <a:solidFill>
                  <a:srgbClr val="002060"/>
                </a:solidFill>
                <a:latin typeface="Cambria" panose="02040503050406030204" pitchFamily="18" charset="0"/>
                <a:ea typeface="+mn-ea"/>
                <a:cs typeface="+mn-cs"/>
              </a:defRPr>
            </a:lvl1pPr>
            <a:lvl2pPr marL="514350" indent="-171450">
              <a:defRPr lang="en-US" sz="1900" kern="1200" dirty="0" smtClean="0">
                <a:solidFill>
                  <a:srgbClr val="C00000"/>
                </a:solidFill>
                <a:latin typeface="Cambria" panose="02040503050406030204" pitchFamily="18" charset="0"/>
                <a:ea typeface="+mn-ea"/>
                <a:cs typeface="+mn-cs"/>
              </a:defRPr>
            </a:lvl2pPr>
          </a:lstStyle>
          <a:p>
            <a:pPr marL="171450" lvl="0" indent="-171450" algn="l" defTabSz="685800" rtl="0" eaLnBrk="1" latinLnBrk="0" hangingPunct="1">
              <a:lnSpc>
                <a:spcPct val="150000"/>
              </a:lnSpc>
              <a:spcBef>
                <a:spcPts val="750"/>
              </a:spcBef>
              <a:buFont typeface="Arial" panose="020B0604020202020204" pitchFamily="34" charset="0"/>
              <a:buChar char="•"/>
            </a:pPr>
            <a:r>
              <a:rPr lang="en-US" smtClean="0"/>
              <a:t>Click to edit Master text styles</a:t>
            </a:r>
          </a:p>
          <a:p>
            <a:pPr marL="171450" lvl="1" indent="-171450" algn="l" defTabSz="685800" rtl="0" eaLnBrk="1" latinLnBrk="0" hangingPunct="1">
              <a:lnSpc>
                <a:spcPct val="150000"/>
              </a:lnSpc>
              <a:spcBef>
                <a:spcPts val="750"/>
              </a:spcBef>
              <a:buFont typeface="Arial" panose="020B0604020202020204" pitchFamily="34" charset="0"/>
              <a:buChar char="•"/>
            </a:pPr>
            <a:r>
              <a:rPr lang="en-US" smtClean="0"/>
              <a:t>Second level</a:t>
            </a:r>
          </a:p>
          <a:p>
            <a:pPr marL="171450" lvl="2" indent="-171450" algn="l" defTabSz="685800" rtl="0" eaLnBrk="1" latinLnBrk="0" hangingPunct="1">
              <a:lnSpc>
                <a:spcPct val="150000"/>
              </a:lnSpc>
              <a:spcBef>
                <a:spcPts val="750"/>
              </a:spcBef>
              <a:buFont typeface="Arial" panose="020B0604020202020204" pitchFamily="34" charset="0"/>
              <a:buChar char="•"/>
            </a:pPr>
            <a:r>
              <a:rPr lang="en-US" smtClean="0"/>
              <a:t>Third level</a:t>
            </a:r>
          </a:p>
          <a:p>
            <a:pPr marL="171450" lvl="3" indent="-171450" algn="l" defTabSz="685800" rtl="0" eaLnBrk="1" latinLnBrk="0" hangingPunct="1">
              <a:lnSpc>
                <a:spcPct val="150000"/>
              </a:lnSpc>
              <a:spcBef>
                <a:spcPts val="750"/>
              </a:spcBef>
              <a:buFont typeface="Arial" panose="020B0604020202020204" pitchFamily="34" charset="0"/>
              <a:buChar char="•"/>
            </a:pPr>
            <a:r>
              <a:rPr lang="en-US" smtClean="0"/>
              <a:t>Fourth level</a:t>
            </a:r>
          </a:p>
          <a:p>
            <a:pPr marL="171450" lvl="4" indent="-171450" algn="l" defTabSz="685800" rtl="0" eaLnBrk="1" latinLnBrk="0" hangingPunct="1">
              <a:lnSpc>
                <a:spcPct val="150000"/>
              </a:lnSpc>
              <a:spcBef>
                <a:spcPts val="750"/>
              </a:spcBef>
              <a:buFont typeface="Arial" panose="020B0604020202020204" pitchFamily="34" charset="0"/>
              <a:buChar char="•"/>
            </a:pPr>
            <a:r>
              <a:rPr lang="en-US" smtClean="0"/>
              <a:t>Fifth level</a:t>
            </a:r>
            <a:endParaRPr lang="en-US" dirty="0"/>
          </a:p>
        </p:txBody>
      </p:sp>
      <p:sp>
        <p:nvSpPr>
          <p:cNvPr id="4" name="Content Placeholder 3"/>
          <p:cNvSpPr>
            <a:spLocks noGrp="1"/>
          </p:cNvSpPr>
          <p:nvPr>
            <p:ph sz="half" idx="2"/>
          </p:nvPr>
        </p:nvSpPr>
        <p:spPr>
          <a:xfrm>
            <a:off x="4629150" y="1219200"/>
            <a:ext cx="3886200" cy="3928269"/>
          </a:xfrm>
        </p:spPr>
        <p:txBody>
          <a:bodyPr/>
          <a:lstStyle>
            <a:lvl1pPr marL="171450" indent="-171450">
              <a:defRPr lang="en-US" sz="2100" kern="1200" dirty="0" smtClean="0">
                <a:solidFill>
                  <a:srgbClr val="002060"/>
                </a:solidFill>
                <a:latin typeface="Cambria" panose="02040503050406030204" pitchFamily="18" charset="0"/>
                <a:ea typeface="+mn-ea"/>
                <a:cs typeface="+mn-cs"/>
              </a:defRPr>
            </a:lvl1pPr>
            <a:lvl2pPr marL="514350" indent="-171450">
              <a:defRPr lang="en-US" sz="1900" kern="1200" dirty="0" smtClean="0">
                <a:solidFill>
                  <a:srgbClr val="C00000"/>
                </a:solidFill>
                <a:latin typeface="Cambria" panose="02040503050406030204" pitchFamily="18" charset="0"/>
                <a:ea typeface="+mn-ea"/>
                <a:cs typeface="+mn-cs"/>
              </a:defRPr>
            </a:lvl2pPr>
          </a:lstStyle>
          <a:p>
            <a:pPr marL="171450" lvl="0" indent="-171450" algn="l" defTabSz="685800" rtl="0" eaLnBrk="1" latinLnBrk="0" hangingPunct="1">
              <a:lnSpc>
                <a:spcPct val="150000"/>
              </a:lnSpc>
              <a:spcBef>
                <a:spcPts val="750"/>
              </a:spcBef>
              <a:buFont typeface="Arial" panose="020B0604020202020204" pitchFamily="34" charset="0"/>
              <a:buChar char="•"/>
            </a:pPr>
            <a:r>
              <a:rPr lang="en-US" smtClean="0"/>
              <a:t>Click to edit Master text styles</a:t>
            </a:r>
          </a:p>
          <a:p>
            <a:pPr marL="171450" lvl="1" indent="-171450" algn="l" defTabSz="685800" rtl="0" eaLnBrk="1" latinLnBrk="0" hangingPunct="1">
              <a:lnSpc>
                <a:spcPct val="150000"/>
              </a:lnSpc>
              <a:spcBef>
                <a:spcPts val="750"/>
              </a:spcBef>
              <a:buFont typeface="Arial" panose="020B0604020202020204" pitchFamily="34" charset="0"/>
              <a:buChar char="•"/>
            </a:pPr>
            <a:r>
              <a:rPr lang="en-US" smtClean="0"/>
              <a:t>Second level</a:t>
            </a:r>
          </a:p>
          <a:p>
            <a:pPr marL="171450" lvl="2" indent="-171450" algn="l" defTabSz="685800" rtl="0" eaLnBrk="1" latinLnBrk="0" hangingPunct="1">
              <a:lnSpc>
                <a:spcPct val="150000"/>
              </a:lnSpc>
              <a:spcBef>
                <a:spcPts val="750"/>
              </a:spcBef>
              <a:buFont typeface="Arial" panose="020B0604020202020204" pitchFamily="34" charset="0"/>
              <a:buChar char="•"/>
            </a:pPr>
            <a:r>
              <a:rPr lang="en-US" smtClean="0"/>
              <a:t>Third level</a:t>
            </a:r>
          </a:p>
          <a:p>
            <a:pPr marL="171450" lvl="3" indent="-171450" algn="l" defTabSz="685800" rtl="0" eaLnBrk="1" latinLnBrk="0" hangingPunct="1">
              <a:lnSpc>
                <a:spcPct val="150000"/>
              </a:lnSpc>
              <a:spcBef>
                <a:spcPts val="750"/>
              </a:spcBef>
              <a:buFont typeface="Arial" panose="020B0604020202020204" pitchFamily="34" charset="0"/>
              <a:buChar char="•"/>
            </a:pPr>
            <a:r>
              <a:rPr lang="en-US" smtClean="0"/>
              <a:t>Fourth level</a:t>
            </a:r>
          </a:p>
          <a:p>
            <a:pPr marL="171450" lvl="4" indent="-171450" algn="l" defTabSz="685800" rtl="0" eaLnBrk="1" latinLnBrk="0" hangingPunct="1">
              <a:lnSpc>
                <a:spcPct val="150000"/>
              </a:lnSpc>
              <a:spcBef>
                <a:spcPts val="750"/>
              </a:spcBef>
              <a:buFont typeface="Arial" panose="020B0604020202020204" pitchFamily="34" charset="0"/>
              <a:buChar char="•"/>
            </a:pPr>
            <a:r>
              <a:rPr lang="en-US" smtClean="0"/>
              <a:t>Fifth level</a:t>
            </a:r>
            <a:endParaRPr lang="en-US" dirty="0"/>
          </a:p>
        </p:txBody>
      </p:sp>
      <p:sp>
        <p:nvSpPr>
          <p:cNvPr id="5" name="Date Placeholder 4"/>
          <p:cNvSpPr>
            <a:spLocks noGrp="1"/>
          </p:cNvSpPr>
          <p:nvPr>
            <p:ph type="dt" sz="half" idx="10"/>
          </p:nvPr>
        </p:nvSpPr>
        <p:spPr/>
        <p:txBody>
          <a:bodyPr/>
          <a:lstStyle/>
          <a:p>
            <a:r>
              <a:rPr lang="en-US" smtClean="0"/>
              <a:t>@NhamCT</a:t>
            </a:r>
            <a:endParaRPr lang="en-US"/>
          </a:p>
        </p:txBody>
      </p:sp>
      <p:sp>
        <p:nvSpPr>
          <p:cNvPr id="6" name="Footer Placeholder 5"/>
          <p:cNvSpPr>
            <a:spLocks noGrp="1"/>
          </p:cNvSpPr>
          <p:nvPr>
            <p:ph type="ftr" sz="quarter" idx="11"/>
          </p:nvPr>
        </p:nvSpPr>
        <p:spPr/>
        <p:txBody>
          <a:bodyPr/>
          <a:lstStyle/>
          <a:p>
            <a:r>
              <a:rPr lang="vi-VN" smtClean="0"/>
              <a:t>MIS3008. Quản trị cơ sở dữ liệu</a:t>
            </a:r>
            <a:endParaRPr lang="en-US"/>
          </a:p>
        </p:txBody>
      </p:sp>
      <p:sp>
        <p:nvSpPr>
          <p:cNvPr id="7" name="Slide Number Placeholder 6"/>
          <p:cNvSpPr>
            <a:spLocks noGrp="1"/>
          </p:cNvSpPr>
          <p:nvPr>
            <p:ph type="sldNum" sz="quarter" idx="12"/>
          </p:nvPr>
        </p:nvSpPr>
        <p:spPr/>
        <p:txBody>
          <a:bodyPr/>
          <a:lstStyle/>
          <a:p>
            <a:fld id="{F906CACE-AB93-435C-B002-EC60DB86E852}" type="slidenum">
              <a:rPr lang="en-US" smtClean="0"/>
              <a:t>‹#›</a:t>
            </a:fld>
            <a:endParaRPr lang="en-US"/>
          </a:p>
        </p:txBody>
      </p:sp>
      <p:sp>
        <p:nvSpPr>
          <p:cNvPr id="8" name="Title 1"/>
          <p:cNvSpPr>
            <a:spLocks noGrp="1"/>
          </p:cNvSpPr>
          <p:nvPr>
            <p:ph type="title"/>
          </p:nvPr>
        </p:nvSpPr>
        <p:spPr>
          <a:xfrm>
            <a:off x="1237770" y="277551"/>
            <a:ext cx="7267030" cy="630984"/>
          </a:xfrm>
          <a:noFill/>
        </p:spPr>
        <p:txBody>
          <a:bodyPr>
            <a:normAutofit/>
          </a:bodyPr>
          <a:lstStyle>
            <a:lvl1pPr>
              <a:defRPr sz="3000" b="1">
                <a:solidFill>
                  <a:srgbClr val="0070C0"/>
                </a:solidFill>
                <a:latin typeface="Cambria" panose="02040503050406030204" pitchFamily="18" charset="0"/>
              </a:defRPr>
            </a:lvl1pPr>
          </a:lstStyle>
          <a:p>
            <a:r>
              <a:rPr lang="en-US" smtClean="0"/>
              <a:t>Click to edit Master title style</a:t>
            </a:r>
            <a:endParaRPr lang="en-US" dirty="0"/>
          </a:p>
        </p:txBody>
      </p:sp>
      <p:cxnSp>
        <p:nvCxnSpPr>
          <p:cNvPr id="9" name="Straight Connector 8"/>
          <p:cNvCxnSpPr/>
          <p:nvPr/>
        </p:nvCxnSpPr>
        <p:spPr>
          <a:xfrm>
            <a:off x="618099" y="937988"/>
            <a:ext cx="7886700" cy="0"/>
          </a:xfrm>
          <a:prstGeom prst="line">
            <a:avLst/>
          </a:prstGeom>
          <a:ln w="12700">
            <a:gradFill flip="none" rotWithShape="1">
              <a:gsLst>
                <a:gs pos="100000">
                  <a:srgbClr val="A5C7E9"/>
                </a:gs>
                <a:gs pos="0">
                  <a:srgbClr val="0066CC"/>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0" name="Picture 2" descr="Káº¿t quáº£ hÃ¬nh áº£nh cho Äáº¡i há»c kinh táº¿ ÄÃ  náºµng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963" t="3195" r="3763" b="10509"/>
          <a:stretch/>
        </p:blipFill>
        <p:spPr bwMode="auto">
          <a:xfrm>
            <a:off x="628650" y="250497"/>
            <a:ext cx="609119" cy="626039"/>
          </a:xfrm>
          <a:prstGeom prst="flowChartConnector">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635031" y="5323721"/>
            <a:ext cx="7886700" cy="0"/>
          </a:xfrm>
          <a:prstGeom prst="line">
            <a:avLst/>
          </a:prstGeom>
          <a:ln w="12700">
            <a:gradFill flip="none" rotWithShape="1">
              <a:gsLst>
                <a:gs pos="100000">
                  <a:srgbClr val="A5C7E9"/>
                </a:gs>
                <a:gs pos="0">
                  <a:srgbClr val="0066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40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@NhamCT</a:t>
            </a:r>
            <a:endParaRPr lang="en-US"/>
          </a:p>
        </p:txBody>
      </p:sp>
      <p:sp>
        <p:nvSpPr>
          <p:cNvPr id="8" name="Footer Placeholder 7"/>
          <p:cNvSpPr>
            <a:spLocks noGrp="1"/>
          </p:cNvSpPr>
          <p:nvPr>
            <p:ph type="ftr" sz="quarter" idx="11"/>
          </p:nvPr>
        </p:nvSpPr>
        <p:spPr/>
        <p:txBody>
          <a:bodyPr/>
          <a:lstStyle/>
          <a:p>
            <a:r>
              <a:rPr lang="vi-VN" smtClean="0"/>
              <a:t>MIS3008. Quản trị cơ sở dữ liệu</a:t>
            </a:r>
            <a:endParaRPr lang="en-US"/>
          </a:p>
        </p:txBody>
      </p:sp>
      <p:sp>
        <p:nvSpPr>
          <p:cNvPr id="9" name="Slide Number Placeholder 8"/>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31412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@NhamCT</a:t>
            </a:r>
            <a:endParaRPr lang="en-US"/>
          </a:p>
        </p:txBody>
      </p:sp>
      <p:sp>
        <p:nvSpPr>
          <p:cNvPr id="4" name="Footer Placeholder 3"/>
          <p:cNvSpPr>
            <a:spLocks noGrp="1"/>
          </p:cNvSpPr>
          <p:nvPr>
            <p:ph type="ftr" sz="quarter" idx="11"/>
          </p:nvPr>
        </p:nvSpPr>
        <p:spPr/>
        <p:txBody>
          <a:bodyPr/>
          <a:lstStyle/>
          <a:p>
            <a:r>
              <a:rPr lang="vi-VN" smtClean="0"/>
              <a:t>MIS3008. Quản trị cơ sở dữ liệu</a:t>
            </a:r>
            <a:endParaRPr lang="en-US"/>
          </a:p>
        </p:txBody>
      </p:sp>
      <p:sp>
        <p:nvSpPr>
          <p:cNvPr id="5" name="Slide Number Placeholder 4"/>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29001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@NhamCT</a:t>
            </a:r>
            <a:endParaRPr lang="en-US"/>
          </a:p>
        </p:txBody>
      </p:sp>
      <p:sp>
        <p:nvSpPr>
          <p:cNvPr id="3" name="Footer Placeholder 2"/>
          <p:cNvSpPr>
            <a:spLocks noGrp="1"/>
          </p:cNvSpPr>
          <p:nvPr>
            <p:ph type="ftr" sz="quarter" idx="11"/>
          </p:nvPr>
        </p:nvSpPr>
        <p:spPr/>
        <p:txBody>
          <a:bodyPr/>
          <a:lstStyle/>
          <a:p>
            <a:r>
              <a:rPr lang="vi-VN" smtClean="0"/>
              <a:t>MIS3008. Quản trị cơ sở dữ liệu</a:t>
            </a:r>
            <a:endParaRPr lang="en-US"/>
          </a:p>
        </p:txBody>
      </p:sp>
      <p:sp>
        <p:nvSpPr>
          <p:cNvPr id="4" name="Slide Number Placeholder 3"/>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45130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@NhamCT</a:t>
            </a:r>
            <a:endParaRPr lang="en-US"/>
          </a:p>
        </p:txBody>
      </p:sp>
      <p:sp>
        <p:nvSpPr>
          <p:cNvPr id="6" name="Footer Placeholder 5"/>
          <p:cNvSpPr>
            <a:spLocks noGrp="1"/>
          </p:cNvSpPr>
          <p:nvPr>
            <p:ph type="ftr" sz="quarter" idx="11"/>
          </p:nvPr>
        </p:nvSpPr>
        <p:spPr/>
        <p:txBody>
          <a:bodyPr/>
          <a:lstStyle/>
          <a:p>
            <a:r>
              <a:rPr lang="vi-VN" smtClean="0"/>
              <a:t>MIS3008. Quản trị cơ sở dữ liệu</a:t>
            </a:r>
            <a:endParaRPr lang="en-US"/>
          </a:p>
        </p:txBody>
      </p:sp>
      <p:sp>
        <p:nvSpPr>
          <p:cNvPr id="7" name="Slide Number Placeholder 6"/>
          <p:cNvSpPr>
            <a:spLocks noGrp="1"/>
          </p:cNvSpPr>
          <p:nvPr>
            <p:ph type="sldNum" sz="quarter" idx="12"/>
          </p:nvPr>
        </p:nvSpPr>
        <p:spPr/>
        <p:txBody>
          <a:bodyPr/>
          <a:lstStyle/>
          <a:p>
            <a:fld id="{F906CACE-AB93-435C-B002-EC60DB86E852}" type="slidenum">
              <a:rPr lang="en-US" smtClean="0"/>
              <a:t>‹#›</a:t>
            </a:fld>
            <a:endParaRPr lang="en-US"/>
          </a:p>
        </p:txBody>
      </p:sp>
    </p:spTree>
    <p:extLst>
      <p:ext uri="{BB962C8B-B14F-4D97-AF65-F5344CB8AC3E}">
        <p14:creationId xmlns:p14="http://schemas.microsoft.com/office/powerpoint/2010/main" val="36523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@NhamCT</a:t>
            </a:r>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vi-VN" smtClean="0"/>
              <a:t>MIS3008. Quản trị cơ sở dữ liệu</a:t>
            </a:r>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F906CACE-AB93-435C-B002-EC60DB86E852}" type="slidenum">
              <a:rPr lang="en-US" smtClean="0"/>
              <a:t>‹#›</a:t>
            </a:fld>
            <a:endParaRPr lang="en-US"/>
          </a:p>
        </p:txBody>
      </p:sp>
    </p:spTree>
    <p:extLst>
      <p:ext uri="{BB962C8B-B14F-4D97-AF65-F5344CB8AC3E}">
        <p14:creationId xmlns:p14="http://schemas.microsoft.com/office/powerpoint/2010/main" val="4272222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hamct@due.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255" y="2159111"/>
            <a:ext cx="7089421" cy="838730"/>
          </a:xfrm>
        </p:spPr>
        <p:txBody>
          <a:bodyPr>
            <a:normAutofit fontScale="90000"/>
          </a:bodyPr>
          <a:lstStyle/>
          <a:p>
            <a:r>
              <a:rPr lang="en-US" smtClean="0"/>
              <a:t>QUẢN LÝ GIAO TÁC TRONG CSDL</a:t>
            </a:r>
            <a:endParaRPr lang="en-US"/>
          </a:p>
        </p:txBody>
      </p:sp>
      <p:sp>
        <p:nvSpPr>
          <p:cNvPr id="3" name="Subtitle 2"/>
          <p:cNvSpPr>
            <a:spLocks noGrp="1"/>
          </p:cNvSpPr>
          <p:nvPr>
            <p:ph type="subTitle" idx="1"/>
          </p:nvPr>
        </p:nvSpPr>
        <p:spPr>
          <a:xfrm>
            <a:off x="1486988" y="3112912"/>
            <a:ext cx="5303956" cy="605648"/>
          </a:xfrm>
        </p:spPr>
        <p:txBody>
          <a:bodyPr>
            <a:normAutofit fontScale="77500" lnSpcReduction="20000"/>
          </a:bodyPr>
          <a:lstStyle/>
          <a:p>
            <a:r>
              <a:rPr lang="en-US" smtClean="0"/>
              <a:t>Giảng viên: Cao Thị Nhâm</a:t>
            </a:r>
          </a:p>
          <a:p>
            <a:r>
              <a:rPr lang="en-US" smtClean="0">
                <a:hlinkClick r:id="rId2"/>
              </a:rPr>
              <a:t>nhamct@due.edu.vn</a:t>
            </a:r>
            <a:endParaRPr lang="en-US" smtClean="0"/>
          </a:p>
          <a:p>
            <a:endParaRPr lang="en-US"/>
          </a:p>
        </p:txBody>
      </p:sp>
    </p:spTree>
    <p:extLst>
      <p:ext uri="{BB962C8B-B14F-4D97-AF65-F5344CB8AC3E}">
        <p14:creationId xmlns:p14="http://schemas.microsoft.com/office/powerpoint/2010/main" val="4234050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chất ACID</a:t>
            </a:r>
            <a:endParaRPr lang="en-US"/>
          </a:p>
        </p:txBody>
      </p:sp>
      <p:sp>
        <p:nvSpPr>
          <p:cNvPr id="3" name="Content Placeholder 2"/>
          <p:cNvSpPr>
            <a:spLocks noGrp="1"/>
          </p:cNvSpPr>
          <p:nvPr>
            <p:ph idx="1"/>
          </p:nvPr>
        </p:nvSpPr>
        <p:spPr/>
        <p:txBody>
          <a:bodyPr/>
          <a:lstStyle/>
          <a:p>
            <a:r>
              <a:rPr lang="en-US"/>
              <a:t>Tính nguyên tố (</a:t>
            </a:r>
            <a:r>
              <a:rPr lang="en-US" b="1">
                <a:solidFill>
                  <a:srgbClr val="FF0000"/>
                </a:solidFill>
              </a:rPr>
              <a:t>A</a:t>
            </a:r>
            <a:r>
              <a:rPr lang="en-US"/>
              <a:t>tomicity)</a:t>
            </a:r>
          </a:p>
          <a:p>
            <a:r>
              <a:rPr lang="en-US"/>
              <a:t>Tính nhất quán (</a:t>
            </a:r>
            <a:r>
              <a:rPr lang="en-US" b="1">
                <a:solidFill>
                  <a:srgbClr val="FF0000"/>
                </a:solidFill>
              </a:rPr>
              <a:t>C</a:t>
            </a:r>
            <a:r>
              <a:rPr lang="en-US"/>
              <a:t>onsistency)</a:t>
            </a:r>
          </a:p>
          <a:p>
            <a:r>
              <a:rPr lang="en-US"/>
              <a:t>Cô lập (</a:t>
            </a:r>
            <a:r>
              <a:rPr lang="en-US" b="1">
                <a:solidFill>
                  <a:srgbClr val="FF0000"/>
                </a:solidFill>
              </a:rPr>
              <a:t>I</a:t>
            </a:r>
            <a:r>
              <a:rPr lang="en-US"/>
              <a:t>solation)</a:t>
            </a:r>
          </a:p>
          <a:p>
            <a:r>
              <a:rPr lang="en-US"/>
              <a:t>Bền vững (</a:t>
            </a:r>
            <a:r>
              <a:rPr lang="en-US" b="1">
                <a:solidFill>
                  <a:srgbClr val="FF0000"/>
                </a:solidFill>
              </a:rPr>
              <a:t>D</a:t>
            </a:r>
            <a:r>
              <a:rPr lang="en-US"/>
              <a:t>urability)</a:t>
            </a:r>
          </a:p>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10</a:t>
            </a:fld>
            <a:endParaRPr lang="en-US"/>
          </a:p>
        </p:txBody>
      </p:sp>
    </p:spTree>
    <p:extLst>
      <p:ext uri="{BB962C8B-B14F-4D97-AF65-F5344CB8AC3E}">
        <p14:creationId xmlns:p14="http://schemas.microsoft.com/office/powerpoint/2010/main" val="1992641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472678" y="1750695"/>
            <a:ext cx="4154042" cy="1768552"/>
          </a:xfrm>
          <a:prstGeom prst="rect">
            <a:avLst/>
          </a:prstGeom>
        </p:spPr>
      </p:pic>
      <p:sp>
        <p:nvSpPr>
          <p:cNvPr id="2" name="Title 1"/>
          <p:cNvSpPr>
            <a:spLocks noGrp="1"/>
          </p:cNvSpPr>
          <p:nvPr>
            <p:ph type="title"/>
          </p:nvPr>
        </p:nvSpPr>
        <p:spPr/>
        <p:txBody>
          <a:bodyPr/>
          <a:lstStyle/>
          <a:p>
            <a:r>
              <a:rPr lang="en-US" smtClean="0"/>
              <a:t>Ví dụ về tính </a:t>
            </a:r>
            <a:r>
              <a:rPr lang="en-US" smtClean="0">
                <a:solidFill>
                  <a:srgbClr val="FF0000"/>
                </a:solidFill>
              </a:rPr>
              <a:t>ACID</a:t>
            </a:r>
            <a:endParaRPr lang="en-US">
              <a:solidFill>
                <a:srgbClr val="FF0000"/>
              </a:solidFill>
            </a:endParaRPr>
          </a:p>
        </p:txBody>
      </p:sp>
      <p:sp>
        <p:nvSpPr>
          <p:cNvPr id="3" name="Content Placeholder 2"/>
          <p:cNvSpPr>
            <a:spLocks noGrp="1"/>
          </p:cNvSpPr>
          <p:nvPr>
            <p:ph idx="1"/>
          </p:nvPr>
        </p:nvSpPr>
        <p:spPr/>
        <p:txBody>
          <a:bodyPr/>
          <a:lstStyle/>
          <a:p>
            <a:r>
              <a:rPr lang="en-US" smtClean="0"/>
              <a:t>Giao tác chuyển tiền từ tài khoản A sang tài khoản B</a:t>
            </a:r>
          </a:p>
          <a:p>
            <a:r>
              <a:rPr lang="en-US" b="1" smtClean="0">
                <a:solidFill>
                  <a:srgbClr val="FF0000"/>
                </a:solidFill>
              </a:rPr>
              <a:t>A</a:t>
            </a:r>
            <a:r>
              <a:rPr lang="en-US" smtClean="0"/>
              <a:t>tomicity. Hoặc cả 2 bước cùng </a:t>
            </a:r>
            <a:br>
              <a:rPr lang="en-US" smtClean="0"/>
            </a:br>
            <a:r>
              <a:rPr lang="en-US" smtClean="0"/>
              <a:t>thực hiện hoặc không có bước </a:t>
            </a:r>
            <a:br>
              <a:rPr lang="en-US" smtClean="0"/>
            </a:br>
            <a:r>
              <a:rPr lang="en-US" smtClean="0"/>
              <a:t>nào thực hiện. Nếu có sự cố </a:t>
            </a:r>
            <a:br>
              <a:rPr lang="en-US" smtClean="0"/>
            </a:br>
            <a:r>
              <a:rPr lang="en-US" smtClean="0"/>
              <a:t>ở bước 2 thì HQTCSDL có cơ chế khôi phục lại dữ liệu như lúc ban đầu</a:t>
            </a:r>
          </a:p>
          <a:p>
            <a:r>
              <a:rPr lang="en-US" b="1" smtClean="0">
                <a:solidFill>
                  <a:srgbClr val="FF0000"/>
                </a:solidFill>
              </a:rPr>
              <a:t>C</a:t>
            </a:r>
            <a:r>
              <a:rPr lang="en-US" smtClean="0"/>
              <a:t>onsistency. Tổng số dư của tài khoản A và B không đổi. </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11</a:t>
            </a:fld>
            <a:endParaRPr lang="en-US"/>
          </a:p>
        </p:txBody>
      </p:sp>
    </p:spTree>
    <p:extLst>
      <p:ext uri="{BB962C8B-B14F-4D97-AF65-F5344CB8AC3E}">
        <p14:creationId xmlns:p14="http://schemas.microsoft.com/office/powerpoint/2010/main" val="2376365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tính </a:t>
            </a:r>
            <a:r>
              <a:rPr lang="en-US" smtClean="0">
                <a:solidFill>
                  <a:srgbClr val="FF0000"/>
                </a:solidFill>
              </a:rPr>
              <a:t>ACID</a:t>
            </a:r>
            <a:r>
              <a:rPr lang="en-US" smtClean="0"/>
              <a:t>…</a:t>
            </a:r>
            <a:endParaRPr lang="en-US"/>
          </a:p>
        </p:txBody>
      </p:sp>
      <p:sp>
        <p:nvSpPr>
          <p:cNvPr id="3" name="Content Placeholder 2"/>
          <p:cNvSpPr>
            <a:spLocks noGrp="1"/>
          </p:cNvSpPr>
          <p:nvPr>
            <p:ph idx="1"/>
          </p:nvPr>
        </p:nvSpPr>
        <p:spPr>
          <a:xfrm>
            <a:off x="628650" y="3807856"/>
            <a:ext cx="7876150" cy="1520048"/>
          </a:xfrm>
        </p:spPr>
        <p:txBody>
          <a:bodyPr>
            <a:normAutofit fontScale="77500" lnSpcReduction="20000"/>
          </a:bodyPr>
          <a:lstStyle/>
          <a:p>
            <a:r>
              <a:rPr lang="en-US" b="1" smtClean="0">
                <a:solidFill>
                  <a:srgbClr val="FF0000"/>
                </a:solidFill>
              </a:rPr>
              <a:t>I</a:t>
            </a:r>
            <a:r>
              <a:rPr lang="en-US" smtClean="0"/>
              <a:t>solation. Tính chất cô lập đảm bảo mặc dù các giao tác có thể đan xen nhau nhưng kết quả của chúng tương tự với một kết quả tuần tự nào đó </a:t>
            </a:r>
            <a:r>
              <a:rPr lang="en-US" smtClean="0">
                <a:sym typeface="Wingdings" panose="05000000000000000000" pitchFamily="2" charset="2"/>
              </a:rPr>
              <a:t> Các giao tác không bị ảnh hưởng bởi các giao tác khác khi thực thi.</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12</a:t>
            </a:fld>
            <a:endParaRPr lang="en-US"/>
          </a:p>
        </p:txBody>
      </p:sp>
      <p:pic>
        <p:nvPicPr>
          <p:cNvPr id="7" name="Picture 6"/>
          <p:cNvPicPr>
            <a:picLocks noChangeAspect="1"/>
          </p:cNvPicPr>
          <p:nvPr/>
        </p:nvPicPr>
        <p:blipFill>
          <a:blip r:embed="rId2"/>
          <a:stretch>
            <a:fillRect/>
          </a:stretch>
        </p:blipFill>
        <p:spPr>
          <a:xfrm>
            <a:off x="741807" y="1247145"/>
            <a:ext cx="7402449" cy="2422906"/>
          </a:xfrm>
          <a:prstGeom prst="rect">
            <a:avLst/>
          </a:prstGeom>
        </p:spPr>
      </p:pic>
    </p:spTree>
    <p:extLst>
      <p:ext uri="{BB962C8B-B14F-4D97-AF65-F5344CB8AC3E}">
        <p14:creationId xmlns:p14="http://schemas.microsoft.com/office/powerpoint/2010/main" val="4047607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giao tác trong SQL Server</a:t>
            </a:r>
            <a:endParaRPr lang="en-US"/>
          </a:p>
        </p:txBody>
      </p:sp>
      <p:sp>
        <p:nvSpPr>
          <p:cNvPr id="3" name="Content Placeholder 2"/>
          <p:cNvSpPr>
            <a:spLocks noGrp="1"/>
          </p:cNvSpPr>
          <p:nvPr>
            <p:ph idx="1"/>
          </p:nvPr>
        </p:nvSpPr>
        <p:spPr>
          <a:xfrm>
            <a:off x="618100" y="1049439"/>
            <a:ext cx="7886700" cy="4106616"/>
          </a:xfrm>
        </p:spPr>
        <p:txBody>
          <a:bodyPr/>
          <a:lstStyle/>
          <a:p>
            <a:r>
              <a:rPr lang="en-US" smtClean="0"/>
              <a:t>Giao tác ngầm định</a:t>
            </a:r>
          </a:p>
          <a:p>
            <a:pPr lvl="1"/>
            <a:r>
              <a:rPr lang="en-US" smtClean="0"/>
              <a:t>Mặc định mỗi lệnh UPDATE/DELETE/INSERT là một giao tác</a:t>
            </a:r>
          </a:p>
          <a:p>
            <a:pPr lvl="1"/>
            <a:r>
              <a:rPr lang="en-US" smtClean="0"/>
              <a:t>Kết thúc câu lệnh, giao tác được COMMIT</a:t>
            </a:r>
          </a:p>
          <a:p>
            <a:pPr lvl="1"/>
            <a:r>
              <a:rPr lang="en-US" smtClean="0"/>
              <a:t>Trong trường hợp gặp lỗi, giao tác ROLLBACK</a:t>
            </a:r>
            <a:endParaRPr lang="en-US"/>
          </a:p>
          <a:p>
            <a:r>
              <a:rPr lang="en-US" smtClean="0"/>
              <a:t>Giao tác tường minh</a:t>
            </a:r>
          </a:p>
          <a:p>
            <a:pPr lvl="1"/>
            <a:r>
              <a:rPr lang="en-US" smtClean="0"/>
              <a:t>Người dùng sử dụng các lệnh để khai báo giao tác</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13</a:t>
            </a:fld>
            <a:endParaRPr lang="en-US"/>
          </a:p>
        </p:txBody>
      </p:sp>
    </p:spTree>
    <p:extLst>
      <p:ext uri="{BB962C8B-B14F-4D97-AF65-F5344CB8AC3E}">
        <p14:creationId xmlns:p14="http://schemas.microsoft.com/office/powerpoint/2010/main" val="3388139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lệnh quản lý giao tác tường minh</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46162781"/>
              </p:ext>
            </p:extLst>
          </p:nvPr>
        </p:nvGraphicFramePr>
        <p:xfrm>
          <a:off x="1257591" y="1354664"/>
          <a:ext cx="6738962" cy="3623734"/>
        </p:xfrm>
        <a:graphic>
          <a:graphicData uri="http://schemas.openxmlformats.org/drawingml/2006/table">
            <a:tbl>
              <a:tblPr firstRow="1" bandRow="1">
                <a:tableStyleId>{5C22544A-7EE6-4342-B048-85BDC9FD1C3A}</a:tableStyleId>
              </a:tblPr>
              <a:tblGrid>
                <a:gridCol w="3369481"/>
                <a:gridCol w="3369481"/>
              </a:tblGrid>
              <a:tr h="393756">
                <a:tc>
                  <a:txBody>
                    <a:bodyPr/>
                    <a:lstStyle/>
                    <a:p>
                      <a:pPr algn="ctr"/>
                      <a:r>
                        <a:rPr lang="en-US" sz="1800" smtClean="0"/>
                        <a:t>Tên</a:t>
                      </a:r>
                      <a:endParaRPr lang="en-US" sz="1800"/>
                    </a:p>
                  </a:txBody>
                  <a:tcPr anchor="ctr"/>
                </a:tc>
                <a:tc>
                  <a:txBody>
                    <a:bodyPr/>
                    <a:lstStyle/>
                    <a:p>
                      <a:pPr algn="ctr"/>
                      <a:r>
                        <a:rPr lang="en-US" sz="1800" smtClean="0"/>
                        <a:t>Ý</a:t>
                      </a:r>
                      <a:r>
                        <a:rPr lang="en-US" sz="1800" baseline="0" smtClean="0"/>
                        <a:t> nghĩa</a:t>
                      </a:r>
                      <a:endParaRPr lang="en-US" sz="1800"/>
                    </a:p>
                  </a:txBody>
                  <a:tcPr anchor="ctr"/>
                </a:tc>
              </a:tr>
              <a:tr h="745027">
                <a:tc>
                  <a:txBody>
                    <a:bodyPr/>
                    <a:lstStyle/>
                    <a:p>
                      <a:r>
                        <a:rPr lang="en-US" sz="1800" smtClean="0"/>
                        <a:t>BEGIN TRANSACTION</a:t>
                      </a:r>
                      <a:endParaRPr lang="en-US" sz="1800"/>
                    </a:p>
                  </a:txBody>
                  <a:tcPr anchor="ctr"/>
                </a:tc>
                <a:tc>
                  <a:txBody>
                    <a:bodyPr/>
                    <a:lstStyle/>
                    <a:p>
                      <a:r>
                        <a:rPr lang="en-US" sz="1800" smtClean="0"/>
                        <a:t>Bắt</a:t>
                      </a:r>
                      <a:r>
                        <a:rPr lang="en-US" sz="1800" baseline="0" smtClean="0"/>
                        <a:t> đầu giao tác</a:t>
                      </a:r>
                      <a:endParaRPr lang="en-US" sz="1800"/>
                    </a:p>
                  </a:txBody>
                  <a:tcPr anchor="ctr"/>
                </a:tc>
              </a:tr>
              <a:tr h="745027">
                <a:tc>
                  <a:txBody>
                    <a:bodyPr/>
                    <a:lstStyle/>
                    <a:p>
                      <a:r>
                        <a:rPr lang="en-US" sz="1800" smtClean="0"/>
                        <a:t>COMMIT TRANSACTION</a:t>
                      </a:r>
                      <a:endParaRPr lang="en-US" sz="1800"/>
                    </a:p>
                  </a:txBody>
                  <a:tcPr anchor="ctr"/>
                </a:tc>
                <a:tc>
                  <a:txBody>
                    <a:bodyPr/>
                    <a:lstStyle/>
                    <a:p>
                      <a:r>
                        <a:rPr lang="en-US" sz="1800" smtClean="0"/>
                        <a:t>Kết</a:t>
                      </a:r>
                      <a:r>
                        <a:rPr lang="en-US" sz="1800" baseline="0" smtClean="0"/>
                        <a:t> thúc giao tác thành công</a:t>
                      </a:r>
                      <a:endParaRPr lang="en-US" sz="1800"/>
                    </a:p>
                  </a:txBody>
                  <a:tcPr anchor="ctr"/>
                </a:tc>
              </a:tr>
              <a:tr h="1010379">
                <a:tc>
                  <a:txBody>
                    <a:bodyPr/>
                    <a:lstStyle/>
                    <a:p>
                      <a:r>
                        <a:rPr lang="en-US" sz="1800" smtClean="0"/>
                        <a:t>ROLLBACK TRANSACTION</a:t>
                      </a:r>
                      <a:endParaRPr lang="en-US" sz="1800"/>
                    </a:p>
                  </a:txBody>
                  <a:tcPr anchor="ctr"/>
                </a:tc>
                <a:tc>
                  <a:txBody>
                    <a:bodyPr/>
                    <a:lstStyle/>
                    <a:p>
                      <a:r>
                        <a:rPr lang="en-US" sz="1800" smtClean="0"/>
                        <a:t>Đưa</a:t>
                      </a:r>
                      <a:r>
                        <a:rPr lang="en-US" sz="1800" baseline="0" smtClean="0"/>
                        <a:t> CSDL về trạng thái trước khi giao tác bắt đầu</a:t>
                      </a:r>
                      <a:endParaRPr lang="en-US" sz="1800"/>
                    </a:p>
                  </a:txBody>
                  <a:tcPr anchor="ctr"/>
                </a:tc>
              </a:tr>
              <a:tr h="729545">
                <a:tc>
                  <a:txBody>
                    <a:bodyPr/>
                    <a:lstStyle/>
                    <a:p>
                      <a:r>
                        <a:rPr lang="en-US" sz="1800" smtClean="0"/>
                        <a:t>SAVE TRANSACTION</a:t>
                      </a:r>
                      <a:endParaRPr lang="en-US" sz="1800"/>
                    </a:p>
                  </a:txBody>
                  <a:tcPr anchor="ctr"/>
                </a:tc>
                <a:tc>
                  <a:txBody>
                    <a:bodyPr/>
                    <a:lstStyle/>
                    <a:p>
                      <a:r>
                        <a:rPr lang="en-US" sz="1800" smtClean="0"/>
                        <a:t>Đánh</a:t>
                      </a:r>
                      <a:r>
                        <a:rPr lang="en-US" sz="1800" baseline="0" smtClean="0"/>
                        <a:t> dấu giao tác</a:t>
                      </a:r>
                      <a:endParaRPr lang="en-US" sz="1800"/>
                    </a:p>
                  </a:txBody>
                  <a:tcPr anchor="ctr"/>
                </a:tc>
              </a:tr>
            </a:tbl>
          </a:graphicData>
        </a:graphic>
      </p:graphicFrame>
    </p:spTree>
    <p:extLst>
      <p:ext uri="{BB962C8B-B14F-4D97-AF65-F5344CB8AC3E}">
        <p14:creationId xmlns:p14="http://schemas.microsoft.com/office/powerpoint/2010/main" val="319262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Giao tác ngầm định</a:t>
            </a:r>
            <a:endParaRPr lang="en-US"/>
          </a:p>
        </p:txBody>
      </p:sp>
      <p:sp>
        <p:nvSpPr>
          <p:cNvPr id="3" name="Content Placeholder 2"/>
          <p:cNvSpPr>
            <a:spLocks noGrp="1"/>
          </p:cNvSpPr>
          <p:nvPr>
            <p:ph idx="1"/>
          </p:nvPr>
        </p:nvSpPr>
        <p:spPr/>
        <p:txBody>
          <a:bodyPr/>
          <a:lstStyle/>
          <a:p>
            <a:r>
              <a:rPr lang="en-US" smtClean="0"/>
              <a:t>SQL Server mở giao tác mới khi có lệnh cập nhật dữ liệu</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15</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12239"/>
          <a:stretch/>
        </p:blipFill>
        <p:spPr>
          <a:xfrm>
            <a:off x="609481" y="1944547"/>
            <a:ext cx="7925038" cy="1984648"/>
          </a:xfrm>
          <a:prstGeom prst="rect">
            <a:avLst/>
          </a:prstGeom>
        </p:spPr>
      </p:pic>
    </p:spTree>
    <p:extLst>
      <p:ext uri="{BB962C8B-B14F-4D97-AF65-F5344CB8AC3E}">
        <p14:creationId xmlns:p14="http://schemas.microsoft.com/office/powerpoint/2010/main" val="2939363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Giao tác tường minh</a:t>
            </a:r>
            <a:endParaRPr lang="en-US"/>
          </a:p>
        </p:txBody>
      </p:sp>
      <p:sp>
        <p:nvSpPr>
          <p:cNvPr id="3" name="Content Placeholder 2"/>
          <p:cNvSpPr>
            <a:spLocks noGrp="1"/>
          </p:cNvSpPr>
          <p:nvPr>
            <p:ph idx="1"/>
          </p:nvPr>
        </p:nvSpPr>
        <p:spPr>
          <a:xfrm>
            <a:off x="628650" y="1128890"/>
            <a:ext cx="7886700" cy="2101990"/>
          </a:xfrm>
        </p:spPr>
        <p:txBody>
          <a:bodyPr>
            <a:normAutofit/>
          </a:bodyPr>
          <a:lstStyle/>
          <a:p>
            <a:r>
              <a:rPr lang="en-US" smtClean="0"/>
              <a:t>Người dùng khai báo mở và kết thúc giao dịch tường minh</a:t>
            </a:r>
          </a:p>
          <a:p>
            <a:pPr lvl="1"/>
            <a:r>
              <a:rPr lang="en-US" smtClean="0"/>
              <a:t>BEGIN TRANSACTION</a:t>
            </a:r>
          </a:p>
          <a:p>
            <a:pPr lvl="1"/>
            <a:r>
              <a:rPr lang="en-US" smtClean="0"/>
              <a:t>COMMIT TRANSACTION/ROLLBACK TRANSACTION</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16</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11958"/>
          <a:stretch/>
        </p:blipFill>
        <p:spPr>
          <a:xfrm>
            <a:off x="548312" y="2928394"/>
            <a:ext cx="8207229" cy="2001400"/>
          </a:xfrm>
          <a:prstGeom prst="rect">
            <a:avLst/>
          </a:prstGeom>
        </p:spPr>
      </p:pic>
    </p:spTree>
    <p:extLst>
      <p:ext uri="{BB962C8B-B14F-4D97-AF65-F5344CB8AC3E}">
        <p14:creationId xmlns:p14="http://schemas.microsoft.com/office/powerpoint/2010/main" val="3478020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giao tác trong T-SQL</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17</a:t>
            </a:fld>
            <a:endParaRPr lang="en-US"/>
          </a:p>
        </p:txBody>
      </p:sp>
      <p:pic>
        <p:nvPicPr>
          <p:cNvPr id="2050" name="Picture 2" descr="Image result for demo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11292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620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 log</a:t>
            </a:r>
            <a:endParaRPr lang="en-US"/>
          </a:p>
        </p:txBody>
      </p:sp>
      <p:sp>
        <p:nvSpPr>
          <p:cNvPr id="3" name="Content Placeholder 2"/>
          <p:cNvSpPr>
            <a:spLocks noGrp="1"/>
          </p:cNvSpPr>
          <p:nvPr>
            <p:ph idx="1"/>
          </p:nvPr>
        </p:nvSpPr>
        <p:spPr/>
        <p:txBody>
          <a:bodyPr>
            <a:normAutofit fontScale="92500" lnSpcReduction="20000"/>
          </a:bodyPr>
          <a:lstStyle/>
          <a:p>
            <a:r>
              <a:rPr lang="en-US" smtClean="0"/>
              <a:t>Hệ QTCSDL sử dụng transaction log để quản lý toàn bộ giao tác của CSDL</a:t>
            </a:r>
            <a:endParaRPr lang="en-US"/>
          </a:p>
          <a:p>
            <a:r>
              <a:rPr lang="en-US" smtClean="0"/>
              <a:t>Transaction log lưu trữ:</a:t>
            </a:r>
          </a:p>
          <a:p>
            <a:pPr lvl="1"/>
            <a:r>
              <a:rPr lang="en-US" smtClean="0"/>
              <a:t>Thông tin bắt đầu giao tác</a:t>
            </a:r>
          </a:p>
          <a:p>
            <a:pPr lvl="1"/>
            <a:r>
              <a:rPr lang="en-US" smtClean="0"/>
              <a:t>Với mỗi lệnh của giao tác:</a:t>
            </a:r>
          </a:p>
          <a:p>
            <a:pPr lvl="2"/>
            <a:r>
              <a:rPr lang="en-US" smtClean="0"/>
              <a:t>Loại lệnh (INSERT/UPDATE/DELETE)</a:t>
            </a:r>
          </a:p>
          <a:p>
            <a:pPr lvl="2"/>
            <a:r>
              <a:rPr lang="en-US" smtClean="0"/>
              <a:t>Tên bảng bị tác động</a:t>
            </a:r>
          </a:p>
          <a:p>
            <a:pPr lvl="2"/>
            <a:r>
              <a:rPr lang="en-US" smtClean="0"/>
              <a:t>Giá trị trước và sau khi bị tác động</a:t>
            </a:r>
          </a:p>
          <a:p>
            <a:pPr lvl="2"/>
            <a:r>
              <a:rPr lang="en-US" smtClean="0"/>
              <a:t>Trỏ tới log trước và sau của cùng một giao tác</a:t>
            </a:r>
          </a:p>
          <a:p>
            <a:pPr lvl="1"/>
            <a:r>
              <a:rPr lang="en-US" smtClean="0"/>
              <a:t>Thông tin kết thúc giao tác</a:t>
            </a:r>
          </a:p>
          <a:p>
            <a:pPr lvl="2"/>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18</a:t>
            </a:fld>
            <a:endParaRPr lang="en-US"/>
          </a:p>
        </p:txBody>
      </p:sp>
    </p:spTree>
    <p:extLst>
      <p:ext uri="{BB962C8B-B14F-4D97-AF65-F5344CB8AC3E}">
        <p14:creationId xmlns:p14="http://schemas.microsoft.com/office/powerpoint/2010/main" val="98732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 log – ví dụ</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19</a:t>
            </a:fld>
            <a:endParaRPr lang="en-US"/>
          </a:p>
        </p:txBody>
      </p:sp>
      <p:pic>
        <p:nvPicPr>
          <p:cNvPr id="7" name="Picture 6"/>
          <p:cNvPicPr>
            <a:picLocks noChangeAspect="1"/>
          </p:cNvPicPr>
          <p:nvPr/>
        </p:nvPicPr>
        <p:blipFill>
          <a:blip r:embed="rId2"/>
          <a:stretch>
            <a:fillRect/>
          </a:stretch>
        </p:blipFill>
        <p:spPr>
          <a:xfrm>
            <a:off x="1096668" y="1939471"/>
            <a:ext cx="6950664" cy="2485454"/>
          </a:xfrm>
          <a:prstGeom prst="rect">
            <a:avLst/>
          </a:prstGeom>
        </p:spPr>
      </p:pic>
    </p:spTree>
    <p:extLst>
      <p:ext uri="{BB962C8B-B14F-4D97-AF65-F5344CB8AC3E}">
        <p14:creationId xmlns:p14="http://schemas.microsoft.com/office/powerpoint/2010/main" val="142039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giao</a:t>
            </a:r>
            <a:r>
              <a:rPr lang="en-US" dirty="0" smtClean="0"/>
              <a:t> </a:t>
            </a:r>
            <a:r>
              <a:rPr lang="en-US" dirty="0" err="1" smtClean="0"/>
              <a:t>tác</a:t>
            </a:r>
            <a:r>
              <a:rPr lang="en-US" dirty="0" smtClean="0"/>
              <a:t> (transaction)</a:t>
            </a:r>
          </a:p>
          <a:p>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giao</a:t>
            </a:r>
            <a:r>
              <a:rPr lang="en-US" dirty="0" smtClean="0"/>
              <a:t> </a:t>
            </a:r>
            <a:r>
              <a:rPr lang="en-US" dirty="0" err="1" smtClean="0"/>
              <a:t>tác</a:t>
            </a:r>
            <a:endParaRPr lang="en-US" dirty="0" smtClean="0"/>
          </a:p>
          <a:p>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giao</a:t>
            </a:r>
            <a:r>
              <a:rPr lang="en-US" dirty="0" smtClean="0"/>
              <a:t> </a:t>
            </a:r>
            <a:r>
              <a:rPr lang="en-US" dirty="0" err="1" smtClean="0"/>
              <a:t>tác</a:t>
            </a:r>
            <a:r>
              <a:rPr lang="en-US" dirty="0" smtClean="0"/>
              <a:t> </a:t>
            </a:r>
            <a:r>
              <a:rPr lang="en-US" dirty="0" err="1" smtClean="0"/>
              <a:t>trong</a:t>
            </a:r>
            <a:r>
              <a:rPr lang="en-US" dirty="0" smtClean="0"/>
              <a:t> SQL Server</a:t>
            </a:r>
          </a:p>
          <a:p>
            <a:endParaRPr lang="en-US" dirty="0"/>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a:t>
            </a:fld>
            <a:endParaRPr lang="en-US"/>
          </a:p>
        </p:txBody>
      </p:sp>
    </p:spTree>
    <p:extLst>
      <p:ext uri="{BB962C8B-B14F-4D97-AF65-F5344CB8AC3E}">
        <p14:creationId xmlns:p14="http://schemas.microsoft.com/office/powerpoint/2010/main" val="778399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20</a:t>
            </a:fld>
            <a:endParaRPr lang="en-US"/>
          </a:p>
        </p:txBody>
      </p:sp>
    </p:spTree>
    <p:extLst>
      <p:ext uri="{BB962C8B-B14F-4D97-AF65-F5344CB8AC3E}">
        <p14:creationId xmlns:p14="http://schemas.microsoft.com/office/powerpoint/2010/main" val="1557032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thao tác của giao tác</a:t>
            </a:r>
            <a:endParaRPr lang="en-US"/>
          </a:p>
        </p:txBody>
      </p:sp>
      <p:sp>
        <p:nvSpPr>
          <p:cNvPr id="3" name="Content Placeholder 2"/>
          <p:cNvSpPr>
            <a:spLocks noGrp="1"/>
          </p:cNvSpPr>
          <p:nvPr>
            <p:ph idx="1"/>
          </p:nvPr>
        </p:nvSpPr>
        <p:spPr>
          <a:xfrm>
            <a:off x="628650" y="3730752"/>
            <a:ext cx="7886700" cy="1504754"/>
          </a:xfrm>
        </p:spPr>
        <p:txBody>
          <a:bodyPr/>
          <a:lstStyle/>
          <a:p>
            <a:r>
              <a:rPr lang="en-US" smtClean="0"/>
              <a:t>Read(X,t): Đọc đơn vị dữ liệu X vào t</a:t>
            </a:r>
          </a:p>
          <a:p>
            <a:r>
              <a:rPr lang="en-US" smtClean="0"/>
              <a:t>Write(X,t): Ghi t vào đơn vị dữ liệu A</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21</a:t>
            </a:fld>
            <a:endParaRPr lang="en-US"/>
          </a:p>
        </p:txBody>
      </p:sp>
      <p:pic>
        <p:nvPicPr>
          <p:cNvPr id="7" name="Picture 6"/>
          <p:cNvPicPr>
            <a:picLocks noChangeAspect="1"/>
          </p:cNvPicPr>
          <p:nvPr/>
        </p:nvPicPr>
        <p:blipFill rotWithShape="1">
          <a:blip r:embed="rId2"/>
          <a:srcRect l="6297"/>
          <a:stretch/>
        </p:blipFill>
        <p:spPr>
          <a:xfrm>
            <a:off x="2136458" y="1054481"/>
            <a:ext cx="4321492" cy="2676271"/>
          </a:xfrm>
          <a:prstGeom prst="rect">
            <a:avLst/>
          </a:prstGeom>
        </p:spPr>
      </p:pic>
    </p:spTree>
    <p:extLst>
      <p:ext uri="{BB962C8B-B14F-4D97-AF65-F5344CB8AC3E}">
        <p14:creationId xmlns:p14="http://schemas.microsoft.com/office/powerpoint/2010/main" val="256083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biểu diễn giao tác</a:t>
            </a:r>
            <a:endParaRPr lang="en-US"/>
          </a:p>
        </p:txBody>
      </p:sp>
      <p:sp>
        <p:nvSpPr>
          <p:cNvPr id="3" name="Content Placeholder 2"/>
          <p:cNvSpPr>
            <a:spLocks noGrp="1"/>
          </p:cNvSpPr>
          <p:nvPr>
            <p:ph idx="1"/>
          </p:nvPr>
        </p:nvSpPr>
        <p:spPr/>
        <p:txBody>
          <a:bodyPr/>
          <a:lstStyle/>
          <a:p>
            <a:r>
              <a:rPr lang="en-US" smtClean="0"/>
              <a:t>Giả sử có 2 đơn vị dữ liệu A và B với rang buộc A = B</a:t>
            </a:r>
          </a:p>
          <a:p>
            <a:r>
              <a:rPr lang="en-US" smtClean="0"/>
              <a:t>Giao tác T thực hiện 2 bước:</a:t>
            </a:r>
          </a:p>
          <a:p>
            <a:pPr lvl="1"/>
            <a:r>
              <a:rPr lang="en-US" smtClean="0"/>
              <a:t>A = A*2</a:t>
            </a:r>
          </a:p>
          <a:p>
            <a:pPr lvl="1"/>
            <a:r>
              <a:rPr lang="en-US" smtClean="0"/>
              <a:t>B = B*2</a:t>
            </a:r>
          </a:p>
          <a:p>
            <a:r>
              <a:rPr lang="en-US" smtClean="0"/>
              <a:t>Biểu diễn các thao tác của T</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22</a:t>
            </a:fld>
            <a:endParaRPr lang="en-US"/>
          </a:p>
        </p:txBody>
      </p:sp>
      <p:pic>
        <p:nvPicPr>
          <p:cNvPr id="7" name="Picture 6"/>
          <p:cNvPicPr>
            <a:picLocks noChangeAspect="1"/>
          </p:cNvPicPr>
          <p:nvPr/>
        </p:nvPicPr>
        <p:blipFill>
          <a:blip r:embed="rId2"/>
          <a:stretch>
            <a:fillRect/>
          </a:stretch>
        </p:blipFill>
        <p:spPr>
          <a:xfrm>
            <a:off x="4572000" y="3063806"/>
            <a:ext cx="2019300" cy="2171700"/>
          </a:xfrm>
          <a:prstGeom prst="rect">
            <a:avLst/>
          </a:prstGeom>
        </p:spPr>
      </p:pic>
    </p:spTree>
    <p:extLst>
      <p:ext uri="{BB962C8B-B14F-4D97-AF65-F5344CB8AC3E}">
        <p14:creationId xmlns:p14="http://schemas.microsoft.com/office/powerpoint/2010/main" val="274980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biểu diễn giao </a:t>
            </a:r>
            <a:r>
              <a:rPr lang="en-US" smtClean="0"/>
              <a:t>tác…</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23</a:t>
            </a:fld>
            <a:endParaRPr lang="en-US"/>
          </a:p>
        </p:txBody>
      </p:sp>
      <p:pic>
        <p:nvPicPr>
          <p:cNvPr id="7" name="Picture 6"/>
          <p:cNvPicPr>
            <a:picLocks noChangeAspect="1"/>
          </p:cNvPicPr>
          <p:nvPr/>
        </p:nvPicPr>
        <p:blipFill>
          <a:blip r:embed="rId2"/>
          <a:stretch>
            <a:fillRect/>
          </a:stretch>
        </p:blipFill>
        <p:spPr>
          <a:xfrm>
            <a:off x="592002" y="1155369"/>
            <a:ext cx="7912798" cy="3791725"/>
          </a:xfrm>
          <a:prstGeom prst="rect">
            <a:avLst/>
          </a:prstGeom>
        </p:spPr>
      </p:pic>
    </p:spTree>
    <p:extLst>
      <p:ext uri="{BB962C8B-B14F-4D97-AF65-F5344CB8AC3E}">
        <p14:creationId xmlns:p14="http://schemas.microsoft.com/office/powerpoint/2010/main" val="342298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trạng thái của giao tác</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24</a:t>
            </a:fld>
            <a:endParaRPr lang="en-US"/>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882457"/>
            <a:ext cx="5334000" cy="26955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5019" y="4154632"/>
            <a:ext cx="1804661" cy="584775"/>
          </a:xfrm>
          <a:prstGeom prst="rect">
            <a:avLst/>
          </a:prstGeom>
          <a:noFill/>
        </p:spPr>
        <p:txBody>
          <a:bodyPr wrap="none" rtlCol="0">
            <a:spAutoFit/>
          </a:bodyPr>
          <a:lstStyle/>
          <a:p>
            <a:pPr marL="109538" lvl="1" defTabSz="685800">
              <a:spcBef>
                <a:spcPts val="375"/>
              </a:spcBef>
            </a:pPr>
            <a:r>
              <a:rPr lang="en-US" sz="1600">
                <a:solidFill>
                  <a:srgbClr val="C00000"/>
                </a:solidFill>
                <a:latin typeface="Cambria" panose="02040503050406030204" pitchFamily="18" charset="0"/>
              </a:rPr>
              <a:t>Ngay khi bắt đầu </a:t>
            </a:r>
            <a:br>
              <a:rPr lang="en-US" sz="1600">
                <a:solidFill>
                  <a:srgbClr val="C00000"/>
                </a:solidFill>
                <a:latin typeface="Cambria" panose="02040503050406030204" pitchFamily="18" charset="0"/>
              </a:rPr>
            </a:br>
            <a:r>
              <a:rPr lang="en-US" sz="1600" smtClean="0">
                <a:solidFill>
                  <a:srgbClr val="C00000"/>
                </a:solidFill>
                <a:latin typeface="Cambria" panose="02040503050406030204" pitchFamily="18" charset="0"/>
              </a:rPr>
              <a:t>thao </a:t>
            </a:r>
            <a:r>
              <a:rPr lang="en-US" sz="1600">
                <a:solidFill>
                  <a:srgbClr val="C00000"/>
                </a:solidFill>
                <a:latin typeface="Cambria" panose="02040503050406030204" pitchFamily="18" charset="0"/>
              </a:rPr>
              <a:t>tác đọc/ghi</a:t>
            </a:r>
          </a:p>
        </p:txBody>
      </p:sp>
      <p:cxnSp>
        <p:nvCxnSpPr>
          <p:cNvPr id="9" name="Straight Arrow Connector 8"/>
          <p:cNvCxnSpPr/>
          <p:nvPr/>
        </p:nvCxnSpPr>
        <p:spPr>
          <a:xfrm flipV="1">
            <a:off x="1657350" y="3535680"/>
            <a:ext cx="744474" cy="64617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2559680" y="1163531"/>
            <a:ext cx="3116494" cy="338554"/>
          </a:xfrm>
          <a:prstGeom prst="rect">
            <a:avLst/>
          </a:prstGeom>
          <a:noFill/>
        </p:spPr>
        <p:txBody>
          <a:bodyPr wrap="none" rtlCol="0">
            <a:spAutoFit/>
          </a:bodyPr>
          <a:lstStyle/>
          <a:p>
            <a:pPr marL="109538" lvl="1" defTabSz="685800">
              <a:spcBef>
                <a:spcPts val="375"/>
              </a:spcBef>
            </a:pPr>
            <a:r>
              <a:rPr lang="en-US" sz="1600" smtClean="0">
                <a:solidFill>
                  <a:srgbClr val="C00000"/>
                </a:solidFill>
                <a:latin typeface="Cambria" panose="02040503050406030204" pitchFamily="18" charset="0"/>
              </a:rPr>
              <a:t>Sau khi thực hiện lệnh cuối cùng</a:t>
            </a:r>
            <a:endParaRPr lang="en-US" sz="1600">
              <a:solidFill>
                <a:srgbClr val="C00000"/>
              </a:solidFill>
              <a:latin typeface="Cambria" panose="02040503050406030204" pitchFamily="18" charset="0"/>
            </a:endParaRPr>
          </a:p>
        </p:txBody>
      </p:sp>
      <p:cxnSp>
        <p:nvCxnSpPr>
          <p:cNvPr id="12" name="Straight Arrow Connector 11"/>
          <p:cNvCxnSpPr/>
          <p:nvPr/>
        </p:nvCxnSpPr>
        <p:spPr>
          <a:xfrm flipH="1">
            <a:off x="4254718" y="1463891"/>
            <a:ext cx="69632" cy="494955"/>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a:off x="2186406" y="4790524"/>
            <a:ext cx="2613216" cy="584775"/>
          </a:xfrm>
          <a:prstGeom prst="rect">
            <a:avLst/>
          </a:prstGeom>
          <a:noFill/>
        </p:spPr>
        <p:txBody>
          <a:bodyPr wrap="none" rtlCol="0">
            <a:spAutoFit/>
          </a:bodyPr>
          <a:lstStyle/>
          <a:p>
            <a:pPr marL="109538" lvl="1" algn="ctr" defTabSz="685800">
              <a:spcBef>
                <a:spcPts val="375"/>
              </a:spcBef>
            </a:pPr>
            <a:r>
              <a:rPr lang="en-US" sz="1600" smtClean="0">
                <a:solidFill>
                  <a:srgbClr val="C00000"/>
                </a:solidFill>
                <a:latin typeface="Cambria" panose="02040503050406030204" pitchFamily="18" charset="0"/>
              </a:rPr>
              <a:t>Sau khi nhận ra không thể </a:t>
            </a:r>
            <a:br>
              <a:rPr lang="en-US" sz="1600" smtClean="0">
                <a:solidFill>
                  <a:srgbClr val="C00000"/>
                </a:solidFill>
                <a:latin typeface="Cambria" panose="02040503050406030204" pitchFamily="18" charset="0"/>
              </a:rPr>
            </a:br>
            <a:r>
              <a:rPr lang="en-US" sz="1600" smtClean="0">
                <a:solidFill>
                  <a:srgbClr val="C00000"/>
                </a:solidFill>
                <a:latin typeface="Cambria" panose="02040503050406030204" pitchFamily="18" charset="0"/>
              </a:rPr>
              <a:t>thực hiện các lệnh</a:t>
            </a:r>
            <a:endParaRPr lang="en-US" sz="1600">
              <a:solidFill>
                <a:srgbClr val="C00000"/>
              </a:solidFill>
              <a:latin typeface="Cambria" panose="02040503050406030204" pitchFamily="18" charset="0"/>
            </a:endParaRPr>
          </a:p>
        </p:txBody>
      </p:sp>
      <p:cxnSp>
        <p:nvCxnSpPr>
          <p:cNvPr id="21" name="Straight Arrow Connector 20"/>
          <p:cNvCxnSpPr/>
          <p:nvPr/>
        </p:nvCxnSpPr>
        <p:spPr>
          <a:xfrm flipV="1">
            <a:off x="3623860" y="4478179"/>
            <a:ext cx="579870" cy="39762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6019388" y="1287293"/>
            <a:ext cx="2762616" cy="338554"/>
          </a:xfrm>
          <a:prstGeom prst="rect">
            <a:avLst/>
          </a:prstGeom>
          <a:noFill/>
        </p:spPr>
        <p:txBody>
          <a:bodyPr wrap="none" rtlCol="0">
            <a:spAutoFit/>
          </a:bodyPr>
          <a:lstStyle/>
          <a:p>
            <a:pPr marL="109538" lvl="1" defTabSz="685800">
              <a:spcBef>
                <a:spcPts val="375"/>
              </a:spcBef>
            </a:pPr>
            <a:r>
              <a:rPr lang="en-US" sz="1600" smtClean="0">
                <a:solidFill>
                  <a:srgbClr val="C00000"/>
                </a:solidFill>
                <a:latin typeface="Cambria" panose="02040503050406030204" pitchFamily="18" charset="0"/>
              </a:rPr>
              <a:t>Sau khi mọi lệnh thành công</a:t>
            </a:r>
            <a:endParaRPr lang="en-US" sz="1600">
              <a:solidFill>
                <a:srgbClr val="C00000"/>
              </a:solidFill>
              <a:latin typeface="Cambria" panose="02040503050406030204" pitchFamily="18" charset="0"/>
            </a:endParaRPr>
          </a:p>
        </p:txBody>
      </p:sp>
      <p:cxnSp>
        <p:nvCxnSpPr>
          <p:cNvPr id="26" name="Straight Arrow Connector 25"/>
          <p:cNvCxnSpPr/>
          <p:nvPr/>
        </p:nvCxnSpPr>
        <p:spPr>
          <a:xfrm flipH="1">
            <a:off x="6115050" y="1625847"/>
            <a:ext cx="806668" cy="494955"/>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5267910" y="4542255"/>
            <a:ext cx="3283591" cy="830997"/>
          </a:xfrm>
          <a:prstGeom prst="rect">
            <a:avLst/>
          </a:prstGeom>
          <a:noFill/>
        </p:spPr>
        <p:txBody>
          <a:bodyPr wrap="none" rtlCol="0">
            <a:spAutoFit/>
          </a:bodyPr>
          <a:lstStyle/>
          <a:p>
            <a:pPr marL="109538" lvl="1" algn="ctr" defTabSz="685800">
              <a:spcBef>
                <a:spcPts val="375"/>
              </a:spcBef>
            </a:pPr>
            <a:r>
              <a:rPr lang="en-US" sz="1600" smtClean="0">
                <a:solidFill>
                  <a:srgbClr val="C00000"/>
                </a:solidFill>
                <a:latin typeface="Cambria" panose="02040503050406030204" pitchFamily="18" charset="0"/>
              </a:rPr>
              <a:t>Sau khi mọi lệnh được quay lui và </a:t>
            </a:r>
            <a:br>
              <a:rPr lang="en-US" sz="1600" smtClean="0">
                <a:solidFill>
                  <a:srgbClr val="C00000"/>
                </a:solidFill>
                <a:latin typeface="Cambria" panose="02040503050406030204" pitchFamily="18" charset="0"/>
              </a:rPr>
            </a:br>
            <a:r>
              <a:rPr lang="en-US" sz="1600" smtClean="0">
                <a:solidFill>
                  <a:srgbClr val="C00000"/>
                </a:solidFill>
                <a:latin typeface="Cambria" panose="02040503050406030204" pitchFamily="18" charset="0"/>
              </a:rPr>
              <a:t>CSDL phục hồi về trạng thái trước </a:t>
            </a:r>
            <a:br>
              <a:rPr lang="en-US" sz="1600" smtClean="0">
                <a:solidFill>
                  <a:srgbClr val="C00000"/>
                </a:solidFill>
                <a:latin typeface="Cambria" panose="02040503050406030204" pitchFamily="18" charset="0"/>
              </a:rPr>
            </a:br>
            <a:r>
              <a:rPr lang="en-US" sz="1600" smtClean="0">
                <a:solidFill>
                  <a:srgbClr val="C00000"/>
                </a:solidFill>
                <a:latin typeface="Cambria" panose="02040503050406030204" pitchFamily="18" charset="0"/>
              </a:rPr>
              <a:t>bắt đầu giao tác </a:t>
            </a:r>
            <a:endParaRPr lang="en-US" sz="1600">
              <a:solidFill>
                <a:srgbClr val="C00000"/>
              </a:solidFill>
              <a:latin typeface="Cambria" panose="02040503050406030204" pitchFamily="18" charset="0"/>
            </a:endParaRPr>
          </a:p>
        </p:txBody>
      </p:sp>
      <p:cxnSp>
        <p:nvCxnSpPr>
          <p:cNvPr id="30" name="Straight Arrow Connector 29"/>
          <p:cNvCxnSpPr/>
          <p:nvPr/>
        </p:nvCxnSpPr>
        <p:spPr>
          <a:xfrm flipH="1" flipV="1">
            <a:off x="6313118" y="4196416"/>
            <a:ext cx="412537" cy="449417"/>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61845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Nguyên lý hoạt động</a:t>
            </a:r>
            <a:endParaRPr lang="en-US"/>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25</a:t>
            </a:fld>
            <a:endParaRPr lang="en-US"/>
          </a:p>
        </p:txBody>
      </p:sp>
    </p:spTree>
    <p:extLst>
      <p:ext uri="{BB962C8B-B14F-4D97-AF65-F5344CB8AC3E}">
        <p14:creationId xmlns:p14="http://schemas.microsoft.com/office/powerpoint/2010/main" val="232717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Các cách làm việc của giao tác</a:t>
            </a:r>
            <a:endParaRPr lang="en-US"/>
          </a:p>
        </p:txBody>
      </p:sp>
      <p:sp>
        <p:nvSpPr>
          <p:cNvPr id="8" name="Content Placeholder 7"/>
          <p:cNvSpPr>
            <a:spLocks noGrp="1"/>
          </p:cNvSpPr>
          <p:nvPr>
            <p:ph idx="1"/>
          </p:nvPr>
        </p:nvSpPr>
        <p:spPr/>
        <p:txBody>
          <a:bodyPr>
            <a:normAutofit fontScale="85000" lnSpcReduction="20000"/>
          </a:bodyPr>
          <a:lstStyle/>
          <a:p>
            <a:r>
              <a:rPr lang="en-US" smtClean="0"/>
              <a:t>Thực hiện tuần tự. Các giao tác thực hiện mà không giao nhau về thời gian</a:t>
            </a:r>
          </a:p>
          <a:p>
            <a:pPr lvl="1"/>
            <a:r>
              <a:rPr lang="en-US" b="1" smtClean="0">
                <a:solidFill>
                  <a:srgbClr val="92D050"/>
                </a:solidFill>
                <a:sym typeface="Symbol" panose="05050102010706020507" pitchFamily="18" charset="2"/>
              </a:rPr>
              <a:t></a:t>
            </a:r>
            <a:r>
              <a:rPr lang="en-US" smtClean="0">
                <a:sym typeface="Symbol" panose="05050102010706020507" pitchFamily="18" charset="2"/>
              </a:rPr>
              <a:t> </a:t>
            </a:r>
            <a:r>
              <a:rPr lang="en-US" smtClean="0"/>
              <a:t>Ưu điểm: Nếu thao tác đúng đắn thì luôn đảm bảo nhất quán dữ liệu</a:t>
            </a:r>
          </a:p>
          <a:p>
            <a:pPr lvl="1"/>
            <a:r>
              <a:rPr lang="en-US" smtClean="0">
                <a:solidFill>
                  <a:srgbClr val="FF0000"/>
                </a:solidFill>
                <a:sym typeface="Symbol" panose="05050102010706020507" pitchFamily="18" charset="2"/>
              </a:rPr>
              <a:t></a:t>
            </a:r>
            <a:r>
              <a:rPr lang="en-US" smtClean="0">
                <a:sym typeface="Symbol" panose="05050102010706020507" pitchFamily="18" charset="2"/>
              </a:rPr>
              <a:t> </a:t>
            </a:r>
            <a:r>
              <a:rPr lang="en-US" smtClean="0"/>
              <a:t>Nhược điểm: Không tối ưu về sử dụng tài nguyên và tốc độ</a:t>
            </a:r>
          </a:p>
          <a:p>
            <a:r>
              <a:rPr lang="en-US" smtClean="0"/>
              <a:t>Thực hiện đồng thời. Lệnh của các giao tác xen kẽ nhau trên trục thời gian</a:t>
            </a:r>
          </a:p>
          <a:p>
            <a:pPr lvl="1"/>
            <a:r>
              <a:rPr lang="en-US" b="1">
                <a:solidFill>
                  <a:srgbClr val="92D050"/>
                </a:solidFill>
                <a:sym typeface="Symbol" panose="05050102010706020507" pitchFamily="18" charset="2"/>
              </a:rPr>
              <a:t></a:t>
            </a:r>
            <a:r>
              <a:rPr lang="en-US">
                <a:sym typeface="Symbol" panose="05050102010706020507" pitchFamily="18" charset="2"/>
              </a:rPr>
              <a:t> </a:t>
            </a:r>
            <a:r>
              <a:rPr lang="en-US" smtClean="0"/>
              <a:t>Ưu điểm. </a:t>
            </a:r>
          </a:p>
          <a:p>
            <a:pPr lvl="2"/>
            <a:r>
              <a:rPr lang="en-US" smtClean="0"/>
              <a:t>Tận dụng tài nguyên và thông lượng</a:t>
            </a:r>
          </a:p>
          <a:p>
            <a:pPr lvl="2"/>
            <a:r>
              <a:rPr lang="en-US" smtClean="0"/>
              <a:t>Giảm thời gian chờ</a:t>
            </a:r>
          </a:p>
          <a:p>
            <a:pPr lvl="1"/>
            <a:r>
              <a:rPr lang="en-US">
                <a:solidFill>
                  <a:srgbClr val="FF0000"/>
                </a:solidFill>
                <a:sym typeface="Symbol" panose="05050102010706020507" pitchFamily="18" charset="2"/>
              </a:rPr>
              <a:t> </a:t>
            </a:r>
            <a:r>
              <a:rPr lang="en-US" smtClean="0"/>
              <a:t>Nhược điểm. Gây ra nhiều phức tạp về nhất quán dữ liệu</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26</a:t>
            </a:fld>
            <a:endParaRPr lang="en-US"/>
          </a:p>
        </p:txBody>
      </p:sp>
    </p:spTree>
    <p:extLst>
      <p:ext uri="{BB962C8B-B14F-4D97-AF65-F5344CB8AC3E}">
        <p14:creationId xmlns:p14="http://schemas.microsoft.com/office/powerpoint/2010/main" val="2253799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thao tác</a:t>
            </a:r>
            <a:endParaRPr lang="en-US"/>
          </a:p>
        </p:txBody>
      </p:sp>
      <p:sp>
        <p:nvSpPr>
          <p:cNvPr id="3" name="Content Placeholder 2"/>
          <p:cNvSpPr>
            <a:spLocks noGrp="1"/>
          </p:cNvSpPr>
          <p:nvPr>
            <p:ph idx="1"/>
          </p:nvPr>
        </p:nvSpPr>
        <p:spPr/>
        <p:txBody>
          <a:bodyPr>
            <a:normAutofit fontScale="92500"/>
          </a:bodyPr>
          <a:lstStyle/>
          <a:p>
            <a:r>
              <a:rPr lang="vi-VN">
                <a:solidFill>
                  <a:srgbClr val="00B050"/>
                </a:solidFill>
              </a:rPr>
              <a:t>Một lịch thao tác </a:t>
            </a:r>
            <a:r>
              <a:rPr lang="vi-VN" b="1"/>
              <a:t>S </a:t>
            </a:r>
            <a:r>
              <a:rPr lang="vi-VN"/>
              <a:t>được lập từ </a:t>
            </a:r>
            <a:r>
              <a:rPr lang="vi-VN" b="1"/>
              <a:t>n </a:t>
            </a:r>
            <a:r>
              <a:rPr lang="vi-VN"/>
              <a:t>giao tác T1, T2, …, </a:t>
            </a:r>
            <a:r>
              <a:rPr lang="vi-VN" smtClean="0"/>
              <a:t>Tn </a:t>
            </a:r>
            <a:r>
              <a:rPr lang="vi-VN"/>
              <a:t>được xử lý đồng thời </a:t>
            </a:r>
            <a:r>
              <a:rPr lang="vi-VN" i="1"/>
              <a:t>là </a:t>
            </a:r>
            <a:r>
              <a:rPr lang="vi-VN"/>
              <a:t>một thứ tự thực hiện xen kẽ các </a:t>
            </a:r>
            <a:r>
              <a:rPr lang="vi-VN" smtClean="0"/>
              <a:t>hành</a:t>
            </a:r>
            <a:br>
              <a:rPr lang="vi-VN" smtClean="0"/>
            </a:br>
            <a:r>
              <a:rPr lang="vi-VN" smtClean="0"/>
              <a:t>động </a:t>
            </a:r>
            <a:r>
              <a:rPr lang="vi-VN"/>
              <a:t>của </a:t>
            </a:r>
            <a:r>
              <a:rPr lang="vi-VN" b="1"/>
              <a:t>n </a:t>
            </a:r>
            <a:r>
              <a:rPr lang="vi-VN"/>
              <a:t>giao tác này. </a:t>
            </a:r>
            <a:endParaRPr lang="en-US" smtClean="0"/>
          </a:p>
          <a:p>
            <a:r>
              <a:rPr lang="en-US"/>
              <a:t>Thứ tự xuất hiện của các thao tác trong lịch phải </a:t>
            </a:r>
            <a:r>
              <a:rPr lang="en-US" b="1"/>
              <a:t>giống </a:t>
            </a:r>
            <a:r>
              <a:rPr lang="en-US"/>
              <a:t>với </a:t>
            </a:r>
            <a:r>
              <a:rPr lang="en-US" smtClean="0"/>
              <a:t>thứ tự </a:t>
            </a:r>
            <a:r>
              <a:rPr lang="en-US"/>
              <a:t>xuất hiện của chúng trong giao tác. </a:t>
            </a:r>
          </a:p>
          <a:p>
            <a:r>
              <a:rPr lang="en-US" smtClean="0"/>
              <a:t>Bộ lập lịch (Scheduler): Là một thành phần của DBMS có nhiệm vụ lập một lịch để thực hiện n giao tác xử lý đồng thời. </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27</a:t>
            </a:fld>
            <a:endParaRPr lang="en-US"/>
          </a:p>
        </p:txBody>
      </p:sp>
    </p:spTree>
    <p:extLst>
      <p:ext uri="{BB962C8B-B14F-4D97-AF65-F5344CB8AC3E}">
        <p14:creationId xmlns:p14="http://schemas.microsoft.com/office/powerpoint/2010/main" val="1187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thao </a:t>
            </a:r>
            <a:r>
              <a:rPr lang="en-US" smtClean="0"/>
              <a:t>tác…</a:t>
            </a:r>
            <a:endParaRPr lang="en-US"/>
          </a:p>
        </p:txBody>
      </p:sp>
      <p:sp>
        <p:nvSpPr>
          <p:cNvPr id="3" name="Content Placeholder 2"/>
          <p:cNvSpPr>
            <a:spLocks noGrp="1"/>
          </p:cNvSpPr>
          <p:nvPr>
            <p:ph idx="1"/>
          </p:nvPr>
        </p:nvSpPr>
        <p:spPr/>
        <p:txBody>
          <a:bodyPr/>
          <a:lstStyle/>
          <a:p>
            <a:r>
              <a:rPr lang="en-US"/>
              <a:t>Các loại lịch thao tác</a:t>
            </a:r>
          </a:p>
          <a:p>
            <a:pPr lvl="1"/>
            <a:r>
              <a:rPr lang="en-US"/>
              <a:t>Lịch tuần tự (Serial)</a:t>
            </a:r>
          </a:p>
          <a:p>
            <a:pPr lvl="1"/>
            <a:r>
              <a:rPr lang="en-US"/>
              <a:t>Lịch khả tuần tự (Serializable</a:t>
            </a:r>
            <a:r>
              <a:rPr lang="en-US" smtClean="0"/>
              <a:t>)</a:t>
            </a:r>
          </a:p>
          <a:p>
            <a:pPr lvl="2"/>
            <a:r>
              <a:rPr lang="en-US" smtClean="0"/>
              <a:t>Conflict – Serializable</a:t>
            </a:r>
          </a:p>
          <a:p>
            <a:pPr lvl="2"/>
            <a:r>
              <a:rPr lang="en-US" smtClean="0"/>
              <a:t>View - </a:t>
            </a:r>
            <a:r>
              <a:rPr lang="en-US"/>
              <a:t>Serializable</a:t>
            </a:r>
          </a:p>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28</a:t>
            </a:fld>
            <a:endParaRPr lang="en-US"/>
          </a:p>
        </p:txBody>
      </p:sp>
    </p:spTree>
    <p:extLst>
      <p:ext uri="{BB962C8B-B14F-4D97-AF65-F5344CB8AC3E}">
        <p14:creationId xmlns:p14="http://schemas.microsoft.com/office/powerpoint/2010/main" val="1987022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tuần tự</a:t>
            </a:r>
            <a:endParaRPr lang="en-US"/>
          </a:p>
        </p:txBody>
      </p:sp>
      <p:sp>
        <p:nvSpPr>
          <p:cNvPr id="3" name="Content Placeholder 2"/>
          <p:cNvSpPr>
            <a:spLocks noGrp="1"/>
          </p:cNvSpPr>
          <p:nvPr>
            <p:ph idx="1"/>
          </p:nvPr>
        </p:nvSpPr>
        <p:spPr>
          <a:xfrm>
            <a:off x="628650" y="1128890"/>
            <a:ext cx="7886700" cy="1711846"/>
          </a:xfrm>
        </p:spPr>
        <p:txBody>
          <a:bodyPr>
            <a:normAutofit/>
          </a:bodyPr>
          <a:lstStyle/>
          <a:p>
            <a:r>
              <a:rPr lang="vi-VN"/>
              <a:t>Một lịch S được gọi là tuần tự nếu các hành động của các giao </a:t>
            </a:r>
            <a:r>
              <a:rPr lang="vi-VN" smtClean="0"/>
              <a:t>tác</a:t>
            </a:r>
            <a:r>
              <a:rPr lang="en-US" smtClean="0"/>
              <a:t> </a:t>
            </a:r>
            <a:r>
              <a:rPr lang="vi-VN" smtClean="0"/>
              <a:t>Ti </a:t>
            </a:r>
            <a:r>
              <a:rPr lang="vi-VN"/>
              <a:t>được thực hiện liên tiếp nhau, không có sự giao nhau về </a:t>
            </a:r>
            <a:r>
              <a:rPr lang="vi-VN" smtClean="0"/>
              <a:t>mặt</a:t>
            </a:r>
            <a:r>
              <a:rPr lang="en-US" smtClean="0"/>
              <a:t> </a:t>
            </a:r>
            <a:r>
              <a:rPr lang="vi-VN" smtClean="0"/>
              <a:t>hời </a:t>
            </a:r>
            <a:r>
              <a:rPr lang="vi-VN"/>
              <a:t>gian. </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29</a:t>
            </a:fld>
            <a:endParaRPr lang="en-US"/>
          </a:p>
        </p:txBody>
      </p:sp>
      <p:pic>
        <p:nvPicPr>
          <p:cNvPr id="7" name="Picture 6"/>
          <p:cNvPicPr>
            <a:picLocks noChangeAspect="1"/>
          </p:cNvPicPr>
          <p:nvPr/>
        </p:nvPicPr>
        <p:blipFill>
          <a:blip r:embed="rId2"/>
          <a:stretch>
            <a:fillRect/>
          </a:stretch>
        </p:blipFill>
        <p:spPr>
          <a:xfrm>
            <a:off x="628650" y="3189160"/>
            <a:ext cx="7496937" cy="1414985"/>
          </a:xfrm>
          <a:prstGeom prst="rect">
            <a:avLst/>
          </a:prstGeom>
        </p:spPr>
      </p:pic>
    </p:spTree>
    <p:extLst>
      <p:ext uri="{BB962C8B-B14F-4D97-AF65-F5344CB8AC3E}">
        <p14:creationId xmlns:p14="http://schemas.microsoft.com/office/powerpoint/2010/main" val="26470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r>
              <a:rPr lang="en-US" smtClean="0"/>
              <a:t>Begin Microsoft SQL Server 2012 programing </a:t>
            </a:r>
            <a:br>
              <a:rPr lang="en-US" smtClean="0"/>
            </a:br>
            <a:endParaRPr lang="en-US" i="1" smtClean="0"/>
          </a:p>
          <a:p>
            <a:r>
              <a:rPr lang="en-US" i="1" smtClean="0"/>
              <a:t>http://www.sqlviet.com/blog/cac-mc-isolation-level#more-3919</a:t>
            </a:r>
            <a:endParaRPr lang="en-US" i="1"/>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a:t>
            </a:fld>
            <a:endParaRPr lang="en-US"/>
          </a:p>
        </p:txBody>
      </p:sp>
    </p:spTree>
    <p:extLst>
      <p:ext uri="{BB962C8B-B14F-4D97-AF65-F5344CB8AC3E}">
        <p14:creationId xmlns:p14="http://schemas.microsoft.com/office/powerpoint/2010/main" val="2130646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xử lý đồng thời</a:t>
            </a:r>
            <a:endParaRPr lang="en-US"/>
          </a:p>
        </p:txBody>
      </p:sp>
      <p:sp>
        <p:nvSpPr>
          <p:cNvPr id="3" name="Content Placeholder 2"/>
          <p:cNvSpPr>
            <a:spLocks noGrp="1"/>
          </p:cNvSpPr>
          <p:nvPr>
            <p:ph idx="1"/>
          </p:nvPr>
        </p:nvSpPr>
        <p:spPr>
          <a:xfrm>
            <a:off x="628650" y="1128890"/>
            <a:ext cx="7886700" cy="1151014"/>
          </a:xfrm>
        </p:spPr>
        <p:txBody>
          <a:bodyPr>
            <a:normAutofit/>
          </a:bodyPr>
          <a:lstStyle/>
          <a:p>
            <a:r>
              <a:rPr lang="en-US"/>
              <a:t>Lịch xử lý đồng thời là lịch mà các giao tác trong đó </a:t>
            </a:r>
            <a:r>
              <a:rPr lang="en-US" smtClean="0"/>
              <a:t>giao nhau về mặt </a:t>
            </a:r>
            <a:r>
              <a:rPr lang="en-US"/>
              <a:t>thời gian </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30</a:t>
            </a:fld>
            <a:endParaRPr lang="en-US"/>
          </a:p>
        </p:txBody>
      </p:sp>
      <p:pic>
        <p:nvPicPr>
          <p:cNvPr id="7" name="Picture 6"/>
          <p:cNvPicPr>
            <a:picLocks noChangeAspect="1"/>
          </p:cNvPicPr>
          <p:nvPr/>
        </p:nvPicPr>
        <p:blipFill>
          <a:blip r:embed="rId2"/>
          <a:stretch>
            <a:fillRect/>
          </a:stretch>
        </p:blipFill>
        <p:spPr>
          <a:xfrm>
            <a:off x="676275" y="2500259"/>
            <a:ext cx="7791450" cy="2266950"/>
          </a:xfrm>
          <a:prstGeom prst="rect">
            <a:avLst/>
          </a:prstGeom>
        </p:spPr>
      </p:pic>
    </p:spTree>
    <p:extLst>
      <p:ext uri="{BB962C8B-B14F-4D97-AF65-F5344CB8AC3E}">
        <p14:creationId xmlns:p14="http://schemas.microsoft.com/office/powerpoint/2010/main" val="43062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đồng thời – ví dụ</a:t>
            </a:r>
            <a:endParaRPr lang="en-US"/>
          </a:p>
        </p:txBody>
      </p:sp>
      <p:sp>
        <p:nvSpPr>
          <p:cNvPr id="3" name="Content Placeholder 2"/>
          <p:cNvSpPr>
            <a:spLocks noGrp="1"/>
          </p:cNvSpPr>
          <p:nvPr>
            <p:ph idx="1"/>
          </p:nvPr>
        </p:nvSpPr>
        <p:spPr>
          <a:xfrm>
            <a:off x="4291584" y="1128890"/>
            <a:ext cx="4223766" cy="4106616"/>
          </a:xfrm>
        </p:spPr>
        <p:txBody>
          <a:bodyPr/>
          <a:lstStyle/>
          <a:p>
            <a:r>
              <a:rPr lang="en-US" smtClean="0"/>
              <a:t>S3 là một xử lý đồng thời vì các giao tác giao thoa với nhau</a:t>
            </a:r>
          </a:p>
          <a:p>
            <a:r>
              <a:rPr lang="en-US" smtClean="0"/>
              <a:t>Gây ra sự mất mát dữ liệu</a:t>
            </a:r>
          </a:p>
          <a:p>
            <a:pPr lvl="1"/>
            <a:r>
              <a:rPr lang="en-US" smtClean="0"/>
              <a:t>Trước khi S thực hiện</a:t>
            </a:r>
          </a:p>
          <a:p>
            <a:pPr lvl="2"/>
            <a:r>
              <a:rPr lang="en-US" smtClean="0"/>
              <a:t>A = B</a:t>
            </a:r>
          </a:p>
          <a:p>
            <a:pPr lvl="1"/>
            <a:r>
              <a:rPr lang="en-US" smtClean="0"/>
              <a:t>Sau khi S kết thúc</a:t>
            </a:r>
          </a:p>
          <a:p>
            <a:pPr lvl="2"/>
            <a:r>
              <a:rPr lang="en-US" smtClean="0"/>
              <a:t>A &lt;&gt; B</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31</a:t>
            </a:fld>
            <a:endParaRPr lang="en-US"/>
          </a:p>
        </p:txBody>
      </p:sp>
      <p:pic>
        <p:nvPicPr>
          <p:cNvPr id="8" name="Picture 7"/>
          <p:cNvPicPr>
            <a:picLocks noChangeAspect="1"/>
          </p:cNvPicPr>
          <p:nvPr/>
        </p:nvPicPr>
        <p:blipFill>
          <a:blip r:embed="rId2"/>
          <a:stretch>
            <a:fillRect/>
          </a:stretch>
        </p:blipFill>
        <p:spPr>
          <a:xfrm>
            <a:off x="581779" y="1128890"/>
            <a:ext cx="3395289" cy="3783607"/>
          </a:xfrm>
          <a:prstGeom prst="rect">
            <a:avLst/>
          </a:prstGeom>
        </p:spPr>
      </p:pic>
    </p:spTree>
    <p:extLst>
      <p:ext uri="{BB962C8B-B14F-4D97-AF65-F5344CB8AC3E}">
        <p14:creationId xmlns:p14="http://schemas.microsoft.com/office/powerpoint/2010/main" val="2603733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 lịch tuần tự</a:t>
            </a:r>
            <a:endParaRPr lang="en-US"/>
          </a:p>
        </p:txBody>
      </p:sp>
      <p:sp>
        <p:nvSpPr>
          <p:cNvPr id="3" name="Content Placeholder 2"/>
          <p:cNvSpPr>
            <a:spLocks noGrp="1"/>
          </p:cNvSpPr>
          <p:nvPr>
            <p:ph idx="1"/>
          </p:nvPr>
        </p:nvSpPr>
        <p:spPr/>
        <p:txBody>
          <a:bodyPr/>
          <a:lstStyle/>
          <a:p>
            <a:r>
              <a:rPr lang="vi-VN"/>
              <a:t>Một lịch S được lập ra từ n giao tác T1, T2, …, Tn </a:t>
            </a:r>
            <a:r>
              <a:rPr lang="vi-VN" i="1">
                <a:solidFill>
                  <a:srgbClr val="00B050"/>
                </a:solidFill>
              </a:rPr>
              <a:t>xử lý đồng </a:t>
            </a:r>
            <a:r>
              <a:rPr lang="vi-VN" i="1" smtClean="0">
                <a:solidFill>
                  <a:srgbClr val="00B050"/>
                </a:solidFill>
              </a:rPr>
              <a:t>thời</a:t>
            </a:r>
            <a:r>
              <a:rPr lang="en-US" i="1" smtClean="0"/>
              <a:t> </a:t>
            </a:r>
            <a:r>
              <a:rPr lang="vi-VN" smtClean="0"/>
              <a:t>được </a:t>
            </a:r>
            <a:r>
              <a:rPr lang="vi-VN"/>
              <a:t>gọi là </a:t>
            </a:r>
            <a:r>
              <a:rPr lang="vi-VN" b="1" i="1">
                <a:solidFill>
                  <a:srgbClr val="00B050"/>
                </a:solidFill>
              </a:rPr>
              <a:t>lịch khả tuần tự </a:t>
            </a:r>
            <a:r>
              <a:rPr lang="vi-VN"/>
              <a:t>nếu nó cho cùng kết quả với </a:t>
            </a:r>
            <a:r>
              <a:rPr lang="vi-VN" smtClean="0"/>
              <a:t>một</a:t>
            </a:r>
            <a:r>
              <a:rPr lang="en-US" smtClean="0"/>
              <a:t> </a:t>
            </a:r>
            <a:r>
              <a:rPr lang="vi-VN" smtClean="0"/>
              <a:t>lịch </a:t>
            </a:r>
            <a:r>
              <a:rPr lang="vi-VN"/>
              <a:t>tuần tự nào đó được lập ra từ n giao tác này. </a:t>
            </a:r>
            <a:br>
              <a:rPr lang="vi-VN"/>
            </a:b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32</a:t>
            </a:fld>
            <a:endParaRPr lang="en-US"/>
          </a:p>
        </p:txBody>
      </p:sp>
      <p:pic>
        <p:nvPicPr>
          <p:cNvPr id="7" name="Picture 6"/>
          <p:cNvPicPr>
            <a:picLocks noChangeAspect="1"/>
          </p:cNvPicPr>
          <p:nvPr/>
        </p:nvPicPr>
        <p:blipFill>
          <a:blip r:embed="rId2"/>
          <a:stretch>
            <a:fillRect/>
          </a:stretch>
        </p:blipFill>
        <p:spPr>
          <a:xfrm>
            <a:off x="1657350" y="2776158"/>
            <a:ext cx="5768241" cy="2343770"/>
          </a:xfrm>
          <a:prstGeom prst="rect">
            <a:avLst/>
          </a:prstGeom>
        </p:spPr>
      </p:pic>
    </p:spTree>
    <p:extLst>
      <p:ext uri="{BB962C8B-B14F-4D97-AF65-F5344CB8AC3E}">
        <p14:creationId xmlns:p14="http://schemas.microsoft.com/office/powerpoint/2010/main" val="3309816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Khả lịch tuần tự - ví dụ</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33</a:t>
            </a:fld>
            <a:endParaRPr lang="en-US"/>
          </a:p>
        </p:txBody>
      </p:sp>
    </p:spTree>
    <p:extLst>
      <p:ext uri="{BB962C8B-B14F-4D97-AF65-F5344CB8AC3E}">
        <p14:creationId xmlns:p14="http://schemas.microsoft.com/office/powerpoint/2010/main" val="326613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khả lịch tuần tự</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34</a:t>
            </a:fld>
            <a:endParaRPr lang="en-US"/>
          </a:p>
        </p:txBody>
      </p:sp>
      <p:sp>
        <p:nvSpPr>
          <p:cNvPr id="7" name="Rounded Rectangle 6"/>
          <p:cNvSpPr/>
          <p:nvPr/>
        </p:nvSpPr>
        <p:spPr>
          <a:xfrm>
            <a:off x="628650" y="1526602"/>
            <a:ext cx="2072640" cy="963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t>Conflict Serializable</a:t>
            </a:r>
            <a:endParaRPr lang="en-US" sz="1800" b="1"/>
          </a:p>
        </p:txBody>
      </p:sp>
      <p:sp>
        <p:nvSpPr>
          <p:cNvPr id="8" name="Rounded Rectangle 7"/>
          <p:cNvSpPr/>
          <p:nvPr/>
        </p:nvSpPr>
        <p:spPr>
          <a:xfrm>
            <a:off x="613410" y="3501848"/>
            <a:ext cx="2072640" cy="963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800" b="1" smtClean="0">
                <a:solidFill>
                  <a:prstClr val="white"/>
                </a:solidFill>
              </a:rPr>
              <a:t>View </a:t>
            </a:r>
            <a:br>
              <a:rPr lang="en-US" sz="1800" b="1" smtClean="0">
                <a:solidFill>
                  <a:prstClr val="white"/>
                </a:solidFill>
              </a:rPr>
            </a:br>
            <a:r>
              <a:rPr lang="en-US" sz="1800" b="1" smtClean="0">
                <a:solidFill>
                  <a:prstClr val="white"/>
                </a:solidFill>
              </a:rPr>
              <a:t>Serializable</a:t>
            </a:r>
            <a:endParaRPr lang="en-US" sz="1800" b="1">
              <a:solidFill>
                <a:prstClr val="white"/>
              </a:solidFill>
            </a:endParaRPr>
          </a:p>
        </p:txBody>
      </p:sp>
      <p:sp>
        <p:nvSpPr>
          <p:cNvPr id="10" name="TextBox 9"/>
          <p:cNvSpPr txBox="1"/>
          <p:nvPr/>
        </p:nvSpPr>
        <p:spPr>
          <a:xfrm>
            <a:off x="3014293" y="1346467"/>
            <a:ext cx="5505161" cy="1323439"/>
          </a:xfrm>
          <a:prstGeom prst="rect">
            <a:avLst/>
          </a:prstGeom>
          <a:noFill/>
          <a:ln>
            <a:solidFill>
              <a:srgbClr val="C00000"/>
            </a:solidFill>
          </a:ln>
        </p:spPr>
        <p:txBody>
          <a:bodyPr wrap="none" rtlCol="0">
            <a:spAutoFit/>
          </a:bodyPr>
          <a:lstStyle/>
          <a:p>
            <a:pPr marL="171450" indent="-171450" defTabSz="685800">
              <a:spcBef>
                <a:spcPts val="750"/>
              </a:spcBef>
              <a:buFont typeface="Arial" panose="020B0604020202020204" pitchFamily="34" charset="0"/>
              <a:buChar char="•"/>
            </a:pPr>
            <a:r>
              <a:rPr lang="vi-VN" sz="2000">
                <a:solidFill>
                  <a:srgbClr val="002060"/>
                </a:solidFill>
                <a:latin typeface="Cambria" panose="02040503050406030204" pitchFamily="18" charset="0"/>
              </a:rPr>
              <a:t>Dựa trên ý tưởng hoán vị các hành động không </a:t>
            </a:r>
            <a:br>
              <a:rPr lang="vi-VN" sz="2000">
                <a:solidFill>
                  <a:srgbClr val="002060"/>
                </a:solidFill>
                <a:latin typeface="Cambria" panose="02040503050406030204" pitchFamily="18" charset="0"/>
              </a:rPr>
            </a:br>
            <a:r>
              <a:rPr lang="vi-VN" sz="2000">
                <a:solidFill>
                  <a:srgbClr val="002060"/>
                </a:solidFill>
                <a:latin typeface="Cambria" panose="02040503050406030204" pitchFamily="18" charset="0"/>
              </a:rPr>
              <a:t>xung đột để chuyển một lịch đồng thời S về </a:t>
            </a:r>
            <a:r>
              <a:rPr lang="vi-VN" sz="2000" smtClean="0">
                <a:solidFill>
                  <a:srgbClr val="002060"/>
                </a:solidFill>
                <a:latin typeface="Cambria" panose="02040503050406030204" pitchFamily="18" charset="0"/>
              </a:rPr>
              <a:t/>
            </a:r>
            <a:br>
              <a:rPr lang="vi-VN" sz="2000" smtClean="0">
                <a:solidFill>
                  <a:srgbClr val="002060"/>
                </a:solidFill>
                <a:latin typeface="Cambria" panose="02040503050406030204" pitchFamily="18" charset="0"/>
              </a:rPr>
            </a:br>
            <a:r>
              <a:rPr lang="vi-VN" sz="2000" smtClean="0">
                <a:solidFill>
                  <a:srgbClr val="002060"/>
                </a:solidFill>
                <a:latin typeface="Cambria" panose="02040503050406030204" pitchFamily="18" charset="0"/>
              </a:rPr>
              <a:t>một </a:t>
            </a:r>
            <a:r>
              <a:rPr lang="vi-VN" sz="2000">
                <a:solidFill>
                  <a:srgbClr val="002060"/>
                </a:solidFill>
                <a:latin typeface="Cambria" panose="02040503050406030204" pitchFamily="18" charset="0"/>
              </a:rPr>
              <a:t>lịch tuần tự S’. Nếu có một cách biến đổi </a:t>
            </a:r>
            <a:br>
              <a:rPr lang="vi-VN" sz="2000">
                <a:solidFill>
                  <a:srgbClr val="002060"/>
                </a:solidFill>
                <a:latin typeface="Cambria" panose="02040503050406030204" pitchFamily="18" charset="0"/>
              </a:rPr>
            </a:br>
            <a:r>
              <a:rPr lang="vi-VN" sz="2000">
                <a:solidFill>
                  <a:srgbClr val="002060"/>
                </a:solidFill>
                <a:latin typeface="Cambria" panose="02040503050406030204" pitchFamily="18" charset="0"/>
              </a:rPr>
              <a:t>như vậy thì S là một lịch </a:t>
            </a:r>
            <a:r>
              <a:rPr lang="en-US" sz="2000">
                <a:solidFill>
                  <a:srgbClr val="002060"/>
                </a:solidFill>
                <a:latin typeface="Cambria" panose="02040503050406030204" pitchFamily="18" charset="0"/>
              </a:rPr>
              <a:t>conflict </a:t>
            </a:r>
            <a:r>
              <a:rPr lang="vi-VN" sz="2000">
                <a:solidFill>
                  <a:srgbClr val="002060"/>
                </a:solidFill>
                <a:latin typeface="Cambria" panose="02040503050406030204" pitchFamily="18" charset="0"/>
              </a:rPr>
              <a:t>serializable. </a:t>
            </a:r>
            <a:endParaRPr lang="en-US" sz="2000">
              <a:solidFill>
                <a:srgbClr val="002060"/>
              </a:solidFill>
              <a:latin typeface="Cambria" panose="02040503050406030204" pitchFamily="18" charset="0"/>
            </a:endParaRPr>
          </a:p>
        </p:txBody>
      </p:sp>
      <p:sp>
        <p:nvSpPr>
          <p:cNvPr id="11" name="TextBox 10"/>
          <p:cNvSpPr txBox="1"/>
          <p:nvPr/>
        </p:nvSpPr>
        <p:spPr>
          <a:xfrm>
            <a:off x="3028949" y="3321713"/>
            <a:ext cx="5475851" cy="1323439"/>
          </a:xfrm>
          <a:prstGeom prst="rect">
            <a:avLst/>
          </a:prstGeom>
          <a:noFill/>
          <a:ln>
            <a:solidFill>
              <a:srgbClr val="C00000"/>
            </a:solidFill>
          </a:ln>
        </p:spPr>
        <p:txBody>
          <a:bodyPr wrap="square" rtlCol="0">
            <a:spAutoFit/>
          </a:bodyPr>
          <a:lstStyle/>
          <a:p>
            <a:pPr marL="171450" lvl="0" indent="-171450" defTabSz="685800">
              <a:spcBef>
                <a:spcPts val="750"/>
              </a:spcBef>
              <a:buFont typeface="Arial" panose="020B0604020202020204" pitchFamily="34" charset="0"/>
              <a:buChar char="•"/>
            </a:pPr>
            <a:r>
              <a:rPr lang="en-US" sz="2000">
                <a:solidFill>
                  <a:srgbClr val="002060"/>
                </a:solidFill>
                <a:latin typeface="Cambria" panose="02040503050406030204" pitchFamily="18" charset="0"/>
              </a:rPr>
              <a:t>Dựa trên ý tưởng lịch đồng thời S và lịch tuần tự S’ đọc và ghi những giá trị dữ liệu giống nhau. Nếu có một lịch S’ như vậy thì S là một View </a:t>
            </a:r>
            <a:r>
              <a:rPr lang="en-US" sz="2000" smtClean="0">
                <a:solidFill>
                  <a:srgbClr val="002060"/>
                </a:solidFill>
                <a:latin typeface="Cambria" panose="02040503050406030204" pitchFamily="18" charset="0"/>
              </a:rPr>
              <a:t>Serializable </a:t>
            </a:r>
            <a:endParaRPr lang="en-US" sz="2000">
              <a:solidFill>
                <a:srgbClr val="002060"/>
              </a:solidFill>
              <a:latin typeface="Cambria" panose="02040503050406030204" pitchFamily="18" charset="0"/>
            </a:endParaRPr>
          </a:p>
        </p:txBody>
      </p:sp>
    </p:spTree>
    <p:extLst>
      <p:ext uri="{BB962C8B-B14F-4D97-AF65-F5344CB8AC3E}">
        <p14:creationId xmlns:p14="http://schemas.microsoft.com/office/powerpoint/2010/main" val="3977970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idx="1"/>
          </p:nvPr>
        </p:nvSpPr>
        <p:spPr>
          <a:xfrm>
            <a:off x="628650" y="1006071"/>
            <a:ext cx="7886700" cy="4326971"/>
          </a:xfrm>
        </p:spPr>
        <p:txBody>
          <a:bodyPr>
            <a:normAutofit/>
          </a:bodyPr>
          <a:lstStyle/>
          <a:p>
            <a:r>
              <a:rPr lang="en-US" dirty="0" err="1" smtClean="0"/>
              <a:t>Yêu</a:t>
            </a:r>
            <a:r>
              <a:rPr lang="en-US" dirty="0" smtClean="0"/>
              <a:t> </a:t>
            </a:r>
            <a:r>
              <a:rPr lang="en-US" dirty="0" err="1" smtClean="0"/>
              <a:t>cầu</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CSDL </a:t>
            </a:r>
            <a:r>
              <a:rPr lang="en-US" dirty="0" err="1" smtClean="0"/>
              <a:t>trong</a:t>
            </a:r>
            <a:r>
              <a:rPr lang="en-US" dirty="0" smtClean="0"/>
              <a:t> </a:t>
            </a:r>
            <a:r>
              <a:rPr lang="en-US" dirty="0" err="1" smtClean="0"/>
              <a:t>thực</a:t>
            </a:r>
            <a:r>
              <a:rPr lang="en-US" dirty="0" smtClean="0"/>
              <a:t> </a:t>
            </a:r>
            <a:r>
              <a:rPr lang="en-US" dirty="0" err="1" smtClean="0"/>
              <a:t>tế</a:t>
            </a:r>
            <a:endParaRPr lang="en-US" dirty="0" smtClean="0"/>
          </a:p>
          <a:p>
            <a:pPr lvl="1"/>
            <a:r>
              <a:rPr lang="en-US" dirty="0" smtClean="0"/>
              <a:t>Cho </a:t>
            </a:r>
            <a:r>
              <a:rPr lang="en-US" dirty="0" err="1" smtClean="0"/>
              <a:t>phép</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r>
              <a:rPr lang="en-US" dirty="0" smtClean="0"/>
              <a:t> </a:t>
            </a:r>
            <a:r>
              <a:rPr lang="en-US" b="1" i="1" dirty="0" err="1" smtClean="0">
                <a:solidFill>
                  <a:srgbClr val="00B050"/>
                </a:solidFill>
              </a:rPr>
              <a:t>đồng</a:t>
            </a:r>
            <a:r>
              <a:rPr lang="en-US" b="1" i="1" dirty="0" smtClean="0">
                <a:solidFill>
                  <a:srgbClr val="00B050"/>
                </a:solidFill>
              </a:rPr>
              <a:t> </a:t>
            </a:r>
            <a:r>
              <a:rPr lang="en-US" b="1" i="1" dirty="0" err="1" smtClean="0">
                <a:solidFill>
                  <a:srgbClr val="00B050"/>
                </a:solidFill>
              </a:rPr>
              <a:t>thời</a:t>
            </a:r>
            <a:r>
              <a:rPr lang="en-US" b="1" i="1" dirty="0" smtClean="0">
                <a:solidFill>
                  <a:srgbClr val="00B050"/>
                </a:solidFill>
              </a:rPr>
              <a:t> </a:t>
            </a:r>
            <a:r>
              <a:rPr lang="en-US" dirty="0" err="1" smtClean="0"/>
              <a:t>khai</a:t>
            </a:r>
            <a:r>
              <a:rPr lang="en-US" dirty="0" smtClean="0"/>
              <a:t> </a:t>
            </a:r>
            <a:r>
              <a:rPr lang="en-US" dirty="0" err="1" smtClean="0"/>
              <a:t>thác</a:t>
            </a:r>
            <a:r>
              <a:rPr lang="en-US" dirty="0" smtClean="0"/>
              <a:t> CSDL </a:t>
            </a:r>
            <a:r>
              <a:rPr lang="en-US" dirty="0" err="1" smtClean="0"/>
              <a:t>nhưng</a:t>
            </a:r>
            <a:r>
              <a:rPr lang="en-US" dirty="0" smtClean="0"/>
              <a:t> </a:t>
            </a:r>
            <a:r>
              <a:rPr lang="en-US" dirty="0" err="1" smtClean="0"/>
              <a:t>phải</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được</a:t>
            </a:r>
            <a:r>
              <a:rPr lang="en-US" dirty="0" smtClean="0"/>
              <a:t> </a:t>
            </a:r>
            <a:r>
              <a:rPr lang="en-US" b="1" i="1" dirty="0" err="1" smtClean="0">
                <a:solidFill>
                  <a:srgbClr val="00B050"/>
                </a:solidFill>
              </a:rPr>
              <a:t>chanh</a:t>
            </a:r>
            <a:r>
              <a:rPr lang="en-US" b="1" i="1" dirty="0" smtClean="0">
                <a:solidFill>
                  <a:srgbClr val="00B050"/>
                </a:solidFill>
              </a:rPr>
              <a:t> </a:t>
            </a:r>
            <a:r>
              <a:rPr lang="en-US" b="1" i="1" dirty="0" err="1" smtClean="0">
                <a:solidFill>
                  <a:srgbClr val="00B050"/>
                </a:solidFill>
              </a:rPr>
              <a:t>chấp</a:t>
            </a:r>
            <a:endParaRPr lang="en-US" b="1" i="1" dirty="0" smtClean="0">
              <a:solidFill>
                <a:srgbClr val="00B050"/>
              </a:solidFill>
            </a:endParaRPr>
          </a:p>
          <a:p>
            <a:pPr lvl="1"/>
            <a:r>
              <a:rPr lang="en-US" dirty="0" err="1" smtClean="0"/>
              <a:t>Sự</a:t>
            </a:r>
            <a:r>
              <a:rPr lang="en-US" dirty="0" smtClean="0"/>
              <a:t> </a:t>
            </a:r>
            <a:r>
              <a:rPr lang="en-US" dirty="0" err="1" smtClean="0"/>
              <a:t>cố</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r>
              <a:rPr lang="en-US" dirty="0" smtClean="0"/>
              <a:t> </a:t>
            </a:r>
            <a:r>
              <a:rPr lang="en-US" dirty="0" err="1" smtClean="0"/>
              <a:t>nhưng</a:t>
            </a:r>
            <a:r>
              <a:rPr lang="en-US" dirty="0" smtClean="0"/>
              <a:t> </a:t>
            </a:r>
            <a:r>
              <a:rPr lang="en-US" dirty="0" err="1" smtClean="0"/>
              <a:t>phải</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được</a:t>
            </a:r>
            <a:r>
              <a:rPr lang="en-US" dirty="0" smtClean="0"/>
              <a:t> </a:t>
            </a:r>
            <a:r>
              <a:rPr lang="en-US" dirty="0" err="1" smtClean="0"/>
              <a:t>sự</a:t>
            </a:r>
            <a:r>
              <a:rPr lang="en-US" dirty="0" smtClean="0"/>
              <a:t> </a:t>
            </a:r>
            <a:r>
              <a:rPr lang="en-US" b="1" i="1" dirty="0" err="1" smtClean="0">
                <a:solidFill>
                  <a:srgbClr val="00B050"/>
                </a:solidFill>
              </a:rPr>
              <a:t>nhất</a:t>
            </a:r>
            <a:r>
              <a:rPr lang="en-US" b="1" i="1" dirty="0" smtClean="0">
                <a:solidFill>
                  <a:srgbClr val="00B050"/>
                </a:solidFill>
              </a:rPr>
              <a:t> </a:t>
            </a:r>
            <a:r>
              <a:rPr lang="en-US" b="1" i="1" dirty="0" err="1" smtClean="0">
                <a:solidFill>
                  <a:srgbClr val="00B050"/>
                </a:solidFill>
              </a:rPr>
              <a:t>quán</a:t>
            </a:r>
            <a:r>
              <a:rPr lang="en-US" b="1" i="1" dirty="0" smtClean="0">
                <a:solidFill>
                  <a:srgbClr val="00B050"/>
                </a:solidFill>
              </a:rPr>
              <a:t> </a:t>
            </a:r>
            <a:r>
              <a:rPr lang="en-US" b="1" i="1" dirty="0" err="1" smtClean="0">
                <a:solidFill>
                  <a:srgbClr val="00B050"/>
                </a:solidFill>
              </a:rPr>
              <a:t>dữ</a:t>
            </a:r>
            <a:r>
              <a:rPr lang="en-US" b="1" i="1" dirty="0" smtClean="0">
                <a:solidFill>
                  <a:srgbClr val="00B050"/>
                </a:solidFill>
              </a:rPr>
              <a:t> </a:t>
            </a:r>
            <a:r>
              <a:rPr lang="en-US" b="1" i="1" smtClean="0">
                <a:solidFill>
                  <a:srgbClr val="00B050"/>
                </a:solidFill>
              </a:rPr>
              <a:t>liệu</a:t>
            </a:r>
            <a:endParaRPr lang="en-US" b="1" i="1" dirty="0" smtClean="0">
              <a:solidFill>
                <a:srgbClr val="00B050"/>
              </a:solidFill>
            </a:endParaRP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4</a:t>
            </a:fld>
            <a:endParaRPr lang="en-US"/>
          </a:p>
        </p:txBody>
      </p:sp>
    </p:spTree>
    <p:extLst>
      <p:ext uri="{BB962C8B-B14F-4D97-AF65-F5344CB8AC3E}">
        <p14:creationId xmlns:p14="http://schemas.microsoft.com/office/powerpoint/2010/main" val="1336434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 ví dụ</a:t>
            </a:r>
            <a:endParaRPr lang="en-US"/>
          </a:p>
        </p:txBody>
      </p:sp>
      <p:sp>
        <p:nvSpPr>
          <p:cNvPr id="3" name="Content Placeholder 2"/>
          <p:cNvSpPr>
            <a:spLocks noGrp="1"/>
          </p:cNvSpPr>
          <p:nvPr>
            <p:ph idx="1"/>
          </p:nvPr>
        </p:nvSpPr>
        <p:spPr/>
        <p:txBody>
          <a:bodyPr/>
          <a:lstStyle/>
          <a:p>
            <a:r>
              <a:rPr lang="en-US" smtClean="0"/>
              <a:t>Nhiều người cùng đặt một vé</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5</a:t>
            </a:fld>
            <a:endParaRPr lang="en-US"/>
          </a:p>
        </p:txBody>
      </p:sp>
      <p:grpSp>
        <p:nvGrpSpPr>
          <p:cNvPr id="11" name="Group 10"/>
          <p:cNvGrpSpPr/>
          <p:nvPr/>
        </p:nvGrpSpPr>
        <p:grpSpPr>
          <a:xfrm>
            <a:off x="927834" y="1908909"/>
            <a:ext cx="7545176" cy="2587918"/>
            <a:chOff x="927834" y="1908909"/>
            <a:chExt cx="7545176" cy="2587918"/>
          </a:xfrm>
        </p:grpSpPr>
        <p:pic>
          <p:nvPicPr>
            <p:cNvPr id="1026" name="Picture 2" descr="Image result for us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168" y="1908909"/>
              <a:ext cx="729516" cy="7295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us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34" y="2817440"/>
              <a:ext cx="729516" cy="7295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us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34" y="3767311"/>
              <a:ext cx="729516" cy="7295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72512" y="2638425"/>
              <a:ext cx="694944" cy="103136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Flowchart: Magnetic Disk 9"/>
            <p:cNvSpPr/>
            <p:nvPr/>
          </p:nvSpPr>
          <p:spPr>
            <a:xfrm>
              <a:off x="4167759" y="2224907"/>
              <a:ext cx="1028700" cy="185840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Arrow Connector 11"/>
            <p:cNvCxnSpPr>
              <a:endCxn id="7" idx="1"/>
            </p:cNvCxnSpPr>
            <p:nvPr/>
          </p:nvCxnSpPr>
          <p:spPr>
            <a:xfrm>
              <a:off x="1524000" y="2499360"/>
              <a:ext cx="1048512" cy="6547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1"/>
            </p:cNvCxnSpPr>
            <p:nvPr/>
          </p:nvCxnSpPr>
          <p:spPr>
            <a:xfrm flipV="1">
              <a:off x="1590675" y="3154109"/>
              <a:ext cx="981837" cy="1756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flipV="1">
              <a:off x="1590675" y="3154109"/>
              <a:ext cx="981837" cy="1170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0" idx="2"/>
            </p:cNvCxnSpPr>
            <p:nvPr/>
          </p:nvCxnSpPr>
          <p:spPr>
            <a:xfrm flipV="1">
              <a:off x="3267456" y="3154108"/>
              <a:ext cx="900303"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rotWithShape="1">
            <a:blip r:embed="rId3"/>
            <a:srcRect l="56441" t="28125" r="4173" b="10678"/>
            <a:stretch/>
          </p:blipFill>
          <p:spPr>
            <a:xfrm>
              <a:off x="5913254" y="1963008"/>
              <a:ext cx="2559756" cy="2236217"/>
            </a:xfrm>
            <a:prstGeom prst="rect">
              <a:avLst/>
            </a:prstGeom>
          </p:spPr>
        </p:pic>
      </p:grpSp>
      <p:sp>
        <p:nvSpPr>
          <p:cNvPr id="21" name="TextBox 20"/>
          <p:cNvSpPr txBox="1"/>
          <p:nvPr/>
        </p:nvSpPr>
        <p:spPr>
          <a:xfrm>
            <a:off x="2048256" y="4660900"/>
            <a:ext cx="4265014" cy="446276"/>
          </a:xfrm>
          <a:prstGeom prst="rect">
            <a:avLst/>
          </a:prstGeom>
          <a:noFill/>
        </p:spPr>
        <p:txBody>
          <a:bodyPr wrap="none" rtlCol="0">
            <a:spAutoFit/>
          </a:bodyPr>
          <a:lstStyle/>
          <a:p>
            <a:r>
              <a:rPr lang="en-US" sz="2300" smtClean="0">
                <a:solidFill>
                  <a:srgbClr val="FF0000"/>
                </a:solidFill>
                <a:latin typeface="Cambria" panose="02040503050406030204" pitchFamily="18" charset="0"/>
                <a:sym typeface="Wingdings" panose="05000000000000000000" pitchFamily="2" charset="2"/>
              </a:rPr>
              <a:t> </a:t>
            </a:r>
            <a:r>
              <a:rPr lang="en-US" sz="2300" smtClean="0">
                <a:solidFill>
                  <a:srgbClr val="FF0000"/>
                </a:solidFill>
                <a:latin typeface="Cambria" panose="02040503050406030204" pitchFamily="18" charset="0"/>
              </a:rPr>
              <a:t>Phải </a:t>
            </a:r>
            <a:r>
              <a:rPr lang="en-US" sz="2300">
                <a:solidFill>
                  <a:srgbClr val="FF0000"/>
                </a:solidFill>
                <a:latin typeface="Cambria" panose="02040503050406030204" pitchFamily="18" charset="0"/>
              </a:rPr>
              <a:t>giải quyết được xung đột</a:t>
            </a:r>
          </a:p>
        </p:txBody>
      </p:sp>
    </p:spTree>
    <p:extLst>
      <p:ext uri="{BB962C8B-B14F-4D97-AF65-F5344CB8AC3E}">
        <p14:creationId xmlns:p14="http://schemas.microsoft.com/office/powerpoint/2010/main" val="36832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 ví dụ</a:t>
            </a:r>
            <a:endParaRPr lang="en-US"/>
          </a:p>
        </p:txBody>
      </p:sp>
      <p:sp>
        <p:nvSpPr>
          <p:cNvPr id="3" name="Content Placeholder 2"/>
          <p:cNvSpPr>
            <a:spLocks noGrp="1"/>
          </p:cNvSpPr>
          <p:nvPr>
            <p:ph idx="1"/>
          </p:nvPr>
        </p:nvSpPr>
        <p:spPr>
          <a:xfrm>
            <a:off x="508000" y="989190"/>
            <a:ext cx="8178800" cy="674510"/>
          </a:xfrm>
        </p:spPr>
        <p:txBody>
          <a:bodyPr/>
          <a:lstStyle/>
          <a:p>
            <a:r>
              <a:rPr lang="en-US" smtClean="0"/>
              <a:t>Chuyển tiền bị lỗi </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6</a:t>
            </a:fld>
            <a:endParaRPr lang="en-US"/>
          </a:p>
        </p:txBody>
      </p:sp>
      <p:pic>
        <p:nvPicPr>
          <p:cNvPr id="7" name="Picture 6"/>
          <p:cNvPicPr>
            <a:picLocks noChangeAspect="1"/>
          </p:cNvPicPr>
          <p:nvPr/>
        </p:nvPicPr>
        <p:blipFill rotWithShape="1">
          <a:blip r:embed="rId2"/>
          <a:srcRect l="14763" t="26042" r="19404" b="28038"/>
          <a:stretch/>
        </p:blipFill>
        <p:spPr>
          <a:xfrm>
            <a:off x="1073150" y="1663701"/>
            <a:ext cx="6153150" cy="2413000"/>
          </a:xfrm>
          <a:prstGeom prst="rect">
            <a:avLst/>
          </a:prstGeom>
        </p:spPr>
      </p:pic>
      <p:sp>
        <p:nvSpPr>
          <p:cNvPr id="8" name="TextBox 7"/>
          <p:cNvSpPr txBox="1"/>
          <p:nvPr/>
        </p:nvSpPr>
        <p:spPr>
          <a:xfrm>
            <a:off x="1768856" y="4541794"/>
            <a:ext cx="5014706" cy="446276"/>
          </a:xfrm>
          <a:prstGeom prst="rect">
            <a:avLst/>
          </a:prstGeom>
          <a:noFill/>
        </p:spPr>
        <p:txBody>
          <a:bodyPr wrap="none" rtlCol="0">
            <a:spAutoFit/>
          </a:bodyPr>
          <a:lstStyle/>
          <a:p>
            <a:r>
              <a:rPr lang="en-US" sz="2300" smtClean="0">
                <a:solidFill>
                  <a:srgbClr val="FF0000"/>
                </a:solidFill>
                <a:latin typeface="Cambria" panose="02040503050406030204" pitchFamily="18" charset="0"/>
                <a:sym typeface="Wingdings" panose="05000000000000000000" pitchFamily="2" charset="2"/>
              </a:rPr>
              <a:t> </a:t>
            </a:r>
            <a:r>
              <a:rPr lang="en-US" sz="2300" smtClean="0">
                <a:solidFill>
                  <a:srgbClr val="FF0000"/>
                </a:solidFill>
                <a:latin typeface="Cambria" panose="02040503050406030204" pitchFamily="18" charset="0"/>
              </a:rPr>
              <a:t>Phải </a:t>
            </a:r>
            <a:r>
              <a:rPr lang="en-US" sz="2300">
                <a:solidFill>
                  <a:srgbClr val="FF0000"/>
                </a:solidFill>
                <a:latin typeface="Cambria" panose="02040503050406030204" pitchFamily="18" charset="0"/>
              </a:rPr>
              <a:t>giải quyết được </a:t>
            </a:r>
            <a:r>
              <a:rPr lang="en-US" sz="2300" smtClean="0">
                <a:solidFill>
                  <a:srgbClr val="FF0000"/>
                </a:solidFill>
                <a:latin typeface="Cambria" panose="02040503050406030204" pitchFamily="18" charset="0"/>
              </a:rPr>
              <a:t>tính nhất quán</a:t>
            </a:r>
            <a:endParaRPr lang="en-US" sz="2300">
              <a:solidFill>
                <a:srgbClr val="FF0000"/>
              </a:solidFill>
              <a:latin typeface="Cambria" panose="02040503050406030204" pitchFamily="18" charset="0"/>
            </a:endParaRPr>
          </a:p>
        </p:txBody>
      </p:sp>
    </p:spTree>
    <p:extLst>
      <p:ext uri="{BB962C8B-B14F-4D97-AF65-F5344CB8AC3E}">
        <p14:creationId xmlns:p14="http://schemas.microsoft.com/office/powerpoint/2010/main" val="241888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 ví dụ</a:t>
            </a:r>
            <a:endParaRPr lang="en-US"/>
          </a:p>
        </p:txBody>
      </p:sp>
      <p:sp>
        <p:nvSpPr>
          <p:cNvPr id="3" name="Content Placeholder 2"/>
          <p:cNvSpPr>
            <a:spLocks noGrp="1"/>
          </p:cNvSpPr>
          <p:nvPr>
            <p:ph idx="1"/>
          </p:nvPr>
        </p:nvSpPr>
        <p:spPr>
          <a:xfrm>
            <a:off x="628650" y="1128890"/>
            <a:ext cx="7886700" cy="598310"/>
          </a:xfrm>
        </p:spPr>
        <p:txBody>
          <a:bodyPr>
            <a:normAutofit lnSpcReduction="10000"/>
          </a:bodyPr>
          <a:lstStyle/>
          <a:p>
            <a:r>
              <a:rPr lang="en-US" smtClean="0"/>
              <a:t>Nhiều người rút tiền từ một tài khoản</a:t>
            </a:r>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7</a:t>
            </a:fld>
            <a:endParaRPr lang="en-US"/>
          </a:p>
        </p:txBody>
      </p:sp>
      <p:pic>
        <p:nvPicPr>
          <p:cNvPr id="7" name="Picture 6"/>
          <p:cNvPicPr>
            <a:picLocks noChangeAspect="1"/>
          </p:cNvPicPr>
          <p:nvPr/>
        </p:nvPicPr>
        <p:blipFill rotWithShape="1">
          <a:blip r:embed="rId2"/>
          <a:srcRect l="17203" t="25422" r="11960" b="28745"/>
          <a:stretch/>
        </p:blipFill>
        <p:spPr>
          <a:xfrm>
            <a:off x="1093604" y="1727200"/>
            <a:ext cx="6956791" cy="2530739"/>
          </a:xfrm>
          <a:prstGeom prst="rect">
            <a:avLst/>
          </a:prstGeom>
        </p:spPr>
      </p:pic>
      <p:sp>
        <p:nvSpPr>
          <p:cNvPr id="8" name="TextBox 7"/>
          <p:cNvSpPr txBox="1"/>
          <p:nvPr/>
        </p:nvSpPr>
        <p:spPr>
          <a:xfrm>
            <a:off x="707507" y="4577394"/>
            <a:ext cx="7807843" cy="400110"/>
          </a:xfrm>
          <a:prstGeom prst="rect">
            <a:avLst/>
          </a:prstGeom>
          <a:noFill/>
        </p:spPr>
        <p:txBody>
          <a:bodyPr wrap="none" rtlCol="0">
            <a:spAutoFit/>
          </a:bodyPr>
          <a:lstStyle/>
          <a:p>
            <a:r>
              <a:rPr lang="en-US" sz="2000" smtClean="0">
                <a:solidFill>
                  <a:srgbClr val="FF0000"/>
                </a:solidFill>
                <a:latin typeface="Cambria" panose="02040503050406030204" pitchFamily="18" charset="0"/>
                <a:sym typeface="Wingdings" panose="05000000000000000000" pitchFamily="2" charset="2"/>
              </a:rPr>
              <a:t> </a:t>
            </a:r>
            <a:r>
              <a:rPr lang="en-US" sz="2000" smtClean="0">
                <a:solidFill>
                  <a:srgbClr val="FF0000"/>
                </a:solidFill>
                <a:latin typeface="Cambria" panose="02040503050406030204" pitchFamily="18" charset="0"/>
              </a:rPr>
              <a:t>Phải </a:t>
            </a:r>
            <a:r>
              <a:rPr lang="en-US" sz="2000">
                <a:solidFill>
                  <a:srgbClr val="FF0000"/>
                </a:solidFill>
                <a:latin typeface="Cambria" panose="02040503050406030204" pitchFamily="18" charset="0"/>
              </a:rPr>
              <a:t>giải quyết được </a:t>
            </a:r>
            <a:r>
              <a:rPr lang="en-US" sz="2000" smtClean="0">
                <a:solidFill>
                  <a:srgbClr val="FF0000"/>
                </a:solidFill>
                <a:latin typeface="Cambria" panose="02040503050406030204" pitchFamily="18" charset="0"/>
              </a:rPr>
              <a:t>chanh chấp để đảm bảo tính nhất quán dữ liệu</a:t>
            </a:r>
            <a:endParaRPr lang="en-US" sz="2000">
              <a:solidFill>
                <a:srgbClr val="FF0000"/>
              </a:solidFill>
              <a:latin typeface="Cambria" panose="02040503050406030204" pitchFamily="18" charset="0"/>
            </a:endParaRPr>
          </a:p>
        </p:txBody>
      </p:sp>
    </p:spTree>
    <p:extLst>
      <p:ext uri="{BB962C8B-B14F-4D97-AF65-F5344CB8AC3E}">
        <p14:creationId xmlns:p14="http://schemas.microsoft.com/office/powerpoint/2010/main" val="1794572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 nhận xét</a:t>
            </a:r>
            <a:endParaRPr lang="en-US"/>
          </a:p>
        </p:txBody>
      </p:sp>
      <p:sp>
        <p:nvSpPr>
          <p:cNvPr id="3" name="Content Placeholder 2"/>
          <p:cNvSpPr>
            <a:spLocks noGrp="1"/>
          </p:cNvSpPr>
          <p:nvPr>
            <p:ph idx="1"/>
          </p:nvPr>
        </p:nvSpPr>
        <p:spPr/>
        <p:txBody>
          <a:bodyPr/>
          <a:lstStyle/>
          <a:p>
            <a:r>
              <a:rPr lang="en-US" smtClean="0"/>
              <a:t>Sự cố hoặc chanh chấp là điều không tránh khỏi </a:t>
            </a:r>
            <a:r>
              <a:rPr lang="en-US" smtClean="0">
                <a:sym typeface="Wingdings" panose="05000000000000000000" pitchFamily="2" charset="2"/>
              </a:rPr>
              <a:t> luôn luôn đòi hỏi tính nhất quán dữ liệu</a:t>
            </a:r>
          </a:p>
          <a:p>
            <a:r>
              <a:rPr lang="en-US" smtClean="0">
                <a:sym typeface="Wingdings" panose="05000000000000000000" pitchFamily="2" charset="2"/>
              </a:rPr>
              <a:t>Cần có kỹ thuật giải quyết vấn đề này  </a:t>
            </a:r>
            <a:r>
              <a:rPr lang="en-US" b="1" smtClean="0">
                <a:solidFill>
                  <a:srgbClr val="00B050"/>
                </a:solidFill>
                <a:sym typeface="Wingdings" panose="05000000000000000000" pitchFamily="2" charset="2"/>
              </a:rPr>
              <a:t>GIAO TÁC</a:t>
            </a:r>
          </a:p>
          <a:p>
            <a:endParaRPr lang="en-US"/>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8</a:t>
            </a:fld>
            <a:endParaRPr lang="en-US"/>
          </a:p>
        </p:txBody>
      </p:sp>
      <p:pic>
        <p:nvPicPr>
          <p:cNvPr id="2050" name="Picture 2" descr="Image result for trans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3182198"/>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38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a:xfrm>
            <a:off x="628650" y="1128890"/>
            <a:ext cx="7886700" cy="815004"/>
          </a:xfrm>
        </p:spPr>
        <p:txBody>
          <a:bodyPr>
            <a:normAutofit fontScale="77500" lnSpcReduction="20000"/>
          </a:bodyPr>
          <a:lstStyle/>
          <a:p>
            <a:r>
              <a:rPr lang="en-US" smtClean="0"/>
              <a:t>Giao tác (transaction) là </a:t>
            </a:r>
            <a:r>
              <a:rPr lang="en-US" smtClean="0">
                <a:solidFill>
                  <a:srgbClr val="FF0000"/>
                </a:solidFill>
              </a:rPr>
              <a:t>đơn vị xử lý nguyên tố </a:t>
            </a:r>
            <a:r>
              <a:rPr lang="en-US" smtClean="0"/>
              <a:t>gồm một chuỗi các hành động đọc/ghi trên các đối tượng CSDL</a:t>
            </a:r>
          </a:p>
        </p:txBody>
      </p:sp>
      <p:sp>
        <p:nvSpPr>
          <p:cNvPr id="4" name="Date Placeholder 3"/>
          <p:cNvSpPr>
            <a:spLocks noGrp="1"/>
          </p:cNvSpPr>
          <p:nvPr>
            <p:ph type="dt" sz="half" idx="10"/>
          </p:nvPr>
        </p:nvSpPr>
        <p:spPr/>
        <p:txBody>
          <a:bodyPr/>
          <a:lstStyle/>
          <a:p>
            <a:r>
              <a:rPr lang="en-US" smtClean="0"/>
              <a:t>@NhamCT</a:t>
            </a:r>
            <a:endParaRPr lang="en-US"/>
          </a:p>
        </p:txBody>
      </p:sp>
      <p:sp>
        <p:nvSpPr>
          <p:cNvPr id="5" name="Footer Placeholder 4"/>
          <p:cNvSpPr>
            <a:spLocks noGrp="1"/>
          </p:cNvSpPr>
          <p:nvPr>
            <p:ph type="ftr" sz="quarter" idx="11"/>
          </p:nvPr>
        </p:nvSpPr>
        <p:spPr/>
        <p:txBody>
          <a:bodyPr/>
          <a:lstStyle/>
          <a:p>
            <a:r>
              <a:rPr lang="vi-VN" smtClean="0"/>
              <a:t>MIS3008. Quản trị cơ sở dữ liệu</a:t>
            </a:r>
            <a:endParaRPr lang="en-US"/>
          </a:p>
        </p:txBody>
      </p:sp>
      <p:sp>
        <p:nvSpPr>
          <p:cNvPr id="6" name="Slide Number Placeholder 5"/>
          <p:cNvSpPr>
            <a:spLocks noGrp="1"/>
          </p:cNvSpPr>
          <p:nvPr>
            <p:ph type="sldNum" sz="quarter" idx="12"/>
          </p:nvPr>
        </p:nvSpPr>
        <p:spPr/>
        <p:txBody>
          <a:bodyPr/>
          <a:lstStyle/>
          <a:p>
            <a:fld id="{F906CACE-AB93-435C-B002-EC60DB86E852}" type="slidenum">
              <a:rPr lang="en-US" smtClean="0"/>
              <a:t>9</a:t>
            </a:fld>
            <a:endParaRPr lang="en-US"/>
          </a:p>
        </p:txBody>
      </p:sp>
      <p:pic>
        <p:nvPicPr>
          <p:cNvPr id="1026" name="Picture 2" descr="Image result for transact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528" y="1943894"/>
            <a:ext cx="4519422" cy="329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4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00. Gioi thieu mon hoc">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Lap trinh SQL</Template>
  <TotalTime>975</TotalTime>
  <Words>1420</Words>
  <Application>Microsoft Office PowerPoint</Application>
  <PresentationFormat>On-screen Show (16:10)</PresentationFormat>
  <Paragraphs>231</Paragraphs>
  <Slides>34</Slides>
  <Notes>1</Notes>
  <HiddenSlides>17</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00. Gioi thieu mon hoc</vt:lpstr>
      <vt:lpstr>QUẢN LÝ GIAO TÁC TRONG CSDL</vt:lpstr>
      <vt:lpstr>Nội dung chính</vt:lpstr>
      <vt:lpstr>Tài liệu tham khảo</vt:lpstr>
      <vt:lpstr>Giới thiệu</vt:lpstr>
      <vt:lpstr>Giới thiệu – ví dụ</vt:lpstr>
      <vt:lpstr>Giới thiệu – ví dụ</vt:lpstr>
      <vt:lpstr>Giới thiệu – ví dụ</vt:lpstr>
      <vt:lpstr>Giới thiệu – nhận xét</vt:lpstr>
      <vt:lpstr>Khái niệm</vt:lpstr>
      <vt:lpstr>Tính chất ACID</vt:lpstr>
      <vt:lpstr>Ví dụ về tính ACID</vt:lpstr>
      <vt:lpstr>Ví dụ về tính ACID…</vt:lpstr>
      <vt:lpstr>Các loại giao tác trong SQL Server</vt:lpstr>
      <vt:lpstr>Các lệnh quản lý giao tác tường minh</vt:lpstr>
      <vt:lpstr>Giao tác ngầm định</vt:lpstr>
      <vt:lpstr>Giao tác tường minh</vt:lpstr>
      <vt:lpstr>Khai báo giao tác trong T-SQL</vt:lpstr>
      <vt:lpstr>Transaction log</vt:lpstr>
      <vt:lpstr>Transaction log – ví dụ</vt:lpstr>
      <vt:lpstr>PowerPoint Presentation</vt:lpstr>
      <vt:lpstr>Các thao tác của giao tác</vt:lpstr>
      <vt:lpstr>Ví dụ về biểu diễn giao tác</vt:lpstr>
      <vt:lpstr>Ví dụ về biểu diễn giao tác…</vt:lpstr>
      <vt:lpstr>Các trạng thái của giao tác</vt:lpstr>
      <vt:lpstr>Nguyên lý hoạt động</vt:lpstr>
      <vt:lpstr>Các cách làm việc của giao tác</vt:lpstr>
      <vt:lpstr>Lịch thao tác</vt:lpstr>
      <vt:lpstr>Lịch thao tác…</vt:lpstr>
      <vt:lpstr>Lịch tuần tự</vt:lpstr>
      <vt:lpstr>Lịch xử lý đồng thời</vt:lpstr>
      <vt:lpstr>Lịch đồng thời – ví dụ</vt:lpstr>
      <vt:lpstr>Khả lịch tuần tự</vt:lpstr>
      <vt:lpstr>Khả lịch tuần tự - ví dụ</vt:lpstr>
      <vt:lpstr>Các loại khả lịch tuần tự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Windows User</cp:lastModifiedBy>
  <cp:revision>171</cp:revision>
  <dcterms:created xsi:type="dcterms:W3CDTF">2018-05-15T03:45:53Z</dcterms:created>
  <dcterms:modified xsi:type="dcterms:W3CDTF">2020-09-24T03:07:52Z</dcterms:modified>
</cp:coreProperties>
</file>