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7600" y="457200"/>
            <a:ext cx="7731125" cy="1423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3248" y="461434"/>
            <a:ext cx="572135" cy="1257935"/>
          </a:xfrm>
          <a:custGeom>
            <a:avLst/>
            <a:gdLst/>
            <a:ahLst/>
            <a:cxnLst/>
            <a:rect l="l" t="t" r="r" b="b"/>
            <a:pathLst>
              <a:path w="572135" h="1257935">
                <a:moveTo>
                  <a:pt x="436534" y="0"/>
                </a:moveTo>
                <a:lnTo>
                  <a:pt x="460060" y="40356"/>
                </a:lnTo>
                <a:lnTo>
                  <a:pt x="482854" y="81289"/>
                </a:lnTo>
                <a:lnTo>
                  <a:pt x="504186" y="123373"/>
                </a:lnTo>
                <a:lnTo>
                  <a:pt x="523324" y="167187"/>
                </a:lnTo>
                <a:lnTo>
                  <a:pt x="539537" y="213307"/>
                </a:lnTo>
                <a:lnTo>
                  <a:pt x="552092" y="262309"/>
                </a:lnTo>
                <a:lnTo>
                  <a:pt x="560259" y="314771"/>
                </a:lnTo>
                <a:lnTo>
                  <a:pt x="566701" y="359314"/>
                </a:lnTo>
                <a:lnTo>
                  <a:pt x="570584" y="407007"/>
                </a:lnTo>
                <a:lnTo>
                  <a:pt x="571810" y="457060"/>
                </a:lnTo>
                <a:lnTo>
                  <a:pt x="570279" y="508683"/>
                </a:lnTo>
                <a:lnTo>
                  <a:pt x="565893" y="561086"/>
                </a:lnTo>
                <a:lnTo>
                  <a:pt x="558552" y="613479"/>
                </a:lnTo>
                <a:lnTo>
                  <a:pt x="548157" y="665071"/>
                </a:lnTo>
                <a:lnTo>
                  <a:pt x="534608" y="715073"/>
                </a:lnTo>
                <a:lnTo>
                  <a:pt x="517806" y="762694"/>
                </a:lnTo>
                <a:lnTo>
                  <a:pt x="496753" y="815001"/>
                </a:lnTo>
                <a:lnTo>
                  <a:pt x="472590" y="863631"/>
                </a:lnTo>
                <a:lnTo>
                  <a:pt x="445809" y="908800"/>
                </a:lnTo>
                <a:lnTo>
                  <a:pt x="416904" y="950719"/>
                </a:lnTo>
                <a:lnTo>
                  <a:pt x="386368" y="989600"/>
                </a:lnTo>
                <a:lnTo>
                  <a:pt x="354695" y="1025657"/>
                </a:lnTo>
                <a:lnTo>
                  <a:pt x="322378" y="1059102"/>
                </a:lnTo>
                <a:lnTo>
                  <a:pt x="289910" y="1090148"/>
                </a:lnTo>
                <a:lnTo>
                  <a:pt x="257784" y="1119008"/>
                </a:lnTo>
                <a:lnTo>
                  <a:pt x="226495" y="1145894"/>
                </a:lnTo>
                <a:lnTo>
                  <a:pt x="152338" y="1191254"/>
                </a:lnTo>
                <a:lnTo>
                  <a:pt x="98339" y="1218939"/>
                </a:lnTo>
                <a:lnTo>
                  <a:pt x="58768" y="1235096"/>
                </a:lnTo>
                <a:lnTo>
                  <a:pt x="27898" y="1245873"/>
                </a:lnTo>
                <a:lnTo>
                  <a:pt x="0" y="1257417"/>
                </a:lnTo>
              </a:path>
            </a:pathLst>
          </a:custGeom>
          <a:ln w="2857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2611" y="457200"/>
            <a:ext cx="572135" cy="1252220"/>
          </a:xfrm>
          <a:custGeom>
            <a:avLst/>
            <a:gdLst/>
            <a:ahLst/>
            <a:cxnLst/>
            <a:rect l="l" t="t" r="r" b="b"/>
            <a:pathLst>
              <a:path w="572135" h="1252220">
                <a:moveTo>
                  <a:pt x="439619" y="0"/>
                </a:moveTo>
                <a:lnTo>
                  <a:pt x="460060" y="35065"/>
                </a:lnTo>
                <a:lnTo>
                  <a:pt x="482854" y="75998"/>
                </a:lnTo>
                <a:lnTo>
                  <a:pt x="504186" y="118082"/>
                </a:lnTo>
                <a:lnTo>
                  <a:pt x="523324" y="161896"/>
                </a:lnTo>
                <a:lnTo>
                  <a:pt x="539537" y="208016"/>
                </a:lnTo>
                <a:lnTo>
                  <a:pt x="552092" y="257019"/>
                </a:lnTo>
                <a:lnTo>
                  <a:pt x="560260" y="309481"/>
                </a:lnTo>
                <a:lnTo>
                  <a:pt x="566701" y="354023"/>
                </a:lnTo>
                <a:lnTo>
                  <a:pt x="570584" y="401717"/>
                </a:lnTo>
                <a:lnTo>
                  <a:pt x="571810" y="451770"/>
                </a:lnTo>
                <a:lnTo>
                  <a:pt x="570279" y="503393"/>
                </a:lnTo>
                <a:lnTo>
                  <a:pt x="565893" y="555796"/>
                </a:lnTo>
                <a:lnTo>
                  <a:pt x="558552" y="608189"/>
                </a:lnTo>
                <a:lnTo>
                  <a:pt x="548157" y="659781"/>
                </a:lnTo>
                <a:lnTo>
                  <a:pt x="534608" y="709783"/>
                </a:lnTo>
                <a:lnTo>
                  <a:pt x="517806" y="757405"/>
                </a:lnTo>
                <a:lnTo>
                  <a:pt x="496753" y="809710"/>
                </a:lnTo>
                <a:lnTo>
                  <a:pt x="472590" y="858341"/>
                </a:lnTo>
                <a:lnTo>
                  <a:pt x="445809" y="903510"/>
                </a:lnTo>
                <a:lnTo>
                  <a:pt x="416904" y="945428"/>
                </a:lnTo>
                <a:lnTo>
                  <a:pt x="386368" y="984310"/>
                </a:lnTo>
                <a:lnTo>
                  <a:pt x="354695" y="1020367"/>
                </a:lnTo>
                <a:lnTo>
                  <a:pt x="322378" y="1053812"/>
                </a:lnTo>
                <a:lnTo>
                  <a:pt x="289910" y="1084858"/>
                </a:lnTo>
                <a:lnTo>
                  <a:pt x="257784" y="1113718"/>
                </a:lnTo>
                <a:lnTo>
                  <a:pt x="226494" y="1140604"/>
                </a:lnTo>
                <a:lnTo>
                  <a:pt x="152338" y="1185963"/>
                </a:lnTo>
                <a:lnTo>
                  <a:pt x="98339" y="1213648"/>
                </a:lnTo>
                <a:lnTo>
                  <a:pt x="58768" y="1229806"/>
                </a:lnTo>
                <a:lnTo>
                  <a:pt x="27898" y="1240583"/>
                </a:lnTo>
                <a:lnTo>
                  <a:pt x="0" y="1252126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15387" y="457200"/>
            <a:ext cx="785812" cy="344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807450" y="3873500"/>
            <a:ext cx="793750" cy="344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68312" y="458787"/>
            <a:ext cx="676275" cy="3440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57200" y="3876675"/>
            <a:ext cx="712787" cy="3438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7750" y="6985000"/>
            <a:ext cx="7764462" cy="33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79437" y="579437"/>
            <a:ext cx="8912225" cy="6597650"/>
          </a:xfrm>
          <a:custGeom>
            <a:avLst/>
            <a:gdLst/>
            <a:ahLst/>
            <a:cxnLst/>
            <a:rect l="l" t="t" r="r" b="b"/>
            <a:pathLst>
              <a:path w="8912225" h="6597650">
                <a:moveTo>
                  <a:pt x="0" y="0"/>
                </a:moveTo>
                <a:lnTo>
                  <a:pt x="8912213" y="0"/>
                </a:lnTo>
                <a:lnTo>
                  <a:pt x="8912213" y="6597645"/>
                </a:lnTo>
                <a:lnTo>
                  <a:pt x="0" y="65976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17600" y="457200"/>
            <a:ext cx="7731125" cy="14239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93248" y="461434"/>
            <a:ext cx="572135" cy="1257935"/>
          </a:xfrm>
          <a:custGeom>
            <a:avLst/>
            <a:gdLst/>
            <a:ahLst/>
            <a:cxnLst/>
            <a:rect l="l" t="t" r="r" b="b"/>
            <a:pathLst>
              <a:path w="572135" h="1257935">
                <a:moveTo>
                  <a:pt x="436534" y="0"/>
                </a:moveTo>
                <a:lnTo>
                  <a:pt x="460060" y="40356"/>
                </a:lnTo>
                <a:lnTo>
                  <a:pt x="482854" y="81289"/>
                </a:lnTo>
                <a:lnTo>
                  <a:pt x="504186" y="123373"/>
                </a:lnTo>
                <a:lnTo>
                  <a:pt x="523324" y="167187"/>
                </a:lnTo>
                <a:lnTo>
                  <a:pt x="539537" y="213307"/>
                </a:lnTo>
                <a:lnTo>
                  <a:pt x="552092" y="262309"/>
                </a:lnTo>
                <a:lnTo>
                  <a:pt x="560259" y="314771"/>
                </a:lnTo>
                <a:lnTo>
                  <a:pt x="566701" y="359314"/>
                </a:lnTo>
                <a:lnTo>
                  <a:pt x="570584" y="407007"/>
                </a:lnTo>
                <a:lnTo>
                  <a:pt x="571810" y="457060"/>
                </a:lnTo>
                <a:lnTo>
                  <a:pt x="570279" y="508683"/>
                </a:lnTo>
                <a:lnTo>
                  <a:pt x="565893" y="561086"/>
                </a:lnTo>
                <a:lnTo>
                  <a:pt x="558552" y="613479"/>
                </a:lnTo>
                <a:lnTo>
                  <a:pt x="548157" y="665071"/>
                </a:lnTo>
                <a:lnTo>
                  <a:pt x="534608" y="715073"/>
                </a:lnTo>
                <a:lnTo>
                  <a:pt x="517806" y="762694"/>
                </a:lnTo>
                <a:lnTo>
                  <a:pt x="496753" y="815001"/>
                </a:lnTo>
                <a:lnTo>
                  <a:pt x="472590" y="863631"/>
                </a:lnTo>
                <a:lnTo>
                  <a:pt x="445809" y="908800"/>
                </a:lnTo>
                <a:lnTo>
                  <a:pt x="416904" y="950719"/>
                </a:lnTo>
                <a:lnTo>
                  <a:pt x="386368" y="989600"/>
                </a:lnTo>
                <a:lnTo>
                  <a:pt x="354695" y="1025657"/>
                </a:lnTo>
                <a:lnTo>
                  <a:pt x="322378" y="1059102"/>
                </a:lnTo>
                <a:lnTo>
                  <a:pt x="289910" y="1090148"/>
                </a:lnTo>
                <a:lnTo>
                  <a:pt x="257784" y="1119008"/>
                </a:lnTo>
                <a:lnTo>
                  <a:pt x="226495" y="1145894"/>
                </a:lnTo>
                <a:lnTo>
                  <a:pt x="152338" y="1191254"/>
                </a:lnTo>
                <a:lnTo>
                  <a:pt x="98339" y="1218939"/>
                </a:lnTo>
                <a:lnTo>
                  <a:pt x="58768" y="1235096"/>
                </a:lnTo>
                <a:lnTo>
                  <a:pt x="27898" y="1245873"/>
                </a:lnTo>
                <a:lnTo>
                  <a:pt x="0" y="1257417"/>
                </a:lnTo>
              </a:path>
            </a:pathLst>
          </a:custGeom>
          <a:ln w="2857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2611" y="457200"/>
            <a:ext cx="572135" cy="1252220"/>
          </a:xfrm>
          <a:custGeom>
            <a:avLst/>
            <a:gdLst/>
            <a:ahLst/>
            <a:cxnLst/>
            <a:rect l="l" t="t" r="r" b="b"/>
            <a:pathLst>
              <a:path w="572135" h="1252220">
                <a:moveTo>
                  <a:pt x="439619" y="0"/>
                </a:moveTo>
                <a:lnTo>
                  <a:pt x="460060" y="35065"/>
                </a:lnTo>
                <a:lnTo>
                  <a:pt x="482854" y="75998"/>
                </a:lnTo>
                <a:lnTo>
                  <a:pt x="504186" y="118082"/>
                </a:lnTo>
                <a:lnTo>
                  <a:pt x="523324" y="161896"/>
                </a:lnTo>
                <a:lnTo>
                  <a:pt x="539537" y="208016"/>
                </a:lnTo>
                <a:lnTo>
                  <a:pt x="552092" y="257019"/>
                </a:lnTo>
                <a:lnTo>
                  <a:pt x="560260" y="309481"/>
                </a:lnTo>
                <a:lnTo>
                  <a:pt x="566701" y="354023"/>
                </a:lnTo>
                <a:lnTo>
                  <a:pt x="570584" y="401717"/>
                </a:lnTo>
                <a:lnTo>
                  <a:pt x="571810" y="451770"/>
                </a:lnTo>
                <a:lnTo>
                  <a:pt x="570279" y="503393"/>
                </a:lnTo>
                <a:lnTo>
                  <a:pt x="565893" y="555796"/>
                </a:lnTo>
                <a:lnTo>
                  <a:pt x="558552" y="608189"/>
                </a:lnTo>
                <a:lnTo>
                  <a:pt x="548157" y="659781"/>
                </a:lnTo>
                <a:lnTo>
                  <a:pt x="534608" y="709783"/>
                </a:lnTo>
                <a:lnTo>
                  <a:pt x="517806" y="757405"/>
                </a:lnTo>
                <a:lnTo>
                  <a:pt x="496753" y="809710"/>
                </a:lnTo>
                <a:lnTo>
                  <a:pt x="472590" y="858341"/>
                </a:lnTo>
                <a:lnTo>
                  <a:pt x="445809" y="903510"/>
                </a:lnTo>
                <a:lnTo>
                  <a:pt x="416904" y="945428"/>
                </a:lnTo>
                <a:lnTo>
                  <a:pt x="386368" y="984310"/>
                </a:lnTo>
                <a:lnTo>
                  <a:pt x="354695" y="1020367"/>
                </a:lnTo>
                <a:lnTo>
                  <a:pt x="322378" y="1053812"/>
                </a:lnTo>
                <a:lnTo>
                  <a:pt x="289910" y="1084858"/>
                </a:lnTo>
                <a:lnTo>
                  <a:pt x="257784" y="1113718"/>
                </a:lnTo>
                <a:lnTo>
                  <a:pt x="226494" y="1140604"/>
                </a:lnTo>
                <a:lnTo>
                  <a:pt x="152338" y="1185963"/>
                </a:lnTo>
                <a:lnTo>
                  <a:pt x="98339" y="1213648"/>
                </a:lnTo>
                <a:lnTo>
                  <a:pt x="58768" y="1229806"/>
                </a:lnTo>
                <a:lnTo>
                  <a:pt x="27898" y="1240583"/>
                </a:lnTo>
                <a:lnTo>
                  <a:pt x="0" y="1252126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815387" y="457200"/>
            <a:ext cx="785812" cy="342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8807450" y="3873500"/>
            <a:ext cx="793750" cy="3441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68312" y="457200"/>
            <a:ext cx="676275" cy="3430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57200" y="3876675"/>
            <a:ext cx="712787" cy="3438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047750" y="6985000"/>
            <a:ext cx="7764462" cy="33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79437" y="579437"/>
            <a:ext cx="8912225" cy="6597650"/>
          </a:xfrm>
          <a:custGeom>
            <a:avLst/>
            <a:gdLst/>
            <a:ahLst/>
            <a:cxnLst/>
            <a:rect l="l" t="t" r="r" b="b"/>
            <a:pathLst>
              <a:path w="8912225" h="6597650">
                <a:moveTo>
                  <a:pt x="0" y="0"/>
                </a:moveTo>
                <a:lnTo>
                  <a:pt x="8912213" y="0"/>
                </a:lnTo>
                <a:lnTo>
                  <a:pt x="8912213" y="6597645"/>
                </a:lnTo>
                <a:lnTo>
                  <a:pt x="0" y="65976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68325" y="588962"/>
            <a:ext cx="9032875" cy="67262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76300" y="993775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0" y="538162"/>
                </a:move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5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5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8" y="8670"/>
                </a:lnTo>
                <a:lnTo>
                  <a:pt x="681227" y="19223"/>
                </a:lnTo>
                <a:lnTo>
                  <a:pt x="725945" y="33668"/>
                </a:lnTo>
                <a:lnTo>
                  <a:pt x="768861" y="51815"/>
                </a:lnTo>
                <a:lnTo>
                  <a:pt x="809784" y="73474"/>
                </a:lnTo>
                <a:lnTo>
                  <a:pt x="848526" y="98456"/>
                </a:lnTo>
                <a:lnTo>
                  <a:pt x="884895" y="126569"/>
                </a:lnTo>
                <a:lnTo>
                  <a:pt x="918702" y="157624"/>
                </a:lnTo>
                <a:lnTo>
                  <a:pt x="949758" y="191431"/>
                </a:lnTo>
                <a:lnTo>
                  <a:pt x="977871" y="227800"/>
                </a:lnTo>
                <a:lnTo>
                  <a:pt x="1002853" y="266541"/>
                </a:lnTo>
                <a:lnTo>
                  <a:pt x="1024512" y="307464"/>
                </a:lnTo>
                <a:lnTo>
                  <a:pt x="1042659" y="350380"/>
                </a:lnTo>
                <a:lnTo>
                  <a:pt x="1057105" y="395097"/>
                </a:lnTo>
                <a:lnTo>
                  <a:pt x="1067658" y="441427"/>
                </a:lnTo>
                <a:lnTo>
                  <a:pt x="1074129" y="489178"/>
                </a:lnTo>
                <a:lnTo>
                  <a:pt x="1076329" y="538162"/>
                </a:lnTo>
                <a:lnTo>
                  <a:pt x="1074129" y="587146"/>
                </a:lnTo>
                <a:lnTo>
                  <a:pt x="1067658" y="634897"/>
                </a:lnTo>
                <a:lnTo>
                  <a:pt x="1057105" y="681227"/>
                </a:lnTo>
                <a:lnTo>
                  <a:pt x="1042659" y="725945"/>
                </a:lnTo>
                <a:lnTo>
                  <a:pt x="1024512" y="768860"/>
                </a:lnTo>
                <a:lnTo>
                  <a:pt x="1002853" y="809784"/>
                </a:lnTo>
                <a:lnTo>
                  <a:pt x="977871" y="848525"/>
                </a:lnTo>
                <a:lnTo>
                  <a:pt x="949758" y="884895"/>
                </a:lnTo>
                <a:lnTo>
                  <a:pt x="918702" y="918702"/>
                </a:lnTo>
                <a:lnTo>
                  <a:pt x="884895" y="949758"/>
                </a:lnTo>
                <a:lnTo>
                  <a:pt x="848526" y="977871"/>
                </a:lnTo>
                <a:lnTo>
                  <a:pt x="809784" y="1002852"/>
                </a:lnTo>
                <a:lnTo>
                  <a:pt x="768861" y="1024512"/>
                </a:lnTo>
                <a:lnTo>
                  <a:pt x="725945" y="1042659"/>
                </a:lnTo>
                <a:lnTo>
                  <a:pt x="681227" y="1057104"/>
                </a:lnTo>
                <a:lnTo>
                  <a:pt x="634898" y="1067658"/>
                </a:lnTo>
                <a:lnTo>
                  <a:pt x="587146" y="1074129"/>
                </a:lnTo>
                <a:lnTo>
                  <a:pt x="538162" y="1076328"/>
                </a:lnTo>
                <a:lnTo>
                  <a:pt x="489178" y="1074129"/>
                </a:lnTo>
                <a:lnTo>
                  <a:pt x="441427" y="1067658"/>
                </a:lnTo>
                <a:lnTo>
                  <a:pt x="395097" y="1057104"/>
                </a:lnTo>
                <a:lnTo>
                  <a:pt x="350380" y="1042659"/>
                </a:lnTo>
                <a:lnTo>
                  <a:pt x="307465" y="1024512"/>
                </a:lnTo>
                <a:lnTo>
                  <a:pt x="266541" y="1002852"/>
                </a:lnTo>
                <a:lnTo>
                  <a:pt x="227800" y="977871"/>
                </a:lnTo>
                <a:lnTo>
                  <a:pt x="191431" y="949758"/>
                </a:lnTo>
                <a:lnTo>
                  <a:pt x="157624" y="918702"/>
                </a:lnTo>
                <a:lnTo>
                  <a:pt x="126569" y="884895"/>
                </a:lnTo>
                <a:lnTo>
                  <a:pt x="98456" y="848525"/>
                </a:lnTo>
                <a:lnTo>
                  <a:pt x="73475" y="809784"/>
                </a:lnTo>
                <a:lnTo>
                  <a:pt x="51815" y="768860"/>
                </a:lnTo>
                <a:lnTo>
                  <a:pt x="33668" y="725945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close/>
              </a:path>
            </a:pathLst>
          </a:custGeom>
          <a:ln w="2857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8402" y="1056957"/>
            <a:ext cx="768159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7600" y="457200"/>
            <a:ext cx="7731125" cy="1423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3248" y="461434"/>
            <a:ext cx="572135" cy="1257935"/>
          </a:xfrm>
          <a:custGeom>
            <a:avLst/>
            <a:gdLst/>
            <a:ahLst/>
            <a:cxnLst/>
            <a:rect l="l" t="t" r="r" b="b"/>
            <a:pathLst>
              <a:path w="572135" h="1257935">
                <a:moveTo>
                  <a:pt x="436534" y="0"/>
                </a:moveTo>
                <a:lnTo>
                  <a:pt x="460060" y="40356"/>
                </a:lnTo>
                <a:lnTo>
                  <a:pt x="482854" y="81289"/>
                </a:lnTo>
                <a:lnTo>
                  <a:pt x="504186" y="123373"/>
                </a:lnTo>
                <a:lnTo>
                  <a:pt x="523324" y="167187"/>
                </a:lnTo>
                <a:lnTo>
                  <a:pt x="539537" y="213307"/>
                </a:lnTo>
                <a:lnTo>
                  <a:pt x="552092" y="262309"/>
                </a:lnTo>
                <a:lnTo>
                  <a:pt x="560259" y="314771"/>
                </a:lnTo>
                <a:lnTo>
                  <a:pt x="566701" y="359314"/>
                </a:lnTo>
                <a:lnTo>
                  <a:pt x="570584" y="407007"/>
                </a:lnTo>
                <a:lnTo>
                  <a:pt x="571810" y="457060"/>
                </a:lnTo>
                <a:lnTo>
                  <a:pt x="570279" y="508683"/>
                </a:lnTo>
                <a:lnTo>
                  <a:pt x="565893" y="561086"/>
                </a:lnTo>
                <a:lnTo>
                  <a:pt x="558552" y="613479"/>
                </a:lnTo>
                <a:lnTo>
                  <a:pt x="548157" y="665071"/>
                </a:lnTo>
                <a:lnTo>
                  <a:pt x="534608" y="715073"/>
                </a:lnTo>
                <a:lnTo>
                  <a:pt x="517806" y="762694"/>
                </a:lnTo>
                <a:lnTo>
                  <a:pt x="496753" y="815001"/>
                </a:lnTo>
                <a:lnTo>
                  <a:pt x="472590" y="863631"/>
                </a:lnTo>
                <a:lnTo>
                  <a:pt x="445809" y="908800"/>
                </a:lnTo>
                <a:lnTo>
                  <a:pt x="416904" y="950719"/>
                </a:lnTo>
                <a:lnTo>
                  <a:pt x="386368" y="989600"/>
                </a:lnTo>
                <a:lnTo>
                  <a:pt x="354695" y="1025657"/>
                </a:lnTo>
                <a:lnTo>
                  <a:pt x="322378" y="1059102"/>
                </a:lnTo>
                <a:lnTo>
                  <a:pt x="289910" y="1090148"/>
                </a:lnTo>
                <a:lnTo>
                  <a:pt x="257784" y="1119008"/>
                </a:lnTo>
                <a:lnTo>
                  <a:pt x="226495" y="1145894"/>
                </a:lnTo>
                <a:lnTo>
                  <a:pt x="152338" y="1191254"/>
                </a:lnTo>
                <a:lnTo>
                  <a:pt x="98339" y="1218939"/>
                </a:lnTo>
                <a:lnTo>
                  <a:pt x="58768" y="1235096"/>
                </a:lnTo>
                <a:lnTo>
                  <a:pt x="27898" y="1245873"/>
                </a:lnTo>
                <a:lnTo>
                  <a:pt x="0" y="1257417"/>
                </a:lnTo>
              </a:path>
            </a:pathLst>
          </a:custGeom>
          <a:ln w="2857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2611" y="457200"/>
            <a:ext cx="572135" cy="1252220"/>
          </a:xfrm>
          <a:custGeom>
            <a:avLst/>
            <a:gdLst/>
            <a:ahLst/>
            <a:cxnLst/>
            <a:rect l="l" t="t" r="r" b="b"/>
            <a:pathLst>
              <a:path w="572135" h="1252220">
                <a:moveTo>
                  <a:pt x="439619" y="0"/>
                </a:moveTo>
                <a:lnTo>
                  <a:pt x="460060" y="35065"/>
                </a:lnTo>
                <a:lnTo>
                  <a:pt x="482854" y="75998"/>
                </a:lnTo>
                <a:lnTo>
                  <a:pt x="504186" y="118082"/>
                </a:lnTo>
                <a:lnTo>
                  <a:pt x="523324" y="161896"/>
                </a:lnTo>
                <a:lnTo>
                  <a:pt x="539537" y="208016"/>
                </a:lnTo>
                <a:lnTo>
                  <a:pt x="552092" y="257019"/>
                </a:lnTo>
                <a:lnTo>
                  <a:pt x="560260" y="309481"/>
                </a:lnTo>
                <a:lnTo>
                  <a:pt x="566701" y="354023"/>
                </a:lnTo>
                <a:lnTo>
                  <a:pt x="570584" y="401717"/>
                </a:lnTo>
                <a:lnTo>
                  <a:pt x="571810" y="451770"/>
                </a:lnTo>
                <a:lnTo>
                  <a:pt x="570279" y="503393"/>
                </a:lnTo>
                <a:lnTo>
                  <a:pt x="565893" y="555796"/>
                </a:lnTo>
                <a:lnTo>
                  <a:pt x="558552" y="608189"/>
                </a:lnTo>
                <a:lnTo>
                  <a:pt x="548157" y="659781"/>
                </a:lnTo>
                <a:lnTo>
                  <a:pt x="534608" y="709783"/>
                </a:lnTo>
                <a:lnTo>
                  <a:pt x="517806" y="757405"/>
                </a:lnTo>
                <a:lnTo>
                  <a:pt x="496753" y="809710"/>
                </a:lnTo>
                <a:lnTo>
                  <a:pt x="472590" y="858341"/>
                </a:lnTo>
                <a:lnTo>
                  <a:pt x="445809" y="903510"/>
                </a:lnTo>
                <a:lnTo>
                  <a:pt x="416904" y="945428"/>
                </a:lnTo>
                <a:lnTo>
                  <a:pt x="386368" y="984310"/>
                </a:lnTo>
                <a:lnTo>
                  <a:pt x="354695" y="1020367"/>
                </a:lnTo>
                <a:lnTo>
                  <a:pt x="322378" y="1053812"/>
                </a:lnTo>
                <a:lnTo>
                  <a:pt x="289910" y="1084858"/>
                </a:lnTo>
                <a:lnTo>
                  <a:pt x="257784" y="1113718"/>
                </a:lnTo>
                <a:lnTo>
                  <a:pt x="226494" y="1140604"/>
                </a:lnTo>
                <a:lnTo>
                  <a:pt x="152338" y="1185963"/>
                </a:lnTo>
                <a:lnTo>
                  <a:pt x="98339" y="1213648"/>
                </a:lnTo>
                <a:lnTo>
                  <a:pt x="58768" y="1229806"/>
                </a:lnTo>
                <a:lnTo>
                  <a:pt x="27898" y="1240583"/>
                </a:lnTo>
                <a:lnTo>
                  <a:pt x="0" y="1252126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15387" y="457200"/>
            <a:ext cx="785812" cy="3440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807450" y="3873500"/>
            <a:ext cx="793750" cy="344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68312" y="458787"/>
            <a:ext cx="676275" cy="3440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57200" y="3876675"/>
            <a:ext cx="712787" cy="3438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7750" y="6985000"/>
            <a:ext cx="7764462" cy="33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79437" y="579437"/>
            <a:ext cx="8912225" cy="6597650"/>
          </a:xfrm>
          <a:custGeom>
            <a:avLst/>
            <a:gdLst/>
            <a:ahLst/>
            <a:cxnLst/>
            <a:rect l="l" t="t" r="r" b="b"/>
            <a:pathLst>
              <a:path w="8912225" h="6597650">
                <a:moveTo>
                  <a:pt x="0" y="0"/>
                </a:moveTo>
                <a:lnTo>
                  <a:pt x="8912213" y="0"/>
                </a:lnTo>
                <a:lnTo>
                  <a:pt x="8912213" y="6597645"/>
                </a:lnTo>
                <a:lnTo>
                  <a:pt x="0" y="65976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17600" y="457200"/>
            <a:ext cx="7731125" cy="14239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93248" y="461434"/>
            <a:ext cx="572135" cy="1257935"/>
          </a:xfrm>
          <a:custGeom>
            <a:avLst/>
            <a:gdLst/>
            <a:ahLst/>
            <a:cxnLst/>
            <a:rect l="l" t="t" r="r" b="b"/>
            <a:pathLst>
              <a:path w="572135" h="1257935">
                <a:moveTo>
                  <a:pt x="436534" y="0"/>
                </a:moveTo>
                <a:lnTo>
                  <a:pt x="460060" y="40356"/>
                </a:lnTo>
                <a:lnTo>
                  <a:pt x="482854" y="81289"/>
                </a:lnTo>
                <a:lnTo>
                  <a:pt x="504186" y="123373"/>
                </a:lnTo>
                <a:lnTo>
                  <a:pt x="523324" y="167187"/>
                </a:lnTo>
                <a:lnTo>
                  <a:pt x="539537" y="213307"/>
                </a:lnTo>
                <a:lnTo>
                  <a:pt x="552092" y="262309"/>
                </a:lnTo>
                <a:lnTo>
                  <a:pt x="560259" y="314771"/>
                </a:lnTo>
                <a:lnTo>
                  <a:pt x="566701" y="359314"/>
                </a:lnTo>
                <a:lnTo>
                  <a:pt x="570584" y="407007"/>
                </a:lnTo>
                <a:lnTo>
                  <a:pt x="571810" y="457060"/>
                </a:lnTo>
                <a:lnTo>
                  <a:pt x="570279" y="508683"/>
                </a:lnTo>
                <a:lnTo>
                  <a:pt x="565893" y="561086"/>
                </a:lnTo>
                <a:lnTo>
                  <a:pt x="558552" y="613479"/>
                </a:lnTo>
                <a:lnTo>
                  <a:pt x="548157" y="665071"/>
                </a:lnTo>
                <a:lnTo>
                  <a:pt x="534608" y="715073"/>
                </a:lnTo>
                <a:lnTo>
                  <a:pt x="517806" y="762694"/>
                </a:lnTo>
                <a:lnTo>
                  <a:pt x="496753" y="815001"/>
                </a:lnTo>
                <a:lnTo>
                  <a:pt x="472590" y="863631"/>
                </a:lnTo>
                <a:lnTo>
                  <a:pt x="445809" y="908800"/>
                </a:lnTo>
                <a:lnTo>
                  <a:pt x="416904" y="950719"/>
                </a:lnTo>
                <a:lnTo>
                  <a:pt x="386368" y="989600"/>
                </a:lnTo>
                <a:lnTo>
                  <a:pt x="354695" y="1025657"/>
                </a:lnTo>
                <a:lnTo>
                  <a:pt x="322378" y="1059102"/>
                </a:lnTo>
                <a:lnTo>
                  <a:pt x="289910" y="1090148"/>
                </a:lnTo>
                <a:lnTo>
                  <a:pt x="257784" y="1119008"/>
                </a:lnTo>
                <a:lnTo>
                  <a:pt x="226495" y="1145894"/>
                </a:lnTo>
                <a:lnTo>
                  <a:pt x="152338" y="1191254"/>
                </a:lnTo>
                <a:lnTo>
                  <a:pt x="98339" y="1218939"/>
                </a:lnTo>
                <a:lnTo>
                  <a:pt x="58768" y="1235096"/>
                </a:lnTo>
                <a:lnTo>
                  <a:pt x="27898" y="1245873"/>
                </a:lnTo>
                <a:lnTo>
                  <a:pt x="0" y="1257417"/>
                </a:lnTo>
              </a:path>
            </a:pathLst>
          </a:custGeom>
          <a:ln w="2857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2611" y="457200"/>
            <a:ext cx="572135" cy="1252220"/>
          </a:xfrm>
          <a:custGeom>
            <a:avLst/>
            <a:gdLst/>
            <a:ahLst/>
            <a:cxnLst/>
            <a:rect l="l" t="t" r="r" b="b"/>
            <a:pathLst>
              <a:path w="572135" h="1252220">
                <a:moveTo>
                  <a:pt x="439619" y="0"/>
                </a:moveTo>
                <a:lnTo>
                  <a:pt x="460060" y="35065"/>
                </a:lnTo>
                <a:lnTo>
                  <a:pt x="482854" y="75998"/>
                </a:lnTo>
                <a:lnTo>
                  <a:pt x="504186" y="118082"/>
                </a:lnTo>
                <a:lnTo>
                  <a:pt x="523324" y="161896"/>
                </a:lnTo>
                <a:lnTo>
                  <a:pt x="539537" y="208016"/>
                </a:lnTo>
                <a:lnTo>
                  <a:pt x="552092" y="257019"/>
                </a:lnTo>
                <a:lnTo>
                  <a:pt x="560260" y="309481"/>
                </a:lnTo>
                <a:lnTo>
                  <a:pt x="566701" y="354023"/>
                </a:lnTo>
                <a:lnTo>
                  <a:pt x="570584" y="401717"/>
                </a:lnTo>
                <a:lnTo>
                  <a:pt x="571810" y="451770"/>
                </a:lnTo>
                <a:lnTo>
                  <a:pt x="570279" y="503393"/>
                </a:lnTo>
                <a:lnTo>
                  <a:pt x="565893" y="555796"/>
                </a:lnTo>
                <a:lnTo>
                  <a:pt x="558552" y="608189"/>
                </a:lnTo>
                <a:lnTo>
                  <a:pt x="548157" y="659781"/>
                </a:lnTo>
                <a:lnTo>
                  <a:pt x="534608" y="709783"/>
                </a:lnTo>
                <a:lnTo>
                  <a:pt x="517806" y="757405"/>
                </a:lnTo>
                <a:lnTo>
                  <a:pt x="496753" y="809710"/>
                </a:lnTo>
                <a:lnTo>
                  <a:pt x="472590" y="858341"/>
                </a:lnTo>
                <a:lnTo>
                  <a:pt x="445809" y="903510"/>
                </a:lnTo>
                <a:lnTo>
                  <a:pt x="416904" y="945428"/>
                </a:lnTo>
                <a:lnTo>
                  <a:pt x="386368" y="984310"/>
                </a:lnTo>
                <a:lnTo>
                  <a:pt x="354695" y="1020367"/>
                </a:lnTo>
                <a:lnTo>
                  <a:pt x="322378" y="1053812"/>
                </a:lnTo>
                <a:lnTo>
                  <a:pt x="289910" y="1084858"/>
                </a:lnTo>
                <a:lnTo>
                  <a:pt x="257784" y="1113718"/>
                </a:lnTo>
                <a:lnTo>
                  <a:pt x="226494" y="1140604"/>
                </a:lnTo>
                <a:lnTo>
                  <a:pt x="152338" y="1185963"/>
                </a:lnTo>
                <a:lnTo>
                  <a:pt x="98339" y="1213648"/>
                </a:lnTo>
                <a:lnTo>
                  <a:pt x="58768" y="1229806"/>
                </a:lnTo>
                <a:lnTo>
                  <a:pt x="27898" y="1240583"/>
                </a:lnTo>
                <a:lnTo>
                  <a:pt x="0" y="1252126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815387" y="457200"/>
            <a:ext cx="785812" cy="3429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8807450" y="3873500"/>
            <a:ext cx="793750" cy="3441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68312" y="457200"/>
            <a:ext cx="676275" cy="3430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57200" y="3876675"/>
            <a:ext cx="712787" cy="3438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047750" y="6985000"/>
            <a:ext cx="7764462" cy="330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79437" y="579437"/>
            <a:ext cx="8912225" cy="6597650"/>
          </a:xfrm>
          <a:custGeom>
            <a:avLst/>
            <a:gdLst/>
            <a:ahLst/>
            <a:cxnLst/>
            <a:rect l="l" t="t" r="r" b="b"/>
            <a:pathLst>
              <a:path w="8912225" h="6597650">
                <a:moveTo>
                  <a:pt x="0" y="0"/>
                </a:moveTo>
                <a:lnTo>
                  <a:pt x="8912213" y="0"/>
                </a:lnTo>
                <a:lnTo>
                  <a:pt x="8912213" y="6597645"/>
                </a:lnTo>
                <a:lnTo>
                  <a:pt x="0" y="65976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536" y="659447"/>
            <a:ext cx="7763327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627" y="1808537"/>
            <a:ext cx="7676515" cy="516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402" y="1056957"/>
            <a:ext cx="44830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9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0219"/>
            <a:ext cx="16827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200" spc="2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1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200" spc="-4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00" y="1339850"/>
            <a:ext cx="6143625" cy="5975350"/>
          </a:xfrm>
          <a:custGeom>
            <a:avLst/>
            <a:gdLst/>
            <a:ahLst/>
            <a:cxnLst/>
            <a:rect l="l" t="t" r="r" b="b"/>
            <a:pathLst>
              <a:path w="6143625" h="5975350">
                <a:moveTo>
                  <a:pt x="0" y="3059107"/>
                </a:moveTo>
                <a:lnTo>
                  <a:pt x="373" y="3010924"/>
                </a:lnTo>
                <a:lnTo>
                  <a:pt x="1489" y="2962920"/>
                </a:lnTo>
                <a:lnTo>
                  <a:pt x="3343" y="2915101"/>
                </a:lnTo>
                <a:lnTo>
                  <a:pt x="5929" y="2867472"/>
                </a:lnTo>
                <a:lnTo>
                  <a:pt x="9241" y="2820040"/>
                </a:lnTo>
                <a:lnTo>
                  <a:pt x="13275" y="2772808"/>
                </a:lnTo>
                <a:lnTo>
                  <a:pt x="18024" y="2725783"/>
                </a:lnTo>
                <a:lnTo>
                  <a:pt x="23484" y="2678971"/>
                </a:lnTo>
                <a:lnTo>
                  <a:pt x="29648" y="2632376"/>
                </a:lnTo>
                <a:lnTo>
                  <a:pt x="36512" y="2586004"/>
                </a:lnTo>
                <a:lnTo>
                  <a:pt x="44069" y="2539861"/>
                </a:lnTo>
                <a:lnTo>
                  <a:pt x="52315" y="2493952"/>
                </a:lnTo>
                <a:lnTo>
                  <a:pt x="61244" y="2448282"/>
                </a:lnTo>
                <a:lnTo>
                  <a:pt x="70850" y="2402857"/>
                </a:lnTo>
                <a:lnTo>
                  <a:pt x="81128" y="2357682"/>
                </a:lnTo>
                <a:lnTo>
                  <a:pt x="92073" y="2312762"/>
                </a:lnTo>
                <a:lnTo>
                  <a:pt x="103679" y="2268104"/>
                </a:lnTo>
                <a:lnTo>
                  <a:pt x="115940" y="2223713"/>
                </a:lnTo>
                <a:lnTo>
                  <a:pt x="128851" y="2179593"/>
                </a:lnTo>
                <a:lnTo>
                  <a:pt x="142407" y="2135751"/>
                </a:lnTo>
                <a:lnTo>
                  <a:pt x="156603" y="2092192"/>
                </a:lnTo>
                <a:lnTo>
                  <a:pt x="171432" y="2048922"/>
                </a:lnTo>
                <a:lnTo>
                  <a:pt x="186889" y="2005945"/>
                </a:lnTo>
                <a:lnTo>
                  <a:pt x="202969" y="1963267"/>
                </a:lnTo>
                <a:lnTo>
                  <a:pt x="219666" y="1920894"/>
                </a:lnTo>
                <a:lnTo>
                  <a:pt x="236976" y="1878831"/>
                </a:lnTo>
                <a:lnTo>
                  <a:pt x="254891" y="1837083"/>
                </a:lnTo>
                <a:lnTo>
                  <a:pt x="273408" y="1795657"/>
                </a:lnTo>
                <a:lnTo>
                  <a:pt x="292520" y="1754557"/>
                </a:lnTo>
                <a:lnTo>
                  <a:pt x="312222" y="1713789"/>
                </a:lnTo>
                <a:lnTo>
                  <a:pt x="332509" y="1673358"/>
                </a:lnTo>
                <a:lnTo>
                  <a:pt x="353375" y="1633270"/>
                </a:lnTo>
                <a:lnTo>
                  <a:pt x="374814" y="1593530"/>
                </a:lnTo>
                <a:lnTo>
                  <a:pt x="396822" y="1554144"/>
                </a:lnTo>
                <a:lnTo>
                  <a:pt x="419392" y="1515117"/>
                </a:lnTo>
                <a:lnTo>
                  <a:pt x="442520" y="1476454"/>
                </a:lnTo>
                <a:lnTo>
                  <a:pt x="466199" y="1438161"/>
                </a:lnTo>
                <a:lnTo>
                  <a:pt x="490425" y="1400244"/>
                </a:lnTo>
                <a:lnTo>
                  <a:pt x="515191" y="1362708"/>
                </a:lnTo>
                <a:lnTo>
                  <a:pt x="540493" y="1325557"/>
                </a:lnTo>
                <a:lnTo>
                  <a:pt x="566325" y="1288799"/>
                </a:lnTo>
                <a:lnTo>
                  <a:pt x="592681" y="1252438"/>
                </a:lnTo>
                <a:lnTo>
                  <a:pt x="619557" y="1216479"/>
                </a:lnTo>
                <a:lnTo>
                  <a:pt x="646945" y="1180928"/>
                </a:lnTo>
                <a:lnTo>
                  <a:pt x="674842" y="1145791"/>
                </a:lnTo>
                <a:lnTo>
                  <a:pt x="703242" y="1111073"/>
                </a:lnTo>
                <a:lnTo>
                  <a:pt x="732139" y="1076779"/>
                </a:lnTo>
                <a:lnTo>
                  <a:pt x="761527" y="1042915"/>
                </a:lnTo>
                <a:lnTo>
                  <a:pt x="791401" y="1009486"/>
                </a:lnTo>
                <a:lnTo>
                  <a:pt x="821757" y="976498"/>
                </a:lnTo>
                <a:lnTo>
                  <a:pt x="852587" y="943956"/>
                </a:lnTo>
                <a:lnTo>
                  <a:pt x="883888" y="911865"/>
                </a:lnTo>
                <a:lnTo>
                  <a:pt x="915653" y="880232"/>
                </a:lnTo>
                <a:lnTo>
                  <a:pt x="947876" y="849061"/>
                </a:lnTo>
                <a:lnTo>
                  <a:pt x="980554" y="818358"/>
                </a:lnTo>
                <a:lnTo>
                  <a:pt x="1013679" y="788128"/>
                </a:lnTo>
                <a:lnTo>
                  <a:pt x="1047246" y="758377"/>
                </a:lnTo>
                <a:lnTo>
                  <a:pt x="1081251" y="729110"/>
                </a:lnTo>
                <a:lnTo>
                  <a:pt x="1115687" y="700333"/>
                </a:lnTo>
                <a:lnTo>
                  <a:pt x="1150550" y="672051"/>
                </a:lnTo>
                <a:lnTo>
                  <a:pt x="1185833" y="644269"/>
                </a:lnTo>
                <a:lnTo>
                  <a:pt x="1221531" y="616994"/>
                </a:lnTo>
                <a:lnTo>
                  <a:pt x="1257639" y="590230"/>
                </a:lnTo>
                <a:lnTo>
                  <a:pt x="1294151" y="563982"/>
                </a:lnTo>
                <a:lnTo>
                  <a:pt x="1331063" y="538257"/>
                </a:lnTo>
                <a:lnTo>
                  <a:pt x="1368367" y="513060"/>
                </a:lnTo>
                <a:lnTo>
                  <a:pt x="1406059" y="488396"/>
                </a:lnTo>
                <a:lnTo>
                  <a:pt x="1444134" y="464271"/>
                </a:lnTo>
                <a:lnTo>
                  <a:pt x="1482586" y="440689"/>
                </a:lnTo>
                <a:lnTo>
                  <a:pt x="1521409" y="417657"/>
                </a:lnTo>
                <a:lnTo>
                  <a:pt x="1560598" y="395180"/>
                </a:lnTo>
                <a:lnTo>
                  <a:pt x="1600148" y="373264"/>
                </a:lnTo>
                <a:lnTo>
                  <a:pt x="1640053" y="351913"/>
                </a:lnTo>
                <a:lnTo>
                  <a:pt x="1680307" y="331133"/>
                </a:lnTo>
                <a:lnTo>
                  <a:pt x="1720906" y="310931"/>
                </a:lnTo>
                <a:lnTo>
                  <a:pt x="1761843" y="291310"/>
                </a:lnTo>
                <a:lnTo>
                  <a:pt x="1803114" y="272277"/>
                </a:lnTo>
                <a:lnTo>
                  <a:pt x="1844712" y="253837"/>
                </a:lnTo>
                <a:lnTo>
                  <a:pt x="1886633" y="235995"/>
                </a:lnTo>
                <a:lnTo>
                  <a:pt x="1928870" y="218758"/>
                </a:lnTo>
                <a:lnTo>
                  <a:pt x="1971419" y="202129"/>
                </a:lnTo>
                <a:lnTo>
                  <a:pt x="2014274" y="186116"/>
                </a:lnTo>
                <a:lnTo>
                  <a:pt x="2057430" y="170722"/>
                </a:lnTo>
                <a:lnTo>
                  <a:pt x="2100880" y="155955"/>
                </a:lnTo>
                <a:lnTo>
                  <a:pt x="2144620" y="141818"/>
                </a:lnTo>
                <a:lnTo>
                  <a:pt x="2188644" y="128318"/>
                </a:lnTo>
                <a:lnTo>
                  <a:pt x="2232946" y="115460"/>
                </a:lnTo>
                <a:lnTo>
                  <a:pt x="2277522" y="103250"/>
                </a:lnTo>
                <a:lnTo>
                  <a:pt x="2322366" y="91692"/>
                </a:lnTo>
                <a:lnTo>
                  <a:pt x="2367471" y="80793"/>
                </a:lnTo>
                <a:lnTo>
                  <a:pt x="2412834" y="70557"/>
                </a:lnTo>
                <a:lnTo>
                  <a:pt x="2458447" y="60991"/>
                </a:lnTo>
                <a:lnTo>
                  <a:pt x="2504307" y="52099"/>
                </a:lnTo>
                <a:lnTo>
                  <a:pt x="2550407" y="43887"/>
                </a:lnTo>
                <a:lnTo>
                  <a:pt x="2596741" y="36361"/>
                </a:lnTo>
                <a:lnTo>
                  <a:pt x="2643306" y="29526"/>
                </a:lnTo>
                <a:lnTo>
                  <a:pt x="2690094" y="23387"/>
                </a:lnTo>
                <a:lnTo>
                  <a:pt x="2737101" y="17950"/>
                </a:lnTo>
                <a:lnTo>
                  <a:pt x="2784320" y="13220"/>
                </a:lnTo>
                <a:lnTo>
                  <a:pt x="2831748" y="9203"/>
                </a:lnTo>
                <a:lnTo>
                  <a:pt x="2879377" y="5904"/>
                </a:lnTo>
                <a:lnTo>
                  <a:pt x="2927203" y="3329"/>
                </a:lnTo>
                <a:lnTo>
                  <a:pt x="2975221" y="1483"/>
                </a:lnTo>
                <a:lnTo>
                  <a:pt x="3023424" y="371"/>
                </a:lnTo>
                <a:lnTo>
                  <a:pt x="3071807" y="0"/>
                </a:lnTo>
                <a:lnTo>
                  <a:pt x="3120191" y="371"/>
                </a:lnTo>
                <a:lnTo>
                  <a:pt x="3168394" y="1483"/>
                </a:lnTo>
                <a:lnTo>
                  <a:pt x="3216412" y="3329"/>
                </a:lnTo>
                <a:lnTo>
                  <a:pt x="3264238" y="5904"/>
                </a:lnTo>
                <a:lnTo>
                  <a:pt x="3311868" y="9203"/>
                </a:lnTo>
                <a:lnTo>
                  <a:pt x="3359296" y="13220"/>
                </a:lnTo>
                <a:lnTo>
                  <a:pt x="3406516" y="17950"/>
                </a:lnTo>
                <a:lnTo>
                  <a:pt x="3453523" y="23387"/>
                </a:lnTo>
                <a:lnTo>
                  <a:pt x="3500311" y="29526"/>
                </a:lnTo>
                <a:lnTo>
                  <a:pt x="3546876" y="36361"/>
                </a:lnTo>
                <a:lnTo>
                  <a:pt x="3593211" y="43887"/>
                </a:lnTo>
                <a:lnTo>
                  <a:pt x="3639311" y="52099"/>
                </a:lnTo>
                <a:lnTo>
                  <a:pt x="3685171" y="60991"/>
                </a:lnTo>
                <a:lnTo>
                  <a:pt x="3730785" y="70557"/>
                </a:lnTo>
                <a:lnTo>
                  <a:pt x="3776147" y="80793"/>
                </a:lnTo>
                <a:lnTo>
                  <a:pt x="3821253" y="91692"/>
                </a:lnTo>
                <a:lnTo>
                  <a:pt x="3866097" y="103250"/>
                </a:lnTo>
                <a:lnTo>
                  <a:pt x="3910673" y="115460"/>
                </a:lnTo>
                <a:lnTo>
                  <a:pt x="3954975" y="128318"/>
                </a:lnTo>
                <a:lnTo>
                  <a:pt x="3998999" y="141818"/>
                </a:lnTo>
                <a:lnTo>
                  <a:pt x="4042740" y="155955"/>
                </a:lnTo>
                <a:lnTo>
                  <a:pt x="4086190" y="170722"/>
                </a:lnTo>
                <a:lnTo>
                  <a:pt x="4129346" y="186116"/>
                </a:lnTo>
                <a:lnTo>
                  <a:pt x="4172201" y="202129"/>
                </a:lnTo>
                <a:lnTo>
                  <a:pt x="4214750" y="218758"/>
                </a:lnTo>
                <a:lnTo>
                  <a:pt x="4256988" y="235995"/>
                </a:lnTo>
                <a:lnTo>
                  <a:pt x="4298908" y="253837"/>
                </a:lnTo>
                <a:lnTo>
                  <a:pt x="4340507" y="272277"/>
                </a:lnTo>
                <a:lnTo>
                  <a:pt x="4381778" y="291310"/>
                </a:lnTo>
                <a:lnTo>
                  <a:pt x="4422715" y="310931"/>
                </a:lnTo>
                <a:lnTo>
                  <a:pt x="4463314" y="331133"/>
                </a:lnTo>
                <a:lnTo>
                  <a:pt x="4503569" y="351913"/>
                </a:lnTo>
                <a:lnTo>
                  <a:pt x="4543474" y="373264"/>
                </a:lnTo>
                <a:lnTo>
                  <a:pt x="4583024" y="395180"/>
                </a:lnTo>
                <a:lnTo>
                  <a:pt x="4622213" y="417657"/>
                </a:lnTo>
                <a:lnTo>
                  <a:pt x="4661036" y="440689"/>
                </a:lnTo>
                <a:lnTo>
                  <a:pt x="4699488" y="464271"/>
                </a:lnTo>
                <a:lnTo>
                  <a:pt x="4737563" y="488396"/>
                </a:lnTo>
                <a:lnTo>
                  <a:pt x="4775255" y="513060"/>
                </a:lnTo>
                <a:lnTo>
                  <a:pt x="4812560" y="538257"/>
                </a:lnTo>
                <a:lnTo>
                  <a:pt x="4849471" y="563982"/>
                </a:lnTo>
                <a:lnTo>
                  <a:pt x="4885983" y="590230"/>
                </a:lnTo>
                <a:lnTo>
                  <a:pt x="4922091" y="616994"/>
                </a:lnTo>
                <a:lnTo>
                  <a:pt x="4957790" y="644269"/>
                </a:lnTo>
                <a:lnTo>
                  <a:pt x="4993073" y="672051"/>
                </a:lnTo>
                <a:lnTo>
                  <a:pt x="5027935" y="700333"/>
                </a:lnTo>
                <a:lnTo>
                  <a:pt x="5062372" y="729110"/>
                </a:lnTo>
                <a:lnTo>
                  <a:pt x="5096377" y="758377"/>
                </a:lnTo>
                <a:lnTo>
                  <a:pt x="5129944" y="788128"/>
                </a:lnTo>
                <a:lnTo>
                  <a:pt x="5163070" y="818358"/>
                </a:lnTo>
                <a:lnTo>
                  <a:pt x="5195747" y="849061"/>
                </a:lnTo>
                <a:lnTo>
                  <a:pt x="5227971" y="880232"/>
                </a:lnTo>
                <a:lnTo>
                  <a:pt x="5259735" y="911865"/>
                </a:lnTo>
                <a:lnTo>
                  <a:pt x="5291036" y="943956"/>
                </a:lnTo>
                <a:lnTo>
                  <a:pt x="5321867" y="976498"/>
                </a:lnTo>
                <a:lnTo>
                  <a:pt x="5352222" y="1009486"/>
                </a:lnTo>
                <a:lnTo>
                  <a:pt x="5382097" y="1042915"/>
                </a:lnTo>
                <a:lnTo>
                  <a:pt x="5411485" y="1076779"/>
                </a:lnTo>
                <a:lnTo>
                  <a:pt x="5440382" y="1111073"/>
                </a:lnTo>
                <a:lnTo>
                  <a:pt x="5468781" y="1145791"/>
                </a:lnTo>
                <a:lnTo>
                  <a:pt x="5496678" y="1180928"/>
                </a:lnTo>
                <a:lnTo>
                  <a:pt x="5524067" y="1216479"/>
                </a:lnTo>
                <a:lnTo>
                  <a:pt x="5550943" y="1252438"/>
                </a:lnTo>
                <a:lnTo>
                  <a:pt x="5577299" y="1288799"/>
                </a:lnTo>
                <a:lnTo>
                  <a:pt x="5603131" y="1325557"/>
                </a:lnTo>
                <a:lnTo>
                  <a:pt x="5628433" y="1362708"/>
                </a:lnTo>
                <a:lnTo>
                  <a:pt x="5653199" y="1400244"/>
                </a:lnTo>
                <a:lnTo>
                  <a:pt x="5677425" y="1438161"/>
                </a:lnTo>
                <a:lnTo>
                  <a:pt x="5701104" y="1476454"/>
                </a:lnTo>
                <a:lnTo>
                  <a:pt x="5724232" y="1515117"/>
                </a:lnTo>
                <a:lnTo>
                  <a:pt x="5746802" y="1554144"/>
                </a:lnTo>
                <a:lnTo>
                  <a:pt x="5768810" y="1593530"/>
                </a:lnTo>
                <a:lnTo>
                  <a:pt x="5790250" y="1633270"/>
                </a:lnTo>
                <a:lnTo>
                  <a:pt x="5811115" y="1673358"/>
                </a:lnTo>
                <a:lnTo>
                  <a:pt x="5831402" y="1713789"/>
                </a:lnTo>
                <a:lnTo>
                  <a:pt x="5851104" y="1754557"/>
                </a:lnTo>
                <a:lnTo>
                  <a:pt x="5870216" y="1795657"/>
                </a:lnTo>
                <a:lnTo>
                  <a:pt x="5888733" y="1837083"/>
                </a:lnTo>
                <a:lnTo>
                  <a:pt x="5906649" y="1878831"/>
                </a:lnTo>
                <a:lnTo>
                  <a:pt x="5923958" y="1920894"/>
                </a:lnTo>
                <a:lnTo>
                  <a:pt x="5940656" y="1963267"/>
                </a:lnTo>
                <a:lnTo>
                  <a:pt x="5956736" y="2005945"/>
                </a:lnTo>
                <a:lnTo>
                  <a:pt x="5972193" y="2048922"/>
                </a:lnTo>
                <a:lnTo>
                  <a:pt x="5987022" y="2092192"/>
                </a:lnTo>
                <a:lnTo>
                  <a:pt x="6001217" y="2135751"/>
                </a:lnTo>
                <a:lnTo>
                  <a:pt x="6014773" y="2179593"/>
                </a:lnTo>
                <a:lnTo>
                  <a:pt x="6027685" y="2223713"/>
                </a:lnTo>
                <a:lnTo>
                  <a:pt x="6039946" y="2268104"/>
                </a:lnTo>
                <a:lnTo>
                  <a:pt x="6051552" y="2312762"/>
                </a:lnTo>
                <a:lnTo>
                  <a:pt x="6062496" y="2357682"/>
                </a:lnTo>
                <a:lnTo>
                  <a:pt x="6072774" y="2402857"/>
                </a:lnTo>
                <a:lnTo>
                  <a:pt x="6082381" y="2448282"/>
                </a:lnTo>
                <a:lnTo>
                  <a:pt x="6091309" y="2493952"/>
                </a:lnTo>
                <a:lnTo>
                  <a:pt x="6099555" y="2539861"/>
                </a:lnTo>
                <a:lnTo>
                  <a:pt x="6107113" y="2586004"/>
                </a:lnTo>
                <a:lnTo>
                  <a:pt x="6113976" y="2632376"/>
                </a:lnTo>
                <a:lnTo>
                  <a:pt x="6120140" y="2678971"/>
                </a:lnTo>
                <a:lnTo>
                  <a:pt x="6125600" y="2725783"/>
                </a:lnTo>
                <a:lnTo>
                  <a:pt x="6130349" y="2772808"/>
                </a:lnTo>
                <a:lnTo>
                  <a:pt x="6134383" y="2820040"/>
                </a:lnTo>
                <a:lnTo>
                  <a:pt x="6137696" y="2867472"/>
                </a:lnTo>
                <a:lnTo>
                  <a:pt x="6140282" y="2915101"/>
                </a:lnTo>
                <a:lnTo>
                  <a:pt x="6142135" y="2962920"/>
                </a:lnTo>
                <a:lnTo>
                  <a:pt x="6143252" y="3010924"/>
                </a:lnTo>
                <a:lnTo>
                  <a:pt x="6143625" y="3059107"/>
                </a:lnTo>
                <a:lnTo>
                  <a:pt x="6143252" y="3107290"/>
                </a:lnTo>
                <a:lnTo>
                  <a:pt x="6142135" y="3155294"/>
                </a:lnTo>
                <a:lnTo>
                  <a:pt x="6140282" y="3203113"/>
                </a:lnTo>
                <a:lnTo>
                  <a:pt x="6137696" y="3250742"/>
                </a:lnTo>
                <a:lnTo>
                  <a:pt x="6134383" y="3298175"/>
                </a:lnTo>
                <a:lnTo>
                  <a:pt x="6130349" y="3345406"/>
                </a:lnTo>
                <a:lnTo>
                  <a:pt x="6125600" y="3392431"/>
                </a:lnTo>
                <a:lnTo>
                  <a:pt x="6120140" y="3439243"/>
                </a:lnTo>
                <a:lnTo>
                  <a:pt x="6113976" y="3485838"/>
                </a:lnTo>
                <a:lnTo>
                  <a:pt x="6107113" y="3532210"/>
                </a:lnTo>
                <a:lnTo>
                  <a:pt x="6099555" y="3578353"/>
                </a:lnTo>
                <a:lnTo>
                  <a:pt x="6091309" y="3624263"/>
                </a:lnTo>
                <a:lnTo>
                  <a:pt x="6082381" y="3669933"/>
                </a:lnTo>
                <a:lnTo>
                  <a:pt x="6072774" y="3715358"/>
                </a:lnTo>
                <a:lnTo>
                  <a:pt x="6062496" y="3760533"/>
                </a:lnTo>
                <a:lnTo>
                  <a:pt x="6051552" y="3805452"/>
                </a:lnTo>
                <a:lnTo>
                  <a:pt x="6039946" y="3850110"/>
                </a:lnTo>
                <a:lnTo>
                  <a:pt x="6027685" y="3894502"/>
                </a:lnTo>
                <a:lnTo>
                  <a:pt x="6014773" y="3938622"/>
                </a:lnTo>
                <a:lnTo>
                  <a:pt x="6001217" y="3982464"/>
                </a:lnTo>
                <a:lnTo>
                  <a:pt x="5987022" y="4026023"/>
                </a:lnTo>
                <a:lnTo>
                  <a:pt x="5972193" y="4069294"/>
                </a:lnTo>
                <a:lnTo>
                  <a:pt x="5956736" y="4112271"/>
                </a:lnTo>
                <a:lnTo>
                  <a:pt x="5940656" y="4154949"/>
                </a:lnTo>
                <a:lnTo>
                  <a:pt x="5923958" y="4197322"/>
                </a:lnTo>
                <a:lnTo>
                  <a:pt x="5906649" y="4239385"/>
                </a:lnTo>
                <a:lnTo>
                  <a:pt x="5888733" y="4281132"/>
                </a:lnTo>
                <a:lnTo>
                  <a:pt x="5870216" y="4322559"/>
                </a:lnTo>
                <a:lnTo>
                  <a:pt x="5851104" y="4363659"/>
                </a:lnTo>
                <a:lnTo>
                  <a:pt x="5831402" y="4404427"/>
                </a:lnTo>
                <a:lnTo>
                  <a:pt x="5811115" y="4444858"/>
                </a:lnTo>
                <a:lnTo>
                  <a:pt x="5790250" y="4484946"/>
                </a:lnTo>
                <a:lnTo>
                  <a:pt x="5768810" y="4524686"/>
                </a:lnTo>
                <a:lnTo>
                  <a:pt x="5746802" y="4564073"/>
                </a:lnTo>
                <a:lnTo>
                  <a:pt x="5724232" y="4603100"/>
                </a:lnTo>
                <a:lnTo>
                  <a:pt x="5701104" y="4641763"/>
                </a:lnTo>
                <a:lnTo>
                  <a:pt x="5677425" y="4680056"/>
                </a:lnTo>
                <a:lnTo>
                  <a:pt x="5653199" y="4717973"/>
                </a:lnTo>
                <a:lnTo>
                  <a:pt x="5628433" y="4755510"/>
                </a:lnTo>
                <a:lnTo>
                  <a:pt x="5603131" y="4792660"/>
                </a:lnTo>
                <a:lnTo>
                  <a:pt x="5577299" y="4829418"/>
                </a:lnTo>
                <a:lnTo>
                  <a:pt x="5550943" y="4865780"/>
                </a:lnTo>
                <a:lnTo>
                  <a:pt x="5524067" y="4901739"/>
                </a:lnTo>
                <a:lnTo>
                  <a:pt x="5496678" y="4937290"/>
                </a:lnTo>
                <a:lnTo>
                  <a:pt x="5468781" y="4972427"/>
                </a:lnTo>
                <a:lnTo>
                  <a:pt x="5440382" y="5007145"/>
                </a:lnTo>
                <a:lnTo>
                  <a:pt x="5411485" y="5041439"/>
                </a:lnTo>
                <a:lnTo>
                  <a:pt x="5382097" y="5075304"/>
                </a:lnTo>
                <a:lnTo>
                  <a:pt x="5352222" y="5108733"/>
                </a:lnTo>
                <a:lnTo>
                  <a:pt x="5321867" y="5141721"/>
                </a:lnTo>
                <a:lnTo>
                  <a:pt x="5291036" y="5174263"/>
                </a:lnTo>
                <a:lnTo>
                  <a:pt x="5259735" y="5206354"/>
                </a:lnTo>
                <a:lnTo>
                  <a:pt x="5227971" y="5237987"/>
                </a:lnTo>
                <a:lnTo>
                  <a:pt x="5195747" y="5269158"/>
                </a:lnTo>
                <a:lnTo>
                  <a:pt x="5163070" y="5299862"/>
                </a:lnTo>
                <a:lnTo>
                  <a:pt x="5129944" y="5330092"/>
                </a:lnTo>
                <a:lnTo>
                  <a:pt x="5096377" y="5359843"/>
                </a:lnTo>
                <a:lnTo>
                  <a:pt x="5062372" y="5389110"/>
                </a:lnTo>
                <a:lnTo>
                  <a:pt x="5027935" y="5417887"/>
                </a:lnTo>
                <a:lnTo>
                  <a:pt x="4993073" y="5446169"/>
                </a:lnTo>
                <a:lnTo>
                  <a:pt x="4957790" y="5473951"/>
                </a:lnTo>
                <a:lnTo>
                  <a:pt x="4922091" y="5501227"/>
                </a:lnTo>
                <a:lnTo>
                  <a:pt x="4885983" y="5527991"/>
                </a:lnTo>
                <a:lnTo>
                  <a:pt x="4849471" y="5554238"/>
                </a:lnTo>
                <a:lnTo>
                  <a:pt x="4812560" y="5579964"/>
                </a:lnTo>
                <a:lnTo>
                  <a:pt x="4775255" y="5605161"/>
                </a:lnTo>
                <a:lnTo>
                  <a:pt x="4737563" y="5629825"/>
                </a:lnTo>
                <a:lnTo>
                  <a:pt x="4699488" y="5653951"/>
                </a:lnTo>
                <a:lnTo>
                  <a:pt x="4661036" y="5677532"/>
                </a:lnTo>
                <a:lnTo>
                  <a:pt x="4622213" y="5700564"/>
                </a:lnTo>
                <a:lnTo>
                  <a:pt x="4583024" y="5723041"/>
                </a:lnTo>
                <a:lnTo>
                  <a:pt x="4543474" y="5744958"/>
                </a:lnTo>
                <a:lnTo>
                  <a:pt x="4503569" y="5766309"/>
                </a:lnTo>
                <a:lnTo>
                  <a:pt x="4463314" y="5787089"/>
                </a:lnTo>
                <a:lnTo>
                  <a:pt x="4422715" y="5807292"/>
                </a:lnTo>
                <a:lnTo>
                  <a:pt x="4381778" y="5826912"/>
                </a:lnTo>
                <a:lnTo>
                  <a:pt x="4340507" y="5845946"/>
                </a:lnTo>
                <a:lnTo>
                  <a:pt x="4298908" y="5864386"/>
                </a:lnTo>
                <a:lnTo>
                  <a:pt x="4256988" y="5882227"/>
                </a:lnTo>
                <a:lnTo>
                  <a:pt x="4214750" y="5899465"/>
                </a:lnTo>
                <a:lnTo>
                  <a:pt x="4172201" y="5916094"/>
                </a:lnTo>
                <a:lnTo>
                  <a:pt x="4129346" y="5932107"/>
                </a:lnTo>
                <a:lnTo>
                  <a:pt x="4086190" y="5947501"/>
                </a:lnTo>
                <a:lnTo>
                  <a:pt x="4042740" y="5962268"/>
                </a:lnTo>
                <a:lnTo>
                  <a:pt x="4002266" y="597534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500" y="4398957"/>
            <a:ext cx="2141855" cy="2916555"/>
          </a:xfrm>
          <a:custGeom>
            <a:avLst/>
            <a:gdLst/>
            <a:ahLst/>
            <a:cxnLst/>
            <a:rect l="l" t="t" r="r" b="b"/>
            <a:pathLst>
              <a:path w="2141855" h="2916554">
                <a:moveTo>
                  <a:pt x="2141353" y="2916242"/>
                </a:moveTo>
                <a:lnTo>
                  <a:pt x="2100880" y="2903161"/>
                </a:lnTo>
                <a:lnTo>
                  <a:pt x="2057430" y="2888393"/>
                </a:lnTo>
                <a:lnTo>
                  <a:pt x="2014274" y="2873000"/>
                </a:lnTo>
                <a:lnTo>
                  <a:pt x="1971419" y="2856986"/>
                </a:lnTo>
                <a:lnTo>
                  <a:pt x="1928870" y="2840358"/>
                </a:lnTo>
                <a:lnTo>
                  <a:pt x="1886633" y="2823120"/>
                </a:lnTo>
                <a:lnTo>
                  <a:pt x="1844712" y="2805278"/>
                </a:lnTo>
                <a:lnTo>
                  <a:pt x="1803114" y="2786838"/>
                </a:lnTo>
                <a:lnTo>
                  <a:pt x="1761843" y="2767805"/>
                </a:lnTo>
                <a:lnTo>
                  <a:pt x="1720906" y="2748184"/>
                </a:lnTo>
                <a:lnTo>
                  <a:pt x="1680307" y="2727981"/>
                </a:lnTo>
                <a:lnTo>
                  <a:pt x="1640053" y="2707202"/>
                </a:lnTo>
                <a:lnTo>
                  <a:pt x="1600148" y="2685851"/>
                </a:lnTo>
                <a:lnTo>
                  <a:pt x="1560598" y="2663934"/>
                </a:lnTo>
                <a:lnTo>
                  <a:pt x="1521409" y="2641457"/>
                </a:lnTo>
                <a:lnTo>
                  <a:pt x="1482586" y="2618425"/>
                </a:lnTo>
                <a:lnTo>
                  <a:pt x="1444134" y="2594843"/>
                </a:lnTo>
                <a:lnTo>
                  <a:pt x="1406059" y="2570718"/>
                </a:lnTo>
                <a:lnTo>
                  <a:pt x="1368367" y="2546053"/>
                </a:lnTo>
                <a:lnTo>
                  <a:pt x="1331063" y="2520856"/>
                </a:lnTo>
                <a:lnTo>
                  <a:pt x="1294151" y="2495131"/>
                </a:lnTo>
                <a:lnTo>
                  <a:pt x="1257639" y="2468883"/>
                </a:lnTo>
                <a:lnTo>
                  <a:pt x="1221531" y="2442119"/>
                </a:lnTo>
                <a:lnTo>
                  <a:pt x="1185833" y="2414843"/>
                </a:lnTo>
                <a:lnTo>
                  <a:pt x="1150550" y="2387062"/>
                </a:lnTo>
                <a:lnTo>
                  <a:pt x="1115687" y="2358780"/>
                </a:lnTo>
                <a:lnTo>
                  <a:pt x="1081251" y="2330002"/>
                </a:lnTo>
                <a:lnTo>
                  <a:pt x="1047246" y="2300735"/>
                </a:lnTo>
                <a:lnTo>
                  <a:pt x="1013679" y="2270984"/>
                </a:lnTo>
                <a:lnTo>
                  <a:pt x="980554" y="2240754"/>
                </a:lnTo>
                <a:lnTo>
                  <a:pt x="947876" y="2210051"/>
                </a:lnTo>
                <a:lnTo>
                  <a:pt x="915653" y="2178880"/>
                </a:lnTo>
                <a:lnTo>
                  <a:pt x="883888" y="2147246"/>
                </a:lnTo>
                <a:lnTo>
                  <a:pt x="852587" y="2115156"/>
                </a:lnTo>
                <a:lnTo>
                  <a:pt x="821757" y="2082613"/>
                </a:lnTo>
                <a:lnTo>
                  <a:pt x="791401" y="2049625"/>
                </a:lnTo>
                <a:lnTo>
                  <a:pt x="761527" y="2016196"/>
                </a:lnTo>
                <a:lnTo>
                  <a:pt x="732139" y="1982332"/>
                </a:lnTo>
                <a:lnTo>
                  <a:pt x="703242" y="1948038"/>
                </a:lnTo>
                <a:lnTo>
                  <a:pt x="674842" y="1913319"/>
                </a:lnTo>
                <a:lnTo>
                  <a:pt x="646945" y="1878182"/>
                </a:lnTo>
                <a:lnTo>
                  <a:pt x="619557" y="1842631"/>
                </a:lnTo>
                <a:lnTo>
                  <a:pt x="592681" y="1806672"/>
                </a:lnTo>
                <a:lnTo>
                  <a:pt x="566325" y="1770311"/>
                </a:lnTo>
                <a:lnTo>
                  <a:pt x="540493" y="1733552"/>
                </a:lnTo>
                <a:lnTo>
                  <a:pt x="515191" y="1696402"/>
                </a:lnTo>
                <a:lnTo>
                  <a:pt x="490425" y="1658865"/>
                </a:lnTo>
                <a:lnTo>
                  <a:pt x="466199" y="1620948"/>
                </a:lnTo>
                <a:lnTo>
                  <a:pt x="442520" y="1582655"/>
                </a:lnTo>
                <a:lnTo>
                  <a:pt x="419392" y="1543992"/>
                </a:lnTo>
                <a:lnTo>
                  <a:pt x="396822" y="1504965"/>
                </a:lnTo>
                <a:lnTo>
                  <a:pt x="374814" y="1465579"/>
                </a:lnTo>
                <a:lnTo>
                  <a:pt x="353375" y="1425839"/>
                </a:lnTo>
                <a:lnTo>
                  <a:pt x="332509" y="1385751"/>
                </a:lnTo>
                <a:lnTo>
                  <a:pt x="312222" y="1345320"/>
                </a:lnTo>
                <a:lnTo>
                  <a:pt x="292520" y="1304551"/>
                </a:lnTo>
                <a:lnTo>
                  <a:pt x="273408" y="1263451"/>
                </a:lnTo>
                <a:lnTo>
                  <a:pt x="254891" y="1222025"/>
                </a:lnTo>
                <a:lnTo>
                  <a:pt x="236976" y="1180277"/>
                </a:lnTo>
                <a:lnTo>
                  <a:pt x="219666" y="1138214"/>
                </a:lnTo>
                <a:lnTo>
                  <a:pt x="202969" y="1095841"/>
                </a:lnTo>
                <a:lnTo>
                  <a:pt x="186889" y="1053163"/>
                </a:lnTo>
                <a:lnTo>
                  <a:pt x="171432" y="1010186"/>
                </a:lnTo>
                <a:lnTo>
                  <a:pt x="156603" y="966915"/>
                </a:lnTo>
                <a:lnTo>
                  <a:pt x="142407" y="923356"/>
                </a:lnTo>
                <a:lnTo>
                  <a:pt x="128851" y="879514"/>
                </a:lnTo>
                <a:lnTo>
                  <a:pt x="115940" y="835394"/>
                </a:lnTo>
                <a:lnTo>
                  <a:pt x="103679" y="791003"/>
                </a:lnTo>
                <a:lnTo>
                  <a:pt x="92073" y="746345"/>
                </a:lnTo>
                <a:lnTo>
                  <a:pt x="81128" y="701425"/>
                </a:lnTo>
                <a:lnTo>
                  <a:pt x="70850" y="656250"/>
                </a:lnTo>
                <a:lnTo>
                  <a:pt x="61244" y="610825"/>
                </a:lnTo>
                <a:lnTo>
                  <a:pt x="52315" y="565155"/>
                </a:lnTo>
                <a:lnTo>
                  <a:pt x="44069" y="519246"/>
                </a:lnTo>
                <a:lnTo>
                  <a:pt x="36512" y="473102"/>
                </a:lnTo>
                <a:lnTo>
                  <a:pt x="29648" y="426731"/>
                </a:lnTo>
                <a:lnTo>
                  <a:pt x="23484" y="380136"/>
                </a:lnTo>
                <a:lnTo>
                  <a:pt x="18024" y="333323"/>
                </a:lnTo>
                <a:lnTo>
                  <a:pt x="13275" y="286298"/>
                </a:lnTo>
                <a:lnTo>
                  <a:pt x="9241" y="239067"/>
                </a:lnTo>
                <a:lnTo>
                  <a:pt x="5929" y="191634"/>
                </a:lnTo>
                <a:lnTo>
                  <a:pt x="3343" y="144006"/>
                </a:lnTo>
                <a:lnTo>
                  <a:pt x="1489" y="96187"/>
                </a:lnTo>
                <a:lnTo>
                  <a:pt x="373" y="4818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4500" y="600075"/>
            <a:ext cx="4076700" cy="2085975"/>
          </a:xfrm>
          <a:custGeom>
            <a:avLst/>
            <a:gdLst/>
            <a:ahLst/>
            <a:cxnLst/>
            <a:rect l="l" t="t" r="r" b="b"/>
            <a:pathLst>
              <a:path w="4076700" h="2085975">
                <a:moveTo>
                  <a:pt x="0" y="2085968"/>
                </a:moveTo>
                <a:lnTo>
                  <a:pt x="555" y="2037422"/>
                </a:lnTo>
                <a:lnTo>
                  <a:pt x="2215" y="1989147"/>
                </a:lnTo>
                <a:lnTo>
                  <a:pt x="4966" y="1941156"/>
                </a:lnTo>
                <a:lnTo>
                  <a:pt x="8798" y="1893461"/>
                </a:lnTo>
                <a:lnTo>
                  <a:pt x="13696" y="1846073"/>
                </a:lnTo>
                <a:lnTo>
                  <a:pt x="19651" y="1799005"/>
                </a:lnTo>
                <a:lnTo>
                  <a:pt x="26649" y="1752268"/>
                </a:lnTo>
                <a:lnTo>
                  <a:pt x="34678" y="1705876"/>
                </a:lnTo>
                <a:lnTo>
                  <a:pt x="43727" y="1659838"/>
                </a:lnTo>
                <a:lnTo>
                  <a:pt x="53783" y="1614169"/>
                </a:lnTo>
                <a:lnTo>
                  <a:pt x="64835" y="1568879"/>
                </a:lnTo>
                <a:lnTo>
                  <a:pt x="76870" y="1523980"/>
                </a:lnTo>
                <a:lnTo>
                  <a:pt x="89876" y="1479485"/>
                </a:lnTo>
                <a:lnTo>
                  <a:pt x="103841" y="1435406"/>
                </a:lnTo>
                <a:lnTo>
                  <a:pt x="118754" y="1391755"/>
                </a:lnTo>
                <a:lnTo>
                  <a:pt x="134602" y="1348543"/>
                </a:lnTo>
                <a:lnTo>
                  <a:pt x="151373" y="1305782"/>
                </a:lnTo>
                <a:lnTo>
                  <a:pt x="169055" y="1263486"/>
                </a:lnTo>
                <a:lnTo>
                  <a:pt x="187636" y="1221665"/>
                </a:lnTo>
                <a:lnTo>
                  <a:pt x="207104" y="1180331"/>
                </a:lnTo>
                <a:lnTo>
                  <a:pt x="227446" y="1139497"/>
                </a:lnTo>
                <a:lnTo>
                  <a:pt x="248652" y="1099175"/>
                </a:lnTo>
                <a:lnTo>
                  <a:pt x="270709" y="1059376"/>
                </a:lnTo>
                <a:lnTo>
                  <a:pt x="293604" y="1020113"/>
                </a:lnTo>
                <a:lnTo>
                  <a:pt x="317326" y="981398"/>
                </a:lnTo>
                <a:lnTo>
                  <a:pt x="341863" y="943242"/>
                </a:lnTo>
                <a:lnTo>
                  <a:pt x="367202" y="905658"/>
                </a:lnTo>
                <a:lnTo>
                  <a:pt x="393332" y="868657"/>
                </a:lnTo>
                <a:lnTo>
                  <a:pt x="420241" y="832252"/>
                </a:lnTo>
                <a:lnTo>
                  <a:pt x="447916" y="796455"/>
                </a:lnTo>
                <a:lnTo>
                  <a:pt x="476345" y="761277"/>
                </a:lnTo>
                <a:lnTo>
                  <a:pt x="505517" y="726731"/>
                </a:lnTo>
                <a:lnTo>
                  <a:pt x="535420" y="692828"/>
                </a:lnTo>
                <a:lnTo>
                  <a:pt x="566040" y="659581"/>
                </a:lnTo>
                <a:lnTo>
                  <a:pt x="597367" y="627002"/>
                </a:lnTo>
                <a:lnTo>
                  <a:pt x="629388" y="595102"/>
                </a:lnTo>
                <a:lnTo>
                  <a:pt x="662092" y="563894"/>
                </a:lnTo>
                <a:lnTo>
                  <a:pt x="695465" y="533389"/>
                </a:lnTo>
                <a:lnTo>
                  <a:pt x="729497" y="503601"/>
                </a:lnTo>
                <a:lnTo>
                  <a:pt x="764174" y="474539"/>
                </a:lnTo>
                <a:lnTo>
                  <a:pt x="799486" y="446217"/>
                </a:lnTo>
                <a:lnTo>
                  <a:pt x="835420" y="418647"/>
                </a:lnTo>
                <a:lnTo>
                  <a:pt x="871963" y="391841"/>
                </a:lnTo>
                <a:lnTo>
                  <a:pt x="909105" y="365810"/>
                </a:lnTo>
                <a:lnTo>
                  <a:pt x="946832" y="340567"/>
                </a:lnTo>
                <a:lnTo>
                  <a:pt x="985133" y="316123"/>
                </a:lnTo>
                <a:lnTo>
                  <a:pt x="1023996" y="292491"/>
                </a:lnTo>
                <a:lnTo>
                  <a:pt x="1063408" y="269682"/>
                </a:lnTo>
                <a:lnTo>
                  <a:pt x="1103359" y="247709"/>
                </a:lnTo>
                <a:lnTo>
                  <a:pt x="1143834" y="226584"/>
                </a:lnTo>
                <a:lnTo>
                  <a:pt x="1184824" y="206318"/>
                </a:lnTo>
                <a:lnTo>
                  <a:pt x="1226314" y="186924"/>
                </a:lnTo>
                <a:lnTo>
                  <a:pt x="1268295" y="168414"/>
                </a:lnTo>
                <a:lnTo>
                  <a:pt x="1310752" y="150799"/>
                </a:lnTo>
                <a:lnTo>
                  <a:pt x="1353676" y="134091"/>
                </a:lnTo>
                <a:lnTo>
                  <a:pt x="1397052" y="118304"/>
                </a:lnTo>
                <a:lnTo>
                  <a:pt x="1440870" y="103448"/>
                </a:lnTo>
                <a:lnTo>
                  <a:pt x="1485117" y="89535"/>
                </a:lnTo>
                <a:lnTo>
                  <a:pt x="1529781" y="76578"/>
                </a:lnTo>
                <a:lnTo>
                  <a:pt x="1574850" y="64589"/>
                </a:lnTo>
                <a:lnTo>
                  <a:pt x="1620313" y="53579"/>
                </a:lnTo>
                <a:lnTo>
                  <a:pt x="1666156" y="43561"/>
                </a:lnTo>
                <a:lnTo>
                  <a:pt x="1712369" y="34546"/>
                </a:lnTo>
                <a:lnTo>
                  <a:pt x="1758938" y="26548"/>
                </a:lnTo>
                <a:lnTo>
                  <a:pt x="1805853" y="19576"/>
                </a:lnTo>
                <a:lnTo>
                  <a:pt x="1853100" y="13644"/>
                </a:lnTo>
                <a:lnTo>
                  <a:pt x="1900668" y="8764"/>
                </a:lnTo>
                <a:lnTo>
                  <a:pt x="1948545" y="4948"/>
                </a:lnTo>
                <a:lnTo>
                  <a:pt x="1996719" y="2207"/>
                </a:lnTo>
                <a:lnTo>
                  <a:pt x="2045177" y="553"/>
                </a:lnTo>
                <a:lnTo>
                  <a:pt x="2093908" y="0"/>
                </a:lnTo>
                <a:lnTo>
                  <a:pt x="2142639" y="553"/>
                </a:lnTo>
                <a:lnTo>
                  <a:pt x="2191098" y="2207"/>
                </a:lnTo>
                <a:lnTo>
                  <a:pt x="2239272" y="4948"/>
                </a:lnTo>
                <a:lnTo>
                  <a:pt x="2287149" y="8764"/>
                </a:lnTo>
                <a:lnTo>
                  <a:pt x="2334717" y="13644"/>
                </a:lnTo>
                <a:lnTo>
                  <a:pt x="2381965" y="19576"/>
                </a:lnTo>
                <a:lnTo>
                  <a:pt x="2428880" y="26548"/>
                </a:lnTo>
                <a:lnTo>
                  <a:pt x="2475449" y="34546"/>
                </a:lnTo>
                <a:lnTo>
                  <a:pt x="2521662" y="43561"/>
                </a:lnTo>
                <a:lnTo>
                  <a:pt x="2567506" y="53579"/>
                </a:lnTo>
                <a:lnTo>
                  <a:pt x="2612969" y="64589"/>
                </a:lnTo>
                <a:lnTo>
                  <a:pt x="2658038" y="76578"/>
                </a:lnTo>
                <a:lnTo>
                  <a:pt x="2702703" y="89535"/>
                </a:lnTo>
                <a:lnTo>
                  <a:pt x="2746950" y="103448"/>
                </a:lnTo>
                <a:lnTo>
                  <a:pt x="2790768" y="118304"/>
                </a:lnTo>
                <a:lnTo>
                  <a:pt x="2834144" y="134091"/>
                </a:lnTo>
                <a:lnTo>
                  <a:pt x="2877068" y="150799"/>
                </a:lnTo>
                <a:lnTo>
                  <a:pt x="2919526" y="168414"/>
                </a:lnTo>
                <a:lnTo>
                  <a:pt x="2961506" y="186924"/>
                </a:lnTo>
                <a:lnTo>
                  <a:pt x="3002997" y="206318"/>
                </a:lnTo>
                <a:lnTo>
                  <a:pt x="3043987" y="226584"/>
                </a:lnTo>
                <a:lnTo>
                  <a:pt x="3084463" y="247709"/>
                </a:lnTo>
                <a:lnTo>
                  <a:pt x="3124413" y="269682"/>
                </a:lnTo>
                <a:lnTo>
                  <a:pt x="3163826" y="292491"/>
                </a:lnTo>
                <a:lnTo>
                  <a:pt x="3202689" y="316123"/>
                </a:lnTo>
                <a:lnTo>
                  <a:pt x="3240990" y="340567"/>
                </a:lnTo>
                <a:lnTo>
                  <a:pt x="3278717" y="365810"/>
                </a:lnTo>
                <a:lnTo>
                  <a:pt x="3315859" y="391841"/>
                </a:lnTo>
                <a:lnTo>
                  <a:pt x="3352403" y="418647"/>
                </a:lnTo>
                <a:lnTo>
                  <a:pt x="3388337" y="446217"/>
                </a:lnTo>
                <a:lnTo>
                  <a:pt x="3423648" y="474539"/>
                </a:lnTo>
                <a:lnTo>
                  <a:pt x="3458326" y="503601"/>
                </a:lnTo>
                <a:lnTo>
                  <a:pt x="3492358" y="533389"/>
                </a:lnTo>
                <a:lnTo>
                  <a:pt x="3525732" y="563894"/>
                </a:lnTo>
                <a:lnTo>
                  <a:pt x="3558435" y="595102"/>
                </a:lnTo>
                <a:lnTo>
                  <a:pt x="3590456" y="627002"/>
                </a:lnTo>
                <a:lnTo>
                  <a:pt x="3621784" y="659581"/>
                </a:lnTo>
                <a:lnTo>
                  <a:pt x="3652404" y="692828"/>
                </a:lnTo>
                <a:lnTo>
                  <a:pt x="3682307" y="726731"/>
                </a:lnTo>
                <a:lnTo>
                  <a:pt x="3711479" y="761277"/>
                </a:lnTo>
                <a:lnTo>
                  <a:pt x="3739908" y="796455"/>
                </a:lnTo>
                <a:lnTo>
                  <a:pt x="3767584" y="832252"/>
                </a:lnTo>
                <a:lnTo>
                  <a:pt x="3794492" y="868657"/>
                </a:lnTo>
                <a:lnTo>
                  <a:pt x="3820622" y="905658"/>
                </a:lnTo>
                <a:lnTo>
                  <a:pt x="3845962" y="943242"/>
                </a:lnTo>
                <a:lnTo>
                  <a:pt x="3870499" y="981398"/>
                </a:lnTo>
                <a:lnTo>
                  <a:pt x="3894221" y="1020113"/>
                </a:lnTo>
                <a:lnTo>
                  <a:pt x="3917116" y="1059376"/>
                </a:lnTo>
                <a:lnTo>
                  <a:pt x="3939173" y="1099175"/>
                </a:lnTo>
                <a:lnTo>
                  <a:pt x="3960379" y="1139497"/>
                </a:lnTo>
                <a:lnTo>
                  <a:pt x="3980722" y="1180331"/>
                </a:lnTo>
                <a:lnTo>
                  <a:pt x="4000190" y="1221665"/>
                </a:lnTo>
                <a:lnTo>
                  <a:pt x="4018771" y="1263486"/>
                </a:lnTo>
                <a:lnTo>
                  <a:pt x="4036453" y="1305782"/>
                </a:lnTo>
                <a:lnTo>
                  <a:pt x="4053224" y="1348543"/>
                </a:lnTo>
                <a:lnTo>
                  <a:pt x="4069071" y="1391755"/>
                </a:lnTo>
                <a:lnTo>
                  <a:pt x="4076699" y="1414083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24500" y="2686043"/>
            <a:ext cx="4076700" cy="2085975"/>
          </a:xfrm>
          <a:custGeom>
            <a:avLst/>
            <a:gdLst/>
            <a:ahLst/>
            <a:cxnLst/>
            <a:rect l="l" t="t" r="r" b="b"/>
            <a:pathLst>
              <a:path w="4076700" h="2085975">
                <a:moveTo>
                  <a:pt x="4076699" y="671891"/>
                </a:moveTo>
                <a:lnTo>
                  <a:pt x="4053224" y="737431"/>
                </a:lnTo>
                <a:lnTo>
                  <a:pt x="4036453" y="780192"/>
                </a:lnTo>
                <a:lnTo>
                  <a:pt x="4018771" y="822489"/>
                </a:lnTo>
                <a:lnTo>
                  <a:pt x="4000190" y="864310"/>
                </a:lnTo>
                <a:lnTo>
                  <a:pt x="3980722" y="905644"/>
                </a:lnTo>
                <a:lnTo>
                  <a:pt x="3960379" y="946478"/>
                </a:lnTo>
                <a:lnTo>
                  <a:pt x="3939173" y="986800"/>
                </a:lnTo>
                <a:lnTo>
                  <a:pt x="3917116" y="1026599"/>
                </a:lnTo>
                <a:lnTo>
                  <a:pt x="3894221" y="1065863"/>
                </a:lnTo>
                <a:lnTo>
                  <a:pt x="3870499" y="1104578"/>
                </a:lnTo>
                <a:lnTo>
                  <a:pt x="3845962" y="1142734"/>
                </a:lnTo>
                <a:lnTo>
                  <a:pt x="3820622" y="1180319"/>
                </a:lnTo>
                <a:lnTo>
                  <a:pt x="3794492" y="1217319"/>
                </a:lnTo>
                <a:lnTo>
                  <a:pt x="3767584" y="1253724"/>
                </a:lnTo>
                <a:lnTo>
                  <a:pt x="3739908" y="1289522"/>
                </a:lnTo>
                <a:lnTo>
                  <a:pt x="3711479" y="1324700"/>
                </a:lnTo>
                <a:lnTo>
                  <a:pt x="3682307" y="1359246"/>
                </a:lnTo>
                <a:lnTo>
                  <a:pt x="3652404" y="1393149"/>
                </a:lnTo>
                <a:lnTo>
                  <a:pt x="3621784" y="1426396"/>
                </a:lnTo>
                <a:lnTo>
                  <a:pt x="3590456" y="1458975"/>
                </a:lnTo>
                <a:lnTo>
                  <a:pt x="3558435" y="1490875"/>
                </a:lnTo>
                <a:lnTo>
                  <a:pt x="3525732" y="1522083"/>
                </a:lnTo>
                <a:lnTo>
                  <a:pt x="3492358" y="1552588"/>
                </a:lnTo>
                <a:lnTo>
                  <a:pt x="3458326" y="1582377"/>
                </a:lnTo>
                <a:lnTo>
                  <a:pt x="3423648" y="1611438"/>
                </a:lnTo>
                <a:lnTo>
                  <a:pt x="3388337" y="1639760"/>
                </a:lnTo>
                <a:lnTo>
                  <a:pt x="3352403" y="1667330"/>
                </a:lnTo>
                <a:lnTo>
                  <a:pt x="3315859" y="1694137"/>
                </a:lnTo>
                <a:lnTo>
                  <a:pt x="3278717" y="1720168"/>
                </a:lnTo>
                <a:lnTo>
                  <a:pt x="3240990" y="1745411"/>
                </a:lnTo>
                <a:lnTo>
                  <a:pt x="3202689" y="1769855"/>
                </a:lnTo>
                <a:lnTo>
                  <a:pt x="3163826" y="1793487"/>
                </a:lnTo>
                <a:lnTo>
                  <a:pt x="3124413" y="1816295"/>
                </a:lnTo>
                <a:lnTo>
                  <a:pt x="3084463" y="1838268"/>
                </a:lnTo>
                <a:lnTo>
                  <a:pt x="3043987" y="1859394"/>
                </a:lnTo>
                <a:lnTo>
                  <a:pt x="3002997" y="1879659"/>
                </a:lnTo>
                <a:lnTo>
                  <a:pt x="2961506" y="1899054"/>
                </a:lnTo>
                <a:lnTo>
                  <a:pt x="2919526" y="1917564"/>
                </a:lnTo>
                <a:lnTo>
                  <a:pt x="2877068" y="1935179"/>
                </a:lnTo>
                <a:lnTo>
                  <a:pt x="2834144" y="1951886"/>
                </a:lnTo>
                <a:lnTo>
                  <a:pt x="2790768" y="1967674"/>
                </a:lnTo>
                <a:lnTo>
                  <a:pt x="2746950" y="1982530"/>
                </a:lnTo>
                <a:lnTo>
                  <a:pt x="2702703" y="1996443"/>
                </a:lnTo>
                <a:lnTo>
                  <a:pt x="2658038" y="2009399"/>
                </a:lnTo>
                <a:lnTo>
                  <a:pt x="2612969" y="2021389"/>
                </a:lnTo>
                <a:lnTo>
                  <a:pt x="2567506" y="2032398"/>
                </a:lnTo>
                <a:lnTo>
                  <a:pt x="2521662" y="2042417"/>
                </a:lnTo>
                <a:lnTo>
                  <a:pt x="2475449" y="2051431"/>
                </a:lnTo>
                <a:lnTo>
                  <a:pt x="2428880" y="2059430"/>
                </a:lnTo>
                <a:lnTo>
                  <a:pt x="2381965" y="2066401"/>
                </a:lnTo>
                <a:lnTo>
                  <a:pt x="2334717" y="2072333"/>
                </a:lnTo>
                <a:lnTo>
                  <a:pt x="2287149" y="2077213"/>
                </a:lnTo>
                <a:lnTo>
                  <a:pt x="2239272" y="2081030"/>
                </a:lnTo>
                <a:lnTo>
                  <a:pt x="2191098" y="2083771"/>
                </a:lnTo>
                <a:lnTo>
                  <a:pt x="2142639" y="2085424"/>
                </a:lnTo>
                <a:lnTo>
                  <a:pt x="2093908" y="2085978"/>
                </a:lnTo>
                <a:lnTo>
                  <a:pt x="2045177" y="2085424"/>
                </a:lnTo>
                <a:lnTo>
                  <a:pt x="1996719" y="2083771"/>
                </a:lnTo>
                <a:lnTo>
                  <a:pt x="1948545" y="2081030"/>
                </a:lnTo>
                <a:lnTo>
                  <a:pt x="1900668" y="2077213"/>
                </a:lnTo>
                <a:lnTo>
                  <a:pt x="1853100" y="2072333"/>
                </a:lnTo>
                <a:lnTo>
                  <a:pt x="1805853" y="2066401"/>
                </a:lnTo>
                <a:lnTo>
                  <a:pt x="1758938" y="2059430"/>
                </a:lnTo>
                <a:lnTo>
                  <a:pt x="1712369" y="2051431"/>
                </a:lnTo>
                <a:lnTo>
                  <a:pt x="1666156" y="2042417"/>
                </a:lnTo>
                <a:lnTo>
                  <a:pt x="1620313" y="2032398"/>
                </a:lnTo>
                <a:lnTo>
                  <a:pt x="1574850" y="2021389"/>
                </a:lnTo>
                <a:lnTo>
                  <a:pt x="1529781" y="2009399"/>
                </a:lnTo>
                <a:lnTo>
                  <a:pt x="1485117" y="1996443"/>
                </a:lnTo>
                <a:lnTo>
                  <a:pt x="1440870" y="1982530"/>
                </a:lnTo>
                <a:lnTo>
                  <a:pt x="1397052" y="1967674"/>
                </a:lnTo>
                <a:lnTo>
                  <a:pt x="1353676" y="1951886"/>
                </a:lnTo>
                <a:lnTo>
                  <a:pt x="1310752" y="1935179"/>
                </a:lnTo>
                <a:lnTo>
                  <a:pt x="1268295" y="1917564"/>
                </a:lnTo>
                <a:lnTo>
                  <a:pt x="1226314" y="1899054"/>
                </a:lnTo>
                <a:lnTo>
                  <a:pt x="1184824" y="1879659"/>
                </a:lnTo>
                <a:lnTo>
                  <a:pt x="1143834" y="1859394"/>
                </a:lnTo>
                <a:lnTo>
                  <a:pt x="1103359" y="1838268"/>
                </a:lnTo>
                <a:lnTo>
                  <a:pt x="1063408" y="1816295"/>
                </a:lnTo>
                <a:lnTo>
                  <a:pt x="1023996" y="1793487"/>
                </a:lnTo>
                <a:lnTo>
                  <a:pt x="985133" y="1769855"/>
                </a:lnTo>
                <a:lnTo>
                  <a:pt x="946832" y="1745411"/>
                </a:lnTo>
                <a:lnTo>
                  <a:pt x="909105" y="1720168"/>
                </a:lnTo>
                <a:lnTo>
                  <a:pt x="871963" y="1694137"/>
                </a:lnTo>
                <a:lnTo>
                  <a:pt x="835420" y="1667330"/>
                </a:lnTo>
                <a:lnTo>
                  <a:pt x="799486" y="1639760"/>
                </a:lnTo>
                <a:lnTo>
                  <a:pt x="764174" y="1611438"/>
                </a:lnTo>
                <a:lnTo>
                  <a:pt x="729497" y="1582377"/>
                </a:lnTo>
                <a:lnTo>
                  <a:pt x="695465" y="1552588"/>
                </a:lnTo>
                <a:lnTo>
                  <a:pt x="662092" y="1522083"/>
                </a:lnTo>
                <a:lnTo>
                  <a:pt x="629388" y="1490875"/>
                </a:lnTo>
                <a:lnTo>
                  <a:pt x="597367" y="1458975"/>
                </a:lnTo>
                <a:lnTo>
                  <a:pt x="566040" y="1426396"/>
                </a:lnTo>
                <a:lnTo>
                  <a:pt x="535420" y="1393149"/>
                </a:lnTo>
                <a:lnTo>
                  <a:pt x="505517" y="1359246"/>
                </a:lnTo>
                <a:lnTo>
                  <a:pt x="476345" y="1324700"/>
                </a:lnTo>
                <a:lnTo>
                  <a:pt x="447916" y="1289522"/>
                </a:lnTo>
                <a:lnTo>
                  <a:pt x="420241" y="1253724"/>
                </a:lnTo>
                <a:lnTo>
                  <a:pt x="393332" y="1217319"/>
                </a:lnTo>
                <a:lnTo>
                  <a:pt x="367202" y="1180319"/>
                </a:lnTo>
                <a:lnTo>
                  <a:pt x="341863" y="1142734"/>
                </a:lnTo>
                <a:lnTo>
                  <a:pt x="317326" y="1104578"/>
                </a:lnTo>
                <a:lnTo>
                  <a:pt x="293604" y="1065863"/>
                </a:lnTo>
                <a:lnTo>
                  <a:pt x="270709" y="1026599"/>
                </a:lnTo>
                <a:lnTo>
                  <a:pt x="248652" y="986800"/>
                </a:lnTo>
                <a:lnTo>
                  <a:pt x="227446" y="946478"/>
                </a:lnTo>
                <a:lnTo>
                  <a:pt x="207104" y="905644"/>
                </a:lnTo>
                <a:lnTo>
                  <a:pt x="187636" y="864310"/>
                </a:lnTo>
                <a:lnTo>
                  <a:pt x="169055" y="822489"/>
                </a:lnTo>
                <a:lnTo>
                  <a:pt x="151373" y="780192"/>
                </a:lnTo>
                <a:lnTo>
                  <a:pt x="134602" y="737431"/>
                </a:lnTo>
                <a:lnTo>
                  <a:pt x="118754" y="694219"/>
                </a:lnTo>
                <a:lnTo>
                  <a:pt x="103841" y="650567"/>
                </a:lnTo>
                <a:lnTo>
                  <a:pt x="89876" y="606488"/>
                </a:lnTo>
                <a:lnTo>
                  <a:pt x="76870" y="561992"/>
                </a:lnTo>
                <a:lnTo>
                  <a:pt x="64835" y="517094"/>
                </a:lnTo>
                <a:lnTo>
                  <a:pt x="53783" y="471803"/>
                </a:lnTo>
                <a:lnTo>
                  <a:pt x="43727" y="426133"/>
                </a:lnTo>
                <a:lnTo>
                  <a:pt x="34678" y="380096"/>
                </a:lnTo>
                <a:lnTo>
                  <a:pt x="26649" y="333702"/>
                </a:lnTo>
                <a:lnTo>
                  <a:pt x="19651" y="286965"/>
                </a:lnTo>
                <a:lnTo>
                  <a:pt x="13696" y="239897"/>
                </a:lnTo>
                <a:lnTo>
                  <a:pt x="8798" y="192509"/>
                </a:lnTo>
                <a:lnTo>
                  <a:pt x="4966" y="144813"/>
                </a:lnTo>
                <a:lnTo>
                  <a:pt x="2215" y="96821"/>
                </a:lnTo>
                <a:lnTo>
                  <a:pt x="555" y="48546"/>
                </a:lnTo>
                <a:lnTo>
                  <a:pt x="0" y="0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99162" y="4071937"/>
            <a:ext cx="2657475" cy="2647950"/>
          </a:xfrm>
          <a:custGeom>
            <a:avLst/>
            <a:gdLst/>
            <a:ahLst/>
            <a:cxnLst/>
            <a:rect l="l" t="t" r="r" b="b"/>
            <a:pathLst>
              <a:path w="2657475" h="2647950">
                <a:moveTo>
                  <a:pt x="0" y="1323969"/>
                </a:moveTo>
                <a:lnTo>
                  <a:pt x="876" y="1275432"/>
                </a:lnTo>
                <a:lnTo>
                  <a:pt x="3485" y="1227335"/>
                </a:lnTo>
                <a:lnTo>
                  <a:pt x="7796" y="1179708"/>
                </a:lnTo>
                <a:lnTo>
                  <a:pt x="13781" y="1132581"/>
                </a:lnTo>
                <a:lnTo>
                  <a:pt x="21407" y="1085984"/>
                </a:lnTo>
                <a:lnTo>
                  <a:pt x="30646" y="1039947"/>
                </a:lnTo>
                <a:lnTo>
                  <a:pt x="41468" y="994499"/>
                </a:lnTo>
                <a:lnTo>
                  <a:pt x="53843" y="949671"/>
                </a:lnTo>
                <a:lnTo>
                  <a:pt x="67739" y="905493"/>
                </a:lnTo>
                <a:lnTo>
                  <a:pt x="83129" y="861994"/>
                </a:lnTo>
                <a:lnTo>
                  <a:pt x="99980" y="819204"/>
                </a:lnTo>
                <a:lnTo>
                  <a:pt x="118264" y="777154"/>
                </a:lnTo>
                <a:lnTo>
                  <a:pt x="137951" y="735872"/>
                </a:lnTo>
                <a:lnTo>
                  <a:pt x="159010" y="695390"/>
                </a:lnTo>
                <a:lnTo>
                  <a:pt x="181411" y="655737"/>
                </a:lnTo>
                <a:lnTo>
                  <a:pt x="205125" y="616943"/>
                </a:lnTo>
                <a:lnTo>
                  <a:pt x="230121" y="579037"/>
                </a:lnTo>
                <a:lnTo>
                  <a:pt x="256369" y="542051"/>
                </a:lnTo>
                <a:lnTo>
                  <a:pt x="283839" y="506013"/>
                </a:lnTo>
                <a:lnTo>
                  <a:pt x="312502" y="470953"/>
                </a:lnTo>
                <a:lnTo>
                  <a:pt x="342327" y="436902"/>
                </a:lnTo>
                <a:lnTo>
                  <a:pt x="373284" y="403890"/>
                </a:lnTo>
                <a:lnTo>
                  <a:pt x="405343" y="371945"/>
                </a:lnTo>
                <a:lnTo>
                  <a:pt x="438475" y="341099"/>
                </a:lnTo>
                <a:lnTo>
                  <a:pt x="472648" y="311381"/>
                </a:lnTo>
                <a:lnTo>
                  <a:pt x="507834" y="282821"/>
                </a:lnTo>
                <a:lnTo>
                  <a:pt x="544002" y="255449"/>
                </a:lnTo>
                <a:lnTo>
                  <a:pt x="581122" y="229295"/>
                </a:lnTo>
                <a:lnTo>
                  <a:pt x="619164" y="204389"/>
                </a:lnTo>
                <a:lnTo>
                  <a:pt x="658098" y="180761"/>
                </a:lnTo>
                <a:lnTo>
                  <a:pt x="697894" y="158440"/>
                </a:lnTo>
                <a:lnTo>
                  <a:pt x="738522" y="137456"/>
                </a:lnTo>
                <a:lnTo>
                  <a:pt x="779952" y="117840"/>
                </a:lnTo>
                <a:lnTo>
                  <a:pt x="822154" y="99622"/>
                </a:lnTo>
                <a:lnTo>
                  <a:pt x="865098" y="82831"/>
                </a:lnTo>
                <a:lnTo>
                  <a:pt x="908754" y="67497"/>
                </a:lnTo>
                <a:lnTo>
                  <a:pt x="953091" y="53650"/>
                </a:lnTo>
                <a:lnTo>
                  <a:pt x="998081" y="41320"/>
                </a:lnTo>
                <a:lnTo>
                  <a:pt x="1043692" y="30537"/>
                </a:lnTo>
                <a:lnTo>
                  <a:pt x="1089896" y="21330"/>
                </a:lnTo>
                <a:lnTo>
                  <a:pt x="1136661" y="13731"/>
                </a:lnTo>
                <a:lnTo>
                  <a:pt x="1183958" y="7768"/>
                </a:lnTo>
                <a:lnTo>
                  <a:pt x="1231756" y="3472"/>
                </a:lnTo>
                <a:lnTo>
                  <a:pt x="1280026" y="873"/>
                </a:lnTo>
                <a:lnTo>
                  <a:pt x="1328739" y="0"/>
                </a:lnTo>
                <a:lnTo>
                  <a:pt x="1377450" y="873"/>
                </a:lnTo>
                <a:lnTo>
                  <a:pt x="1425720" y="3472"/>
                </a:lnTo>
                <a:lnTo>
                  <a:pt x="1473519" y="7768"/>
                </a:lnTo>
                <a:lnTo>
                  <a:pt x="1520815" y="13731"/>
                </a:lnTo>
                <a:lnTo>
                  <a:pt x="1567580" y="21330"/>
                </a:lnTo>
                <a:lnTo>
                  <a:pt x="1613783" y="30537"/>
                </a:lnTo>
                <a:lnTo>
                  <a:pt x="1659395" y="41320"/>
                </a:lnTo>
                <a:lnTo>
                  <a:pt x="1704384" y="53650"/>
                </a:lnTo>
                <a:lnTo>
                  <a:pt x="1748722" y="67497"/>
                </a:lnTo>
                <a:lnTo>
                  <a:pt x="1792377" y="82831"/>
                </a:lnTo>
                <a:lnTo>
                  <a:pt x="1835321" y="99622"/>
                </a:lnTo>
                <a:lnTo>
                  <a:pt x="1877523" y="117840"/>
                </a:lnTo>
                <a:lnTo>
                  <a:pt x="1918953" y="137456"/>
                </a:lnTo>
                <a:lnTo>
                  <a:pt x="1959581" y="158440"/>
                </a:lnTo>
                <a:lnTo>
                  <a:pt x="1999377" y="180761"/>
                </a:lnTo>
                <a:lnTo>
                  <a:pt x="2038311" y="204389"/>
                </a:lnTo>
                <a:lnTo>
                  <a:pt x="2076353" y="229295"/>
                </a:lnTo>
                <a:lnTo>
                  <a:pt x="2113473" y="255449"/>
                </a:lnTo>
                <a:lnTo>
                  <a:pt x="2149641" y="282821"/>
                </a:lnTo>
                <a:lnTo>
                  <a:pt x="2184827" y="311381"/>
                </a:lnTo>
                <a:lnTo>
                  <a:pt x="2219001" y="341099"/>
                </a:lnTo>
                <a:lnTo>
                  <a:pt x="2252132" y="371945"/>
                </a:lnTo>
                <a:lnTo>
                  <a:pt x="2284192" y="403890"/>
                </a:lnTo>
                <a:lnTo>
                  <a:pt x="2315149" y="436902"/>
                </a:lnTo>
                <a:lnTo>
                  <a:pt x="2344974" y="470953"/>
                </a:lnTo>
                <a:lnTo>
                  <a:pt x="2373637" y="506013"/>
                </a:lnTo>
                <a:lnTo>
                  <a:pt x="2401107" y="542051"/>
                </a:lnTo>
                <a:lnTo>
                  <a:pt x="2427355" y="579037"/>
                </a:lnTo>
                <a:lnTo>
                  <a:pt x="2452351" y="616943"/>
                </a:lnTo>
                <a:lnTo>
                  <a:pt x="2476065" y="655737"/>
                </a:lnTo>
                <a:lnTo>
                  <a:pt x="2498466" y="695390"/>
                </a:lnTo>
                <a:lnTo>
                  <a:pt x="2519525" y="735872"/>
                </a:lnTo>
                <a:lnTo>
                  <a:pt x="2539212" y="777154"/>
                </a:lnTo>
                <a:lnTo>
                  <a:pt x="2557496" y="819204"/>
                </a:lnTo>
                <a:lnTo>
                  <a:pt x="2574348" y="861994"/>
                </a:lnTo>
                <a:lnTo>
                  <a:pt x="2589737" y="905493"/>
                </a:lnTo>
                <a:lnTo>
                  <a:pt x="2603634" y="949671"/>
                </a:lnTo>
                <a:lnTo>
                  <a:pt x="2616008" y="994499"/>
                </a:lnTo>
                <a:lnTo>
                  <a:pt x="2626830" y="1039947"/>
                </a:lnTo>
                <a:lnTo>
                  <a:pt x="2636070" y="1085984"/>
                </a:lnTo>
                <a:lnTo>
                  <a:pt x="2643696" y="1132581"/>
                </a:lnTo>
                <a:lnTo>
                  <a:pt x="2649681" y="1179708"/>
                </a:lnTo>
                <a:lnTo>
                  <a:pt x="2653992" y="1227335"/>
                </a:lnTo>
                <a:lnTo>
                  <a:pt x="2656601" y="1275432"/>
                </a:lnTo>
                <a:lnTo>
                  <a:pt x="2657478" y="1323969"/>
                </a:lnTo>
                <a:lnTo>
                  <a:pt x="2656601" y="1372506"/>
                </a:lnTo>
                <a:lnTo>
                  <a:pt x="2653992" y="1420604"/>
                </a:lnTo>
                <a:lnTo>
                  <a:pt x="2649681" y="1468232"/>
                </a:lnTo>
                <a:lnTo>
                  <a:pt x="2643696" y="1515359"/>
                </a:lnTo>
                <a:lnTo>
                  <a:pt x="2636070" y="1561957"/>
                </a:lnTo>
                <a:lnTo>
                  <a:pt x="2626830" y="1607995"/>
                </a:lnTo>
                <a:lnTo>
                  <a:pt x="2616008" y="1653443"/>
                </a:lnTo>
                <a:lnTo>
                  <a:pt x="2603634" y="1698272"/>
                </a:lnTo>
                <a:lnTo>
                  <a:pt x="2589737" y="1742451"/>
                </a:lnTo>
                <a:lnTo>
                  <a:pt x="2574348" y="1785950"/>
                </a:lnTo>
                <a:lnTo>
                  <a:pt x="2557496" y="1828740"/>
                </a:lnTo>
                <a:lnTo>
                  <a:pt x="2539212" y="1870791"/>
                </a:lnTo>
                <a:lnTo>
                  <a:pt x="2519525" y="1912073"/>
                </a:lnTo>
                <a:lnTo>
                  <a:pt x="2498466" y="1952555"/>
                </a:lnTo>
                <a:lnTo>
                  <a:pt x="2476065" y="1992209"/>
                </a:lnTo>
                <a:lnTo>
                  <a:pt x="2452351" y="2031003"/>
                </a:lnTo>
                <a:lnTo>
                  <a:pt x="2427355" y="2068909"/>
                </a:lnTo>
                <a:lnTo>
                  <a:pt x="2401107" y="2105896"/>
                </a:lnTo>
                <a:lnTo>
                  <a:pt x="2373637" y="2141934"/>
                </a:lnTo>
                <a:lnTo>
                  <a:pt x="2344974" y="2176994"/>
                </a:lnTo>
                <a:lnTo>
                  <a:pt x="2315149" y="2211045"/>
                </a:lnTo>
                <a:lnTo>
                  <a:pt x="2284192" y="2244058"/>
                </a:lnTo>
                <a:lnTo>
                  <a:pt x="2252132" y="2276002"/>
                </a:lnTo>
                <a:lnTo>
                  <a:pt x="2219001" y="2306848"/>
                </a:lnTo>
                <a:lnTo>
                  <a:pt x="2184827" y="2336566"/>
                </a:lnTo>
                <a:lnTo>
                  <a:pt x="2149641" y="2365126"/>
                </a:lnTo>
                <a:lnTo>
                  <a:pt x="2113473" y="2392498"/>
                </a:lnTo>
                <a:lnTo>
                  <a:pt x="2076353" y="2418652"/>
                </a:lnTo>
                <a:lnTo>
                  <a:pt x="2038311" y="2443558"/>
                </a:lnTo>
                <a:lnTo>
                  <a:pt x="1999377" y="2467187"/>
                </a:lnTo>
                <a:lnTo>
                  <a:pt x="1959581" y="2489508"/>
                </a:lnTo>
                <a:lnTo>
                  <a:pt x="1918953" y="2510491"/>
                </a:lnTo>
                <a:lnTo>
                  <a:pt x="1877523" y="2530107"/>
                </a:lnTo>
                <a:lnTo>
                  <a:pt x="1835321" y="2548326"/>
                </a:lnTo>
                <a:lnTo>
                  <a:pt x="1792377" y="2565117"/>
                </a:lnTo>
                <a:lnTo>
                  <a:pt x="1748722" y="2580451"/>
                </a:lnTo>
                <a:lnTo>
                  <a:pt x="1704384" y="2594298"/>
                </a:lnTo>
                <a:lnTo>
                  <a:pt x="1659395" y="2606628"/>
                </a:lnTo>
                <a:lnTo>
                  <a:pt x="1613783" y="2617411"/>
                </a:lnTo>
                <a:lnTo>
                  <a:pt x="1567580" y="2626617"/>
                </a:lnTo>
                <a:lnTo>
                  <a:pt x="1520815" y="2634216"/>
                </a:lnTo>
                <a:lnTo>
                  <a:pt x="1473519" y="2640179"/>
                </a:lnTo>
                <a:lnTo>
                  <a:pt x="1425720" y="2644475"/>
                </a:lnTo>
                <a:lnTo>
                  <a:pt x="1377450" y="2647074"/>
                </a:lnTo>
                <a:lnTo>
                  <a:pt x="1328739" y="2647948"/>
                </a:lnTo>
                <a:lnTo>
                  <a:pt x="1280026" y="2647074"/>
                </a:lnTo>
                <a:lnTo>
                  <a:pt x="1231756" y="2644475"/>
                </a:lnTo>
                <a:lnTo>
                  <a:pt x="1183958" y="2640179"/>
                </a:lnTo>
                <a:lnTo>
                  <a:pt x="1136661" y="2634216"/>
                </a:lnTo>
                <a:lnTo>
                  <a:pt x="1089896" y="2626617"/>
                </a:lnTo>
                <a:lnTo>
                  <a:pt x="1043692" y="2617411"/>
                </a:lnTo>
                <a:lnTo>
                  <a:pt x="998081" y="2606628"/>
                </a:lnTo>
                <a:lnTo>
                  <a:pt x="953091" y="2594298"/>
                </a:lnTo>
                <a:lnTo>
                  <a:pt x="908754" y="2580451"/>
                </a:lnTo>
                <a:lnTo>
                  <a:pt x="865098" y="2565117"/>
                </a:lnTo>
                <a:lnTo>
                  <a:pt x="822154" y="2548326"/>
                </a:lnTo>
                <a:lnTo>
                  <a:pt x="779952" y="2530107"/>
                </a:lnTo>
                <a:lnTo>
                  <a:pt x="738522" y="2510491"/>
                </a:lnTo>
                <a:lnTo>
                  <a:pt x="697894" y="2489508"/>
                </a:lnTo>
                <a:lnTo>
                  <a:pt x="658098" y="2467187"/>
                </a:lnTo>
                <a:lnTo>
                  <a:pt x="619164" y="2443558"/>
                </a:lnTo>
                <a:lnTo>
                  <a:pt x="581122" y="2418652"/>
                </a:lnTo>
                <a:lnTo>
                  <a:pt x="544002" y="2392498"/>
                </a:lnTo>
                <a:lnTo>
                  <a:pt x="507834" y="2365126"/>
                </a:lnTo>
                <a:lnTo>
                  <a:pt x="472648" y="2336566"/>
                </a:lnTo>
                <a:lnTo>
                  <a:pt x="438475" y="2306848"/>
                </a:lnTo>
                <a:lnTo>
                  <a:pt x="405343" y="2276002"/>
                </a:lnTo>
                <a:lnTo>
                  <a:pt x="373284" y="2244058"/>
                </a:lnTo>
                <a:lnTo>
                  <a:pt x="342327" y="2211045"/>
                </a:lnTo>
                <a:lnTo>
                  <a:pt x="312502" y="2176994"/>
                </a:lnTo>
                <a:lnTo>
                  <a:pt x="283839" y="2141934"/>
                </a:lnTo>
                <a:lnTo>
                  <a:pt x="256369" y="2105896"/>
                </a:lnTo>
                <a:lnTo>
                  <a:pt x="230121" y="2068909"/>
                </a:lnTo>
                <a:lnTo>
                  <a:pt x="205125" y="2031003"/>
                </a:lnTo>
                <a:lnTo>
                  <a:pt x="181411" y="1992209"/>
                </a:lnTo>
                <a:lnTo>
                  <a:pt x="159010" y="1952555"/>
                </a:lnTo>
                <a:lnTo>
                  <a:pt x="137951" y="1912073"/>
                </a:lnTo>
                <a:lnTo>
                  <a:pt x="118264" y="1870791"/>
                </a:lnTo>
                <a:lnTo>
                  <a:pt x="99980" y="1828740"/>
                </a:lnTo>
                <a:lnTo>
                  <a:pt x="83129" y="1785950"/>
                </a:lnTo>
                <a:lnTo>
                  <a:pt x="67739" y="1742451"/>
                </a:lnTo>
                <a:lnTo>
                  <a:pt x="53843" y="1698272"/>
                </a:lnTo>
                <a:lnTo>
                  <a:pt x="41468" y="1653443"/>
                </a:lnTo>
                <a:lnTo>
                  <a:pt x="30646" y="1607995"/>
                </a:lnTo>
                <a:lnTo>
                  <a:pt x="21407" y="1561957"/>
                </a:lnTo>
                <a:lnTo>
                  <a:pt x="13781" y="1515359"/>
                </a:lnTo>
                <a:lnTo>
                  <a:pt x="7796" y="1468232"/>
                </a:lnTo>
                <a:lnTo>
                  <a:pt x="3485" y="1420604"/>
                </a:lnTo>
                <a:lnTo>
                  <a:pt x="876" y="1372506"/>
                </a:lnTo>
                <a:lnTo>
                  <a:pt x="0" y="1323969"/>
                </a:lnTo>
                <a:close/>
              </a:path>
            </a:pathLst>
          </a:custGeom>
          <a:ln w="9524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000" y="3532903"/>
            <a:ext cx="7759928" cy="710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3815" y="4015046"/>
            <a:ext cx="3034144" cy="710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75181" y="3511232"/>
            <a:ext cx="7665720" cy="1117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376170" marR="5080" indent="-2364105">
              <a:lnSpc>
                <a:spcPct val="79200"/>
              </a:lnSpc>
              <a:spcBef>
                <a:spcPts val="1095"/>
              </a:spcBef>
            </a:pP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THÁI </a:t>
            </a:r>
            <a:r>
              <a:rPr dirty="0" sz="4000" b="1">
                <a:solidFill>
                  <a:srgbClr val="0000FF"/>
                </a:solidFill>
                <a:latin typeface="Times New Roman"/>
                <a:cs typeface="Times New Roman"/>
              </a:rPr>
              <a:t>ĐỘ VÀ SỰ 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HÀI LÒNG</a:t>
            </a:r>
            <a:r>
              <a:rPr dirty="0" sz="4000" spc="-19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00FF"/>
                </a:solidFill>
                <a:latin typeface="Times New Roman"/>
                <a:cs typeface="Times New Roman"/>
              </a:rPr>
              <a:t>VỚI  CÔNG</a:t>
            </a:r>
            <a:r>
              <a:rPr dirty="0" sz="400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FF"/>
                </a:solidFill>
                <a:latin typeface="Times New Roman"/>
                <a:cs typeface="Times New Roman"/>
              </a:rPr>
              <a:t>VIỆC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062" y="631770"/>
            <a:ext cx="7776552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04111" y="1180410"/>
            <a:ext cx="6608622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605155" marR="5080" indent="-59309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NHỮNG THÁI </a:t>
            </a:r>
            <a:r>
              <a:rPr dirty="0"/>
              <a:t>ĐỘ </a:t>
            </a:r>
            <a:r>
              <a:rPr dirty="0" spc="-5"/>
              <a:t>CÔNG </a:t>
            </a:r>
            <a:r>
              <a:rPr dirty="0"/>
              <a:t>VIỆC</a:t>
            </a:r>
            <a:r>
              <a:rPr dirty="0" spc="-50"/>
              <a:t> </a:t>
            </a:r>
            <a:r>
              <a:rPr dirty="0"/>
              <a:t>NÀY  CÓ </a:t>
            </a:r>
            <a:r>
              <a:rPr dirty="0" spc="-5"/>
              <a:t>THỰC </a:t>
            </a:r>
            <a:r>
              <a:rPr dirty="0"/>
              <a:t>SỰ DỄ </a:t>
            </a:r>
            <a:r>
              <a:rPr dirty="0" spc="-5"/>
              <a:t>PHÂN</a:t>
            </a:r>
            <a:r>
              <a:rPr dirty="0" spc="-40"/>
              <a:t> </a:t>
            </a:r>
            <a:r>
              <a:rPr dirty="0"/>
              <a:t>BIỆT?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44390" y="1965007"/>
            <a:ext cx="4245610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13335" indent="-228600">
              <a:lnSpc>
                <a:spcPct val="128499"/>
              </a:lnSpc>
              <a:spcBef>
                <a:spcPts val="100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10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Không: </a:t>
            </a:r>
            <a:r>
              <a:rPr dirty="0" sz="2400" b="1">
                <a:latin typeface="Times New Roman"/>
                <a:cs typeface="Times New Roman"/>
              </a:rPr>
              <a:t>những thái độ này </a:t>
            </a:r>
            <a:r>
              <a:rPr dirty="0" sz="2400" spc="-5" b="1">
                <a:latin typeface="Times New Roman"/>
                <a:cs typeface="Times New Roman"/>
              </a:rPr>
              <a:t>có  </a:t>
            </a:r>
            <a:r>
              <a:rPr dirty="0" sz="2400" b="1">
                <a:latin typeface="Times New Roman"/>
                <a:cs typeface="Times New Roman"/>
              </a:rPr>
              <a:t>mối </a:t>
            </a:r>
            <a:r>
              <a:rPr dirty="0" sz="2400" spc="-5" b="1">
                <a:latin typeface="Times New Roman"/>
                <a:cs typeface="Times New Roman"/>
              </a:rPr>
              <a:t>liên </a:t>
            </a:r>
            <a:r>
              <a:rPr dirty="0" sz="2400" b="1">
                <a:latin typeface="Times New Roman"/>
                <a:cs typeface="Times New Roman"/>
              </a:rPr>
              <a:t>hệ </a:t>
            </a:r>
            <a:r>
              <a:rPr dirty="0" sz="2400" spc="-5" b="1">
                <a:latin typeface="Times New Roman"/>
                <a:cs typeface="Times New Roman"/>
              </a:rPr>
              <a:t>chặt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chẽ.</a:t>
            </a:r>
            <a:endParaRPr sz="2400">
              <a:latin typeface="Times New Roman"/>
              <a:cs typeface="Times New Roman"/>
            </a:endParaRPr>
          </a:p>
          <a:p>
            <a:pPr algn="just" marL="241300" marR="13335" indent="-228600">
              <a:lnSpc>
                <a:spcPct val="130600"/>
              </a:lnSpc>
              <a:spcBef>
                <a:spcPts val="509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Các biến số </a:t>
            </a:r>
            <a:r>
              <a:rPr dirty="0" sz="2400" spc="-5" b="1">
                <a:latin typeface="Times New Roman"/>
                <a:cs typeface="Times New Roman"/>
              </a:rPr>
              <a:t>có </a:t>
            </a:r>
            <a:r>
              <a:rPr dirty="0" sz="2400" b="1">
                <a:latin typeface="Times New Roman"/>
                <a:cs typeface="Times New Roman"/>
              </a:rPr>
              <a:t>thể thừa (đo  </a:t>
            </a:r>
            <a:r>
              <a:rPr dirty="0" sz="2400" spc="-5" b="1">
                <a:latin typeface="Times New Roman"/>
                <a:cs typeface="Times New Roman"/>
              </a:rPr>
              <a:t>lường cùng </a:t>
            </a:r>
            <a:r>
              <a:rPr dirty="0" sz="2400" b="1">
                <a:latin typeface="Times New Roman"/>
                <a:cs typeface="Times New Roman"/>
              </a:rPr>
              <a:t>một sự vật </a:t>
            </a:r>
            <a:r>
              <a:rPr dirty="0" sz="2400" spc="-5" b="1">
                <a:latin typeface="Times New Roman"/>
                <a:cs typeface="Times New Roman"/>
              </a:rPr>
              <a:t>dưới  </a:t>
            </a:r>
            <a:r>
              <a:rPr dirty="0" sz="2400" b="1">
                <a:latin typeface="Times New Roman"/>
                <a:cs typeface="Times New Roman"/>
              </a:rPr>
              <a:t>một </a:t>
            </a:r>
            <a:r>
              <a:rPr dirty="0" sz="2400" spc="-5" b="1">
                <a:latin typeface="Times New Roman"/>
                <a:cs typeface="Times New Roman"/>
              </a:rPr>
              <a:t>cái tên khác)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31100"/>
              </a:lnSpc>
              <a:spcBef>
                <a:spcPts val="50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10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Cũng </a:t>
            </a:r>
            <a:r>
              <a:rPr dirty="0" sz="2400" spc="-5" b="1">
                <a:latin typeface="Times New Roman"/>
                <a:cs typeface="Times New Roman"/>
              </a:rPr>
              <a:t>có </a:t>
            </a:r>
            <a:r>
              <a:rPr dirty="0" sz="2400" b="1">
                <a:latin typeface="Times New Roman"/>
                <a:cs typeface="Times New Roman"/>
              </a:rPr>
              <a:t>một số điểm dễ phân  biệt </a:t>
            </a:r>
            <a:r>
              <a:rPr dirty="0" sz="2400" spc="-5" b="1">
                <a:latin typeface="Times New Roman"/>
                <a:cs typeface="Times New Roman"/>
              </a:rPr>
              <a:t>giữa chúng, </a:t>
            </a:r>
            <a:r>
              <a:rPr dirty="0" sz="2400" b="1">
                <a:latin typeface="Times New Roman"/>
                <a:cs typeface="Times New Roman"/>
              </a:rPr>
              <a:t>nhưng nhìn  </a:t>
            </a:r>
            <a:r>
              <a:rPr dirty="0" sz="2400" spc="70" b="1">
                <a:latin typeface="Times New Roman"/>
                <a:cs typeface="Times New Roman"/>
              </a:rPr>
              <a:t>chung </a:t>
            </a:r>
            <a:r>
              <a:rPr dirty="0" sz="2400" spc="60" b="1">
                <a:latin typeface="Times New Roman"/>
                <a:cs typeface="Times New Roman"/>
              </a:rPr>
              <a:t>vẫn </a:t>
            </a:r>
            <a:r>
              <a:rPr dirty="0" sz="2400" spc="70" b="1">
                <a:latin typeface="Times New Roman"/>
                <a:cs typeface="Times New Roman"/>
              </a:rPr>
              <a:t>chồng </a:t>
            </a:r>
            <a:r>
              <a:rPr dirty="0" sz="2400" spc="65" b="1">
                <a:latin typeface="Times New Roman"/>
                <a:cs typeface="Times New Roman"/>
              </a:rPr>
              <a:t>chéo </a:t>
            </a:r>
            <a:r>
              <a:rPr dirty="0" sz="2400" spc="90" b="1">
                <a:latin typeface="Times New Roman"/>
                <a:cs typeface="Times New Roman"/>
              </a:rPr>
              <a:t>vì  </a:t>
            </a:r>
            <a:r>
              <a:rPr dirty="0" sz="2400" b="1">
                <a:latin typeface="Times New Roman"/>
                <a:cs typeface="Times New Roman"/>
              </a:rPr>
              <a:t>nhiều </a:t>
            </a:r>
            <a:r>
              <a:rPr dirty="0" sz="2400" spc="-5" b="1">
                <a:latin typeface="Times New Roman"/>
                <a:cs typeface="Times New Roman"/>
              </a:rPr>
              <a:t>lý </a:t>
            </a:r>
            <a:r>
              <a:rPr dirty="0" sz="2400" b="1">
                <a:latin typeface="Times New Roman"/>
                <a:cs typeface="Times New Roman"/>
              </a:rPr>
              <a:t>do khác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nhau.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2545" y="2267483"/>
            <a:ext cx="3378255" cy="4539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246" y="906090"/>
            <a:ext cx="7926184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1299" y="933767"/>
            <a:ext cx="7844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SỰ </a:t>
            </a:r>
            <a:r>
              <a:rPr dirty="0" spc="-5"/>
              <a:t>THOẢ MÃN TRONG CÔNG</a:t>
            </a:r>
            <a:r>
              <a:rPr dirty="0" spc="-40"/>
              <a:t> </a:t>
            </a:r>
            <a:r>
              <a:rPr dirty="0"/>
              <a:t>VIỆC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627" y="1814829"/>
            <a:ext cx="7778750" cy="51885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550" spc="-60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550" spc="4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Một trong </a:t>
            </a:r>
            <a:r>
              <a:rPr dirty="0" sz="2100" b="1">
                <a:latin typeface="Times New Roman"/>
                <a:cs typeface="Times New Roman"/>
              </a:rPr>
              <a:t>những thái độ </a:t>
            </a:r>
            <a:r>
              <a:rPr dirty="0" sz="2100" spc="-5" b="1">
                <a:latin typeface="Times New Roman"/>
                <a:cs typeface="Times New Roman"/>
              </a:rPr>
              <a:t>chính trong công việc được </a:t>
            </a:r>
            <a:r>
              <a:rPr dirty="0" sz="2100" b="1">
                <a:latin typeface="Times New Roman"/>
                <a:cs typeface="Times New Roman"/>
              </a:rPr>
              <a:t>đo</a:t>
            </a:r>
            <a:r>
              <a:rPr dirty="0" sz="2100" spc="1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lường</a:t>
            </a:r>
            <a:endParaRPr sz="2100">
              <a:latin typeface="Times New Roman"/>
              <a:cs typeface="Times New Roman"/>
            </a:endParaRPr>
          </a:p>
          <a:p>
            <a:pPr algn="just" marL="552450" marR="303530" indent="-228600">
              <a:lnSpc>
                <a:spcPts val="2500"/>
              </a:lnSpc>
              <a:spcBef>
                <a:spcPts val="390"/>
              </a:spcBef>
              <a:buClr>
                <a:srgbClr val="7F5E84"/>
              </a:buClr>
              <a:buSzPct val="73809"/>
              <a:buChar char="-"/>
              <a:tabLst>
                <a:tab pos="555625" algn="l"/>
              </a:tabLst>
            </a:pPr>
            <a:r>
              <a:rPr dirty="0" sz="2100">
                <a:latin typeface="Times New Roman"/>
                <a:cs typeface="Times New Roman"/>
              </a:rPr>
              <a:t>Một </a:t>
            </a:r>
            <a:r>
              <a:rPr dirty="0" sz="2100" spc="-5">
                <a:latin typeface="Times New Roman"/>
                <a:cs typeface="Times New Roman"/>
              </a:rPr>
              <a:t>định nghĩa </a:t>
            </a:r>
            <a:r>
              <a:rPr dirty="0" sz="2100">
                <a:latin typeface="Times New Roman"/>
                <a:cs typeface="Times New Roman"/>
              </a:rPr>
              <a:t>rộng </a:t>
            </a:r>
            <a:r>
              <a:rPr dirty="0" sz="2100" spc="-5">
                <a:latin typeface="Times New Roman"/>
                <a:cs typeface="Times New Roman"/>
              </a:rPr>
              <a:t>bao </a:t>
            </a:r>
            <a:r>
              <a:rPr dirty="0" sz="2100">
                <a:latin typeface="Times New Roman"/>
                <a:cs typeface="Times New Roman"/>
              </a:rPr>
              <a:t>gồm sự </a:t>
            </a:r>
            <a:r>
              <a:rPr dirty="0" sz="2100" spc="-5">
                <a:latin typeface="Times New Roman"/>
                <a:cs typeface="Times New Roman"/>
              </a:rPr>
              <a:t>tổng </a:t>
            </a:r>
            <a:r>
              <a:rPr dirty="0" sz="2100">
                <a:latin typeface="Times New Roman"/>
                <a:cs typeface="Times New Roman"/>
              </a:rPr>
              <a:t>hợp phức </a:t>
            </a:r>
            <a:r>
              <a:rPr dirty="0" sz="2100" spc="-5">
                <a:latin typeface="Times New Roman"/>
                <a:cs typeface="Times New Roman"/>
              </a:rPr>
              <a:t>tạp của nhiều  yếu tố công việc riêng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biệt.</a:t>
            </a:r>
            <a:endParaRPr sz="21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55"/>
              </a:spcBef>
            </a:pPr>
            <a:r>
              <a:rPr dirty="0" sz="1550" spc="-60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550" spc="4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Đo </a:t>
            </a:r>
            <a:r>
              <a:rPr dirty="0" sz="2100" spc="-5" b="1">
                <a:latin typeface="Times New Roman"/>
                <a:cs typeface="Times New Roman"/>
              </a:rPr>
              <a:t>lường </a:t>
            </a:r>
            <a:r>
              <a:rPr dirty="0" sz="2100" b="1">
                <a:latin typeface="Times New Roman"/>
                <a:cs typeface="Times New Roman"/>
              </a:rPr>
              <a:t>sự thoả mãn </a:t>
            </a:r>
            <a:r>
              <a:rPr dirty="0" sz="2100" spc="-10" b="1">
                <a:latin typeface="Times New Roman"/>
                <a:cs typeface="Times New Roman"/>
              </a:rPr>
              <a:t>trong </a:t>
            </a:r>
            <a:r>
              <a:rPr dirty="0" sz="2100" spc="-5" b="1">
                <a:latin typeface="Times New Roman"/>
                <a:cs typeface="Times New Roman"/>
              </a:rPr>
              <a:t>công</a:t>
            </a:r>
            <a:r>
              <a:rPr dirty="0" sz="2100" spc="-5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việc?</a:t>
            </a:r>
            <a:endParaRPr sz="2100">
              <a:latin typeface="Times New Roman"/>
              <a:cs typeface="Times New Roman"/>
            </a:endParaRPr>
          </a:p>
          <a:p>
            <a:pPr algn="just" marL="518795" marR="303530" indent="-228600">
              <a:lnSpc>
                <a:spcPts val="2500"/>
              </a:lnSpc>
              <a:spcBef>
                <a:spcPts val="535"/>
              </a:spcBef>
              <a:buClr>
                <a:srgbClr val="7F5E84"/>
              </a:buClr>
              <a:buSzPct val="73809"/>
              <a:buChar char="-"/>
              <a:tabLst>
                <a:tab pos="522605" algn="l"/>
              </a:tabLst>
            </a:pPr>
            <a:r>
              <a:rPr dirty="0" sz="2100" spc="-5">
                <a:latin typeface="Times New Roman"/>
                <a:cs typeface="Times New Roman"/>
              </a:rPr>
              <a:t>Đánh giá tổng thể đơn giản (một câu hỏi/một câu trả lời) </a:t>
            </a:r>
            <a:r>
              <a:rPr dirty="0" sz="2100">
                <a:latin typeface="Times New Roman"/>
                <a:cs typeface="Times New Roman"/>
              </a:rPr>
              <a:t>– </a:t>
            </a:r>
            <a:r>
              <a:rPr dirty="0" sz="2100" spc="-5">
                <a:latin typeface="Times New Roman"/>
                <a:cs typeface="Times New Roman"/>
              </a:rPr>
              <a:t>Tốt  nhất </a:t>
            </a:r>
            <a:r>
              <a:rPr dirty="0" sz="2100">
                <a:latin typeface="Times New Roman"/>
                <a:cs typeface="Times New Roman"/>
              </a:rPr>
              <a:t>vì không </a:t>
            </a:r>
            <a:r>
              <a:rPr dirty="0" sz="2100" spc="-5">
                <a:latin typeface="Times New Roman"/>
                <a:cs typeface="Times New Roman"/>
              </a:rPr>
              <a:t>tốn nhiều thời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gian</a:t>
            </a:r>
            <a:endParaRPr sz="2100">
              <a:latin typeface="Times New Roman"/>
              <a:cs typeface="Times New Roman"/>
            </a:endParaRPr>
          </a:p>
          <a:p>
            <a:pPr algn="just" marL="518795" marR="303530" indent="-228600">
              <a:lnSpc>
                <a:spcPct val="99100"/>
              </a:lnSpc>
              <a:spcBef>
                <a:spcPts val="430"/>
              </a:spcBef>
              <a:buClr>
                <a:srgbClr val="7F5E84"/>
              </a:buClr>
              <a:buSzPct val="73809"/>
              <a:buChar char="-"/>
              <a:tabLst>
                <a:tab pos="522605" algn="l"/>
              </a:tabLst>
            </a:pPr>
            <a:r>
              <a:rPr dirty="0" sz="2100" spc="-5">
                <a:latin typeface="Times New Roman"/>
                <a:cs typeface="Times New Roman"/>
              </a:rPr>
              <a:t>Tổng </a:t>
            </a:r>
            <a:r>
              <a:rPr dirty="0" sz="2100">
                <a:latin typeface="Times New Roman"/>
                <a:cs typeface="Times New Roman"/>
              </a:rPr>
              <a:t>hợp những </a:t>
            </a:r>
            <a:r>
              <a:rPr dirty="0" sz="2100" spc="-5">
                <a:latin typeface="Times New Roman"/>
                <a:cs typeface="Times New Roman"/>
              </a:rPr>
              <a:t>khía cạnh trong công việc (nhiều câu hỏi/trung  bình) </a:t>
            </a:r>
            <a:r>
              <a:rPr dirty="0" sz="2100">
                <a:latin typeface="Times New Roman"/>
                <a:cs typeface="Times New Roman"/>
              </a:rPr>
              <a:t>– </a:t>
            </a:r>
            <a:r>
              <a:rPr dirty="0" sz="2100" spc="-5">
                <a:latin typeface="Times New Roman"/>
                <a:cs typeface="Times New Roman"/>
              </a:rPr>
              <a:t>Tập trung vào các vấn </a:t>
            </a:r>
            <a:r>
              <a:rPr dirty="0" sz="2100">
                <a:latin typeface="Times New Roman"/>
                <a:cs typeface="Times New Roman"/>
              </a:rPr>
              <a:t>đề và </a:t>
            </a:r>
            <a:r>
              <a:rPr dirty="0" sz="2100" spc="-5">
                <a:latin typeface="Times New Roman"/>
                <a:cs typeface="Times New Roman"/>
              </a:rPr>
              <a:t>giải quyết chúng nhanh  chóng, chính xác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hơn.</a:t>
            </a:r>
            <a:endParaRPr sz="2100">
              <a:latin typeface="Times New Roman"/>
              <a:cs typeface="Times New Roman"/>
            </a:endParaRPr>
          </a:p>
          <a:p>
            <a:pPr marL="55244">
              <a:lnSpc>
                <a:spcPts val="2455"/>
              </a:lnSpc>
            </a:pPr>
            <a:r>
              <a:rPr dirty="0" sz="1550" spc="-60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550" spc="4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Mọi </a:t>
            </a:r>
            <a:r>
              <a:rPr dirty="0" sz="2100" b="1">
                <a:latin typeface="Times New Roman"/>
                <a:cs typeface="Times New Roman"/>
              </a:rPr>
              <a:t>người </a:t>
            </a:r>
            <a:r>
              <a:rPr dirty="0" sz="2100" spc="-5" b="1">
                <a:latin typeface="Times New Roman"/>
                <a:cs typeface="Times New Roman"/>
              </a:rPr>
              <a:t>có </a:t>
            </a:r>
            <a:r>
              <a:rPr dirty="0" sz="2100" b="1">
                <a:latin typeface="Times New Roman"/>
                <a:cs typeface="Times New Roman"/>
              </a:rPr>
              <a:t>hài </a:t>
            </a:r>
            <a:r>
              <a:rPr dirty="0" sz="2100" spc="-5" b="1">
                <a:latin typeface="Times New Roman"/>
                <a:cs typeface="Times New Roman"/>
              </a:rPr>
              <a:t>lòng </a:t>
            </a:r>
            <a:r>
              <a:rPr dirty="0" sz="2100" b="1">
                <a:latin typeface="Times New Roman"/>
                <a:cs typeface="Times New Roman"/>
              </a:rPr>
              <a:t>với </a:t>
            </a:r>
            <a:r>
              <a:rPr dirty="0" sz="2100" spc="-5" b="1">
                <a:latin typeface="Times New Roman"/>
                <a:cs typeface="Times New Roman"/>
              </a:rPr>
              <a:t>công việc của </a:t>
            </a:r>
            <a:r>
              <a:rPr dirty="0" sz="2100" b="1">
                <a:latin typeface="Times New Roman"/>
                <a:cs typeface="Times New Roman"/>
              </a:rPr>
              <a:t>họ</a:t>
            </a:r>
            <a:r>
              <a:rPr dirty="0" sz="2100" spc="1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không?</a:t>
            </a:r>
            <a:endParaRPr sz="2100">
              <a:latin typeface="Times New Roman"/>
              <a:cs typeface="Times New Roman"/>
            </a:endParaRPr>
          </a:p>
          <a:p>
            <a:pPr marL="403225" marR="5080" indent="-228600">
              <a:lnSpc>
                <a:spcPts val="2500"/>
              </a:lnSpc>
              <a:spcBef>
                <a:spcPts val="450"/>
              </a:spcBef>
              <a:buClr>
                <a:srgbClr val="7F5E84"/>
              </a:buClr>
              <a:buSzPct val="75000"/>
              <a:buChar char="-"/>
              <a:tabLst>
                <a:tab pos="406400" algn="l"/>
              </a:tabLst>
            </a:pPr>
            <a:r>
              <a:rPr dirty="0" sz="2200" spc="-5">
                <a:latin typeface="Times New Roman"/>
                <a:cs typeface="Times New Roman"/>
              </a:rPr>
              <a:t>Tại Mỹ, câu trả lời là “Có”, </a:t>
            </a:r>
            <a:r>
              <a:rPr dirty="0" sz="2200">
                <a:latin typeface="Times New Roman"/>
                <a:cs typeface="Times New Roman"/>
              </a:rPr>
              <a:t>nhưng </a:t>
            </a:r>
            <a:r>
              <a:rPr dirty="0" sz="2200" spc="-5">
                <a:latin typeface="Times New Roman"/>
                <a:cs typeface="Times New Roman"/>
              </a:rPr>
              <a:t>cần xem xét vấn </a:t>
            </a:r>
            <a:r>
              <a:rPr dirty="0" sz="2200">
                <a:latin typeface="Times New Roman"/>
                <a:cs typeface="Times New Roman"/>
              </a:rPr>
              <a:t>đề </a:t>
            </a:r>
            <a:r>
              <a:rPr dirty="0" sz="2200" spc="-5">
                <a:latin typeface="Times New Roman"/>
                <a:cs typeface="Times New Roman"/>
              </a:rPr>
              <a:t>này </a:t>
            </a:r>
            <a:r>
              <a:rPr dirty="0" sz="2100" spc="-5">
                <a:latin typeface="Times New Roman"/>
                <a:cs typeface="Times New Roman"/>
              </a:rPr>
              <a:t>một  cách thận trọng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hơn</a:t>
            </a:r>
            <a:endParaRPr sz="2100">
              <a:latin typeface="Times New Roman"/>
              <a:cs typeface="Times New Roman"/>
            </a:endParaRPr>
          </a:p>
          <a:p>
            <a:pPr marL="403225" indent="-228600">
              <a:lnSpc>
                <a:spcPct val="100000"/>
              </a:lnSpc>
              <a:spcBef>
                <a:spcPts val="400"/>
              </a:spcBef>
              <a:buClr>
                <a:srgbClr val="7F5E84"/>
              </a:buClr>
              <a:buSzPct val="73809"/>
              <a:buChar char="-"/>
              <a:tabLst>
                <a:tab pos="406400" algn="l"/>
              </a:tabLst>
            </a:pPr>
            <a:r>
              <a:rPr dirty="0" sz="2100">
                <a:latin typeface="Times New Roman"/>
                <a:cs typeface="Times New Roman"/>
              </a:rPr>
              <a:t>Kết quả </a:t>
            </a:r>
            <a:r>
              <a:rPr dirty="0" sz="2100" spc="-5">
                <a:latin typeface="Times New Roman"/>
                <a:cs typeface="Times New Roman"/>
              </a:rPr>
              <a:t>khác nhau theo khía cạnh thoả mãn công việc của nhân</a:t>
            </a:r>
            <a:r>
              <a:rPr dirty="0" sz="2100" spc="8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viên</a:t>
            </a:r>
            <a:endParaRPr sz="2100">
              <a:latin typeface="Times New Roman"/>
              <a:cs typeface="Times New Roman"/>
            </a:endParaRPr>
          </a:p>
          <a:p>
            <a:pPr marL="403225" marR="5080" indent="-228600">
              <a:lnSpc>
                <a:spcPct val="103000"/>
              </a:lnSpc>
              <a:spcBef>
                <a:spcPts val="405"/>
              </a:spcBef>
              <a:buClr>
                <a:srgbClr val="7F5E84"/>
              </a:buClr>
              <a:buSzPct val="73809"/>
              <a:buChar char="-"/>
              <a:tabLst>
                <a:tab pos="406400" algn="l"/>
              </a:tabLst>
            </a:pPr>
            <a:r>
              <a:rPr dirty="0" sz="2100">
                <a:latin typeface="Times New Roman"/>
                <a:cs typeface="Times New Roman"/>
              </a:rPr>
              <a:t>Họ </a:t>
            </a:r>
            <a:r>
              <a:rPr dirty="0" sz="2100" spc="-5">
                <a:latin typeface="Times New Roman"/>
                <a:cs typeface="Times New Roman"/>
              </a:rPr>
              <a:t>có </a:t>
            </a:r>
            <a:r>
              <a:rPr dirty="0" sz="2100">
                <a:latin typeface="Times New Roman"/>
                <a:cs typeface="Times New Roman"/>
              </a:rPr>
              <a:t>xu </a:t>
            </a:r>
            <a:r>
              <a:rPr dirty="0" sz="2100" spc="-5">
                <a:latin typeface="Times New Roman"/>
                <a:cs typeface="Times New Roman"/>
              </a:rPr>
              <a:t>hướng kém hài lòng </a:t>
            </a:r>
            <a:r>
              <a:rPr dirty="0" sz="2100">
                <a:latin typeface="Times New Roman"/>
                <a:cs typeface="Times New Roman"/>
              </a:rPr>
              <a:t>hơn với </a:t>
            </a:r>
            <a:r>
              <a:rPr dirty="0" sz="2100" spc="-5">
                <a:latin typeface="Times New Roman"/>
                <a:cs typeface="Times New Roman"/>
              </a:rPr>
              <a:t>lương </a:t>
            </a:r>
            <a:r>
              <a:rPr dirty="0" sz="2100">
                <a:latin typeface="Times New Roman"/>
                <a:cs typeface="Times New Roman"/>
              </a:rPr>
              <a:t>bổng và </a:t>
            </a:r>
            <a:r>
              <a:rPr dirty="0" sz="2100" spc="-5">
                <a:latin typeface="Times New Roman"/>
                <a:cs typeface="Times New Roman"/>
              </a:rPr>
              <a:t>cơ </a:t>
            </a:r>
            <a:r>
              <a:rPr dirty="0" sz="2100">
                <a:latin typeface="Times New Roman"/>
                <a:cs typeface="Times New Roman"/>
              </a:rPr>
              <a:t>hội </a:t>
            </a:r>
            <a:r>
              <a:rPr dirty="0" sz="2100" spc="-5">
                <a:latin typeface="Times New Roman"/>
                <a:cs typeface="Times New Roman"/>
              </a:rPr>
              <a:t>thăng  tiến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424" y="631770"/>
            <a:ext cx="6492240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5511" y="1180410"/>
            <a:ext cx="7202982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372110" marR="5080" indent="363855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NGUYÊN NHÂN </a:t>
            </a:r>
            <a:r>
              <a:rPr dirty="0"/>
              <a:t>TẠO NÊN SỰ  </a:t>
            </a:r>
            <a:r>
              <a:rPr dirty="0" spc="-5"/>
              <a:t>THOẢ MÃN TRONG CÔNG</a:t>
            </a:r>
            <a:r>
              <a:rPr dirty="0" spc="-40"/>
              <a:t> </a:t>
            </a:r>
            <a:r>
              <a:rPr dirty="0"/>
              <a:t>VIỆC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3627" y="1843722"/>
            <a:ext cx="7778750" cy="493204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Trả lương </a:t>
            </a:r>
            <a:r>
              <a:rPr dirty="0" sz="2400" b="1">
                <a:latin typeface="Times New Roman"/>
                <a:cs typeface="Times New Roman"/>
              </a:rPr>
              <a:t>ảnh </a:t>
            </a:r>
            <a:r>
              <a:rPr dirty="0" sz="2400" spc="-5" b="1">
                <a:latin typeface="Times New Roman"/>
                <a:cs typeface="Times New Roman"/>
              </a:rPr>
              <a:t>hưởng </a:t>
            </a:r>
            <a:r>
              <a:rPr dirty="0" sz="2400" b="1">
                <a:latin typeface="Times New Roman"/>
                <a:cs typeface="Times New Roman"/>
              </a:rPr>
              <a:t>đến sự thoả mãn </a:t>
            </a:r>
            <a:r>
              <a:rPr dirty="0" sz="2400" spc="-5" b="1">
                <a:latin typeface="Times New Roman"/>
                <a:cs typeface="Times New Roman"/>
              </a:rPr>
              <a:t>trong công việc</a:t>
            </a:r>
            <a:endParaRPr sz="2400">
              <a:latin typeface="Times New Roman"/>
              <a:cs typeface="Times New Roman"/>
            </a:endParaRPr>
          </a:p>
          <a:p>
            <a:pPr algn="just" marL="571500" marR="154305" indent="-228600">
              <a:lnSpc>
                <a:spcPct val="99000"/>
              </a:lnSpc>
              <a:spcBef>
                <a:spcPts val="1050"/>
              </a:spcBef>
              <a:buClr>
                <a:srgbClr val="7F5E84"/>
              </a:buClr>
              <a:buSzPct val="75000"/>
              <a:buChar char="-"/>
              <a:tabLst>
                <a:tab pos="574675" algn="l"/>
              </a:tabLst>
            </a:pPr>
            <a:r>
              <a:rPr dirty="0" sz="2400">
                <a:latin typeface="Times New Roman"/>
                <a:cs typeface="Times New Roman"/>
              </a:rPr>
              <a:t>Khi </a:t>
            </a:r>
            <a:r>
              <a:rPr dirty="0" sz="2400" spc="-5">
                <a:latin typeface="Times New Roman"/>
                <a:cs typeface="Times New Roman"/>
              </a:rPr>
              <a:t>một cá nhân đạt mức lương trên </a:t>
            </a:r>
            <a:r>
              <a:rPr dirty="0" sz="2400">
                <a:latin typeface="Times New Roman"/>
                <a:cs typeface="Times New Roman"/>
              </a:rPr>
              <a:t>40.000 </a:t>
            </a:r>
            <a:r>
              <a:rPr dirty="0" sz="2400" spc="-5">
                <a:latin typeface="Times New Roman"/>
                <a:cs typeface="Times New Roman"/>
              </a:rPr>
              <a:t>USD/năm </a:t>
            </a:r>
            <a:r>
              <a:rPr dirty="0" sz="2400">
                <a:latin typeface="Times New Roman"/>
                <a:cs typeface="Times New Roman"/>
              </a:rPr>
              <a:t>(ở  </a:t>
            </a:r>
            <a:r>
              <a:rPr dirty="0" sz="2400" spc="-5">
                <a:latin typeface="Times New Roman"/>
                <a:cs typeface="Times New Roman"/>
              </a:rPr>
              <a:t>Mỹ), mối quan </a:t>
            </a:r>
            <a:r>
              <a:rPr dirty="0" sz="2400">
                <a:latin typeface="Times New Roman"/>
                <a:cs typeface="Times New Roman"/>
              </a:rPr>
              <a:t>hệ </a:t>
            </a:r>
            <a:r>
              <a:rPr dirty="0" sz="2400" spc="-5">
                <a:latin typeface="Times New Roman"/>
                <a:cs typeface="Times New Roman"/>
              </a:rPr>
              <a:t>giữa việc trả lương </a:t>
            </a:r>
            <a:r>
              <a:rPr dirty="0" sz="2400">
                <a:latin typeface="Times New Roman"/>
                <a:cs typeface="Times New Roman"/>
              </a:rPr>
              <a:t>và sự </a:t>
            </a:r>
            <a:r>
              <a:rPr dirty="0" sz="2400" spc="-5">
                <a:latin typeface="Times New Roman"/>
                <a:cs typeface="Times New Roman"/>
              </a:rPr>
              <a:t>thoả mãn  trong công việc </a:t>
            </a:r>
            <a:r>
              <a:rPr dirty="0" sz="2400">
                <a:latin typeface="Times New Roman"/>
                <a:cs typeface="Times New Roman"/>
              </a:rPr>
              <a:t>không </a:t>
            </a:r>
            <a:r>
              <a:rPr dirty="0" sz="2400" spc="-5">
                <a:latin typeface="Times New Roman"/>
                <a:cs typeface="Times New Roman"/>
              </a:rPr>
              <a:t>còn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nữa.</a:t>
            </a:r>
            <a:endParaRPr sz="2400">
              <a:latin typeface="Times New Roman"/>
              <a:cs typeface="Times New Roman"/>
            </a:endParaRPr>
          </a:p>
          <a:p>
            <a:pPr algn="just" marL="571500" marR="154305" indent="-228600">
              <a:lnSpc>
                <a:spcPts val="2820"/>
              </a:lnSpc>
              <a:spcBef>
                <a:spcPts val="740"/>
              </a:spcBef>
              <a:buClr>
                <a:srgbClr val="7F5E84"/>
              </a:buClr>
              <a:buSzPct val="75000"/>
              <a:buChar char="-"/>
              <a:tabLst>
                <a:tab pos="574675" algn="l"/>
              </a:tabLst>
            </a:pPr>
            <a:r>
              <a:rPr dirty="0" sz="2400" spc="-25">
                <a:latin typeface="Times New Roman"/>
                <a:cs typeface="Times New Roman"/>
              </a:rPr>
              <a:t>Tiền </a:t>
            </a:r>
            <a:r>
              <a:rPr dirty="0" sz="2400" spc="-5">
                <a:latin typeface="Times New Roman"/>
                <a:cs typeface="Times New Roman"/>
              </a:rPr>
              <a:t>có thể mang lại hạnh </a:t>
            </a:r>
            <a:r>
              <a:rPr dirty="0" sz="2400">
                <a:latin typeface="Times New Roman"/>
                <a:cs typeface="Times New Roman"/>
              </a:rPr>
              <a:t>phúc, nhưng không </a:t>
            </a:r>
            <a:r>
              <a:rPr dirty="0" sz="2400" spc="-5">
                <a:latin typeface="Times New Roman"/>
                <a:cs typeface="Times New Roman"/>
              </a:rPr>
              <a:t>nhất thiết  là </a:t>
            </a:r>
            <a:r>
              <a:rPr dirty="0" sz="2400">
                <a:latin typeface="Times New Roman"/>
                <a:cs typeface="Times New Roman"/>
              </a:rPr>
              <a:t>sự </a:t>
            </a:r>
            <a:r>
              <a:rPr dirty="0" sz="2400" spc="-5">
                <a:latin typeface="Times New Roman"/>
                <a:cs typeface="Times New Roman"/>
              </a:rPr>
              <a:t>thoả mãn trong công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việc.</a:t>
            </a:r>
            <a:endParaRPr sz="24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2225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Tính cách </a:t>
            </a:r>
            <a:r>
              <a:rPr dirty="0" sz="2400" b="1">
                <a:latin typeface="Times New Roman"/>
                <a:cs typeface="Times New Roman"/>
              </a:rPr>
              <a:t>ảnh </a:t>
            </a:r>
            <a:r>
              <a:rPr dirty="0" sz="2400" spc="-5" b="1">
                <a:latin typeface="Times New Roman"/>
                <a:cs typeface="Times New Roman"/>
              </a:rPr>
              <a:t>hưởng </a:t>
            </a:r>
            <a:r>
              <a:rPr dirty="0" sz="2400" b="1">
                <a:latin typeface="Times New Roman"/>
                <a:cs typeface="Times New Roman"/>
              </a:rPr>
              <a:t>đến sự thoả mãn </a:t>
            </a:r>
            <a:r>
              <a:rPr dirty="0" sz="2400" spc="-10" b="1">
                <a:latin typeface="Times New Roman"/>
                <a:cs typeface="Times New Roman"/>
              </a:rPr>
              <a:t>trong </a:t>
            </a:r>
            <a:r>
              <a:rPr dirty="0" sz="2400" spc="-5" b="1">
                <a:latin typeface="Times New Roman"/>
                <a:cs typeface="Times New Roman"/>
              </a:rPr>
              <a:t>công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496570" marR="5080" indent="-228600">
              <a:lnSpc>
                <a:spcPts val="2800"/>
              </a:lnSpc>
              <a:spcBef>
                <a:spcPts val="1720"/>
              </a:spcBef>
              <a:buClr>
                <a:srgbClr val="7F5E84"/>
              </a:buClr>
              <a:buSzPct val="75000"/>
              <a:buChar char="-"/>
              <a:tabLst>
                <a:tab pos="500380" algn="l"/>
              </a:tabLst>
            </a:pPr>
            <a:r>
              <a:rPr dirty="0" sz="2400">
                <a:latin typeface="Times New Roman"/>
                <a:cs typeface="Times New Roman"/>
              </a:rPr>
              <a:t>Những </a:t>
            </a:r>
            <a:r>
              <a:rPr dirty="0" sz="2400" spc="-5">
                <a:latin typeface="Times New Roman"/>
                <a:cs typeface="Times New Roman"/>
              </a:rPr>
              <a:t>người tự đánh giá bản thân tiêu cực thường </a:t>
            </a:r>
            <a:r>
              <a:rPr dirty="0" sz="2400">
                <a:latin typeface="Times New Roman"/>
                <a:cs typeface="Times New Roman"/>
              </a:rPr>
              <a:t>không  </a:t>
            </a:r>
            <a:r>
              <a:rPr dirty="0" sz="2400" spc="-5">
                <a:latin typeface="Times New Roman"/>
                <a:cs typeface="Times New Roman"/>
              </a:rPr>
              <a:t>thoả mãn trong công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việc.</a:t>
            </a:r>
            <a:endParaRPr sz="2400">
              <a:latin typeface="Times New Roman"/>
              <a:cs typeface="Times New Roman"/>
            </a:endParaRPr>
          </a:p>
          <a:p>
            <a:pPr marL="496570" marR="5080" indent="-228600">
              <a:lnSpc>
                <a:spcPct val="101499"/>
              </a:lnSpc>
              <a:spcBef>
                <a:spcPts val="475"/>
              </a:spcBef>
              <a:buClr>
                <a:srgbClr val="7F5E84"/>
              </a:buClr>
              <a:buSzPct val="75000"/>
              <a:buChar char="-"/>
              <a:tabLst>
                <a:tab pos="500380" algn="l"/>
              </a:tabLst>
            </a:pPr>
            <a:r>
              <a:rPr dirty="0" sz="2400">
                <a:latin typeface="Times New Roman"/>
                <a:cs typeface="Times New Roman"/>
              </a:rPr>
              <a:t>Những </a:t>
            </a:r>
            <a:r>
              <a:rPr dirty="0" sz="2400" spc="-5">
                <a:latin typeface="Times New Roman"/>
                <a:cs typeface="Times New Roman"/>
              </a:rPr>
              <a:t>người biết tự đánh giá tích cực </a:t>
            </a:r>
            <a:r>
              <a:rPr dirty="0" sz="2400">
                <a:latin typeface="Times New Roman"/>
                <a:cs typeface="Times New Roman"/>
              </a:rPr>
              <a:t>về </a:t>
            </a:r>
            <a:r>
              <a:rPr dirty="0" sz="2400" spc="-5">
                <a:latin typeface="Times New Roman"/>
                <a:cs typeface="Times New Roman"/>
              </a:rPr>
              <a:t>bản thân thường  thoả mãn </a:t>
            </a:r>
            <a:r>
              <a:rPr dirty="0" sz="2400">
                <a:latin typeface="Times New Roman"/>
                <a:cs typeface="Times New Roman"/>
              </a:rPr>
              <a:t>với </a:t>
            </a:r>
            <a:r>
              <a:rPr dirty="0" sz="2400" spc="-5">
                <a:latin typeface="Times New Roman"/>
                <a:cs typeface="Times New Roman"/>
              </a:rPr>
              <a:t>công việc của bản thân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hơn.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032" y="631770"/>
            <a:ext cx="7622768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6368" y="1180410"/>
            <a:ext cx="5744095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4164" y="2156523"/>
            <a:ext cx="4594225" cy="4594225"/>
          </a:xfrm>
          <a:custGeom>
            <a:avLst/>
            <a:gdLst/>
            <a:ahLst/>
            <a:cxnLst/>
            <a:rect l="l" t="t" r="r" b="b"/>
            <a:pathLst>
              <a:path w="4594225" h="4594225">
                <a:moveTo>
                  <a:pt x="2480640" y="4364101"/>
                </a:moveTo>
                <a:lnTo>
                  <a:pt x="2113140" y="4364101"/>
                </a:lnTo>
                <a:lnTo>
                  <a:pt x="2296896" y="4593790"/>
                </a:lnTo>
                <a:lnTo>
                  <a:pt x="2480640" y="4364101"/>
                </a:lnTo>
                <a:close/>
              </a:path>
              <a:path w="4594225" h="4594225">
                <a:moveTo>
                  <a:pt x="2342832" y="2342832"/>
                </a:moveTo>
                <a:lnTo>
                  <a:pt x="2250948" y="2342832"/>
                </a:lnTo>
                <a:lnTo>
                  <a:pt x="2250948" y="4364101"/>
                </a:lnTo>
                <a:lnTo>
                  <a:pt x="2342832" y="4364101"/>
                </a:lnTo>
                <a:lnTo>
                  <a:pt x="2342832" y="2342832"/>
                </a:lnTo>
                <a:close/>
              </a:path>
              <a:path w="4594225" h="4594225">
                <a:moveTo>
                  <a:pt x="229692" y="2113140"/>
                </a:moveTo>
                <a:lnTo>
                  <a:pt x="0" y="2296896"/>
                </a:lnTo>
                <a:lnTo>
                  <a:pt x="229692" y="2480652"/>
                </a:lnTo>
                <a:lnTo>
                  <a:pt x="229692" y="2342832"/>
                </a:lnTo>
                <a:lnTo>
                  <a:pt x="4536364" y="2342832"/>
                </a:lnTo>
                <a:lnTo>
                  <a:pt x="4593780" y="2296896"/>
                </a:lnTo>
                <a:lnTo>
                  <a:pt x="4536364" y="2250960"/>
                </a:lnTo>
                <a:lnTo>
                  <a:pt x="229692" y="2250960"/>
                </a:lnTo>
                <a:lnTo>
                  <a:pt x="229692" y="2113140"/>
                </a:lnTo>
                <a:close/>
              </a:path>
              <a:path w="4594225" h="4594225">
                <a:moveTo>
                  <a:pt x="4536364" y="2342832"/>
                </a:moveTo>
                <a:lnTo>
                  <a:pt x="4364101" y="2342832"/>
                </a:lnTo>
                <a:lnTo>
                  <a:pt x="4364101" y="2480652"/>
                </a:lnTo>
                <a:lnTo>
                  <a:pt x="4536364" y="2342832"/>
                </a:lnTo>
                <a:close/>
              </a:path>
              <a:path w="4594225" h="4594225">
                <a:moveTo>
                  <a:pt x="2342832" y="229692"/>
                </a:moveTo>
                <a:lnTo>
                  <a:pt x="2250948" y="229692"/>
                </a:lnTo>
                <a:lnTo>
                  <a:pt x="2250948" y="2250960"/>
                </a:lnTo>
                <a:lnTo>
                  <a:pt x="2342832" y="2250960"/>
                </a:lnTo>
                <a:lnTo>
                  <a:pt x="2342832" y="229692"/>
                </a:lnTo>
                <a:close/>
              </a:path>
              <a:path w="4594225" h="4594225">
                <a:moveTo>
                  <a:pt x="4364101" y="2113140"/>
                </a:moveTo>
                <a:lnTo>
                  <a:pt x="4364101" y="2250960"/>
                </a:lnTo>
                <a:lnTo>
                  <a:pt x="4536364" y="2250960"/>
                </a:lnTo>
                <a:lnTo>
                  <a:pt x="4364101" y="2113140"/>
                </a:lnTo>
                <a:close/>
              </a:path>
              <a:path w="4594225" h="4594225">
                <a:moveTo>
                  <a:pt x="2296896" y="0"/>
                </a:moveTo>
                <a:lnTo>
                  <a:pt x="2113140" y="229692"/>
                </a:lnTo>
                <a:lnTo>
                  <a:pt x="2480640" y="229692"/>
                </a:lnTo>
                <a:lnTo>
                  <a:pt x="2296896" y="0"/>
                </a:lnTo>
                <a:close/>
              </a:path>
            </a:pathLst>
          </a:custGeom>
          <a:solidFill>
            <a:srgbClr val="F6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2754" y="2455125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89" h="1837689">
                <a:moveTo>
                  <a:pt x="1531264" y="0"/>
                </a:moveTo>
                <a:lnTo>
                  <a:pt x="306260" y="0"/>
                </a:lnTo>
                <a:lnTo>
                  <a:pt x="256584" y="4008"/>
                </a:lnTo>
                <a:lnTo>
                  <a:pt x="209460" y="15612"/>
                </a:lnTo>
                <a:lnTo>
                  <a:pt x="165518" y="34182"/>
                </a:lnTo>
                <a:lnTo>
                  <a:pt x="125388" y="59088"/>
                </a:lnTo>
                <a:lnTo>
                  <a:pt x="89703" y="89698"/>
                </a:lnTo>
                <a:lnTo>
                  <a:pt x="59091" y="125383"/>
                </a:lnTo>
                <a:lnTo>
                  <a:pt x="34185" y="165512"/>
                </a:lnTo>
                <a:lnTo>
                  <a:pt x="15613" y="209455"/>
                </a:lnTo>
                <a:lnTo>
                  <a:pt x="4008" y="256581"/>
                </a:lnTo>
                <a:lnTo>
                  <a:pt x="0" y="306260"/>
                </a:lnTo>
                <a:lnTo>
                  <a:pt x="0" y="1531251"/>
                </a:lnTo>
                <a:lnTo>
                  <a:pt x="4008" y="1580927"/>
                </a:lnTo>
                <a:lnTo>
                  <a:pt x="15613" y="1628052"/>
                </a:lnTo>
                <a:lnTo>
                  <a:pt x="34185" y="1671994"/>
                </a:lnTo>
                <a:lnTo>
                  <a:pt x="59091" y="1712123"/>
                </a:lnTo>
                <a:lnTo>
                  <a:pt x="89703" y="1747808"/>
                </a:lnTo>
                <a:lnTo>
                  <a:pt x="125388" y="1778420"/>
                </a:lnTo>
                <a:lnTo>
                  <a:pt x="165518" y="1803327"/>
                </a:lnTo>
                <a:lnTo>
                  <a:pt x="209460" y="1821898"/>
                </a:lnTo>
                <a:lnTo>
                  <a:pt x="256584" y="1833503"/>
                </a:lnTo>
                <a:lnTo>
                  <a:pt x="306260" y="1837512"/>
                </a:lnTo>
                <a:lnTo>
                  <a:pt x="1531264" y="1837512"/>
                </a:lnTo>
                <a:lnTo>
                  <a:pt x="1580940" y="1833503"/>
                </a:lnTo>
                <a:lnTo>
                  <a:pt x="1628064" y="1821898"/>
                </a:lnTo>
                <a:lnTo>
                  <a:pt x="1672006" y="1803327"/>
                </a:lnTo>
                <a:lnTo>
                  <a:pt x="1712135" y="1778420"/>
                </a:lnTo>
                <a:lnTo>
                  <a:pt x="1747821" y="1747808"/>
                </a:lnTo>
                <a:lnTo>
                  <a:pt x="1778433" y="1712123"/>
                </a:lnTo>
                <a:lnTo>
                  <a:pt x="1803339" y="1671994"/>
                </a:lnTo>
                <a:lnTo>
                  <a:pt x="1821911" y="1628052"/>
                </a:lnTo>
                <a:lnTo>
                  <a:pt x="1833516" y="1580927"/>
                </a:lnTo>
                <a:lnTo>
                  <a:pt x="1837524" y="1531251"/>
                </a:lnTo>
                <a:lnTo>
                  <a:pt x="1837524" y="306260"/>
                </a:lnTo>
                <a:lnTo>
                  <a:pt x="1833516" y="256581"/>
                </a:lnTo>
                <a:lnTo>
                  <a:pt x="1821911" y="209455"/>
                </a:lnTo>
                <a:lnTo>
                  <a:pt x="1803339" y="165512"/>
                </a:lnTo>
                <a:lnTo>
                  <a:pt x="1778433" y="125383"/>
                </a:lnTo>
                <a:lnTo>
                  <a:pt x="1747821" y="89698"/>
                </a:lnTo>
                <a:lnTo>
                  <a:pt x="1712135" y="59088"/>
                </a:lnTo>
                <a:lnTo>
                  <a:pt x="1672006" y="34182"/>
                </a:lnTo>
                <a:lnTo>
                  <a:pt x="1628064" y="15612"/>
                </a:lnTo>
                <a:lnTo>
                  <a:pt x="1580940" y="4008"/>
                </a:lnTo>
                <a:lnTo>
                  <a:pt x="153126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2754" y="2455125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89" h="1837689">
                <a:moveTo>
                  <a:pt x="0" y="306257"/>
                </a:moveTo>
                <a:lnTo>
                  <a:pt x="4008" y="256581"/>
                </a:lnTo>
                <a:lnTo>
                  <a:pt x="15613" y="209456"/>
                </a:lnTo>
                <a:lnTo>
                  <a:pt x="34183" y="165514"/>
                </a:lnTo>
                <a:lnTo>
                  <a:pt x="59089" y="125385"/>
                </a:lnTo>
                <a:lnTo>
                  <a:pt x="89700" y="89700"/>
                </a:lnTo>
                <a:lnTo>
                  <a:pt x="125385" y="59089"/>
                </a:lnTo>
                <a:lnTo>
                  <a:pt x="165514" y="34183"/>
                </a:lnTo>
                <a:lnTo>
                  <a:pt x="209456" y="15613"/>
                </a:lnTo>
                <a:lnTo>
                  <a:pt x="256581" y="4008"/>
                </a:lnTo>
                <a:lnTo>
                  <a:pt x="306257" y="0"/>
                </a:lnTo>
                <a:lnTo>
                  <a:pt x="1531258" y="0"/>
                </a:lnTo>
                <a:lnTo>
                  <a:pt x="1580934" y="4008"/>
                </a:lnTo>
                <a:lnTo>
                  <a:pt x="1628058" y="15613"/>
                </a:lnTo>
                <a:lnTo>
                  <a:pt x="1671999" y="34183"/>
                </a:lnTo>
                <a:lnTo>
                  <a:pt x="1712127" y="59089"/>
                </a:lnTo>
                <a:lnTo>
                  <a:pt x="1747811" y="89700"/>
                </a:lnTo>
                <a:lnTo>
                  <a:pt x="1778421" y="125385"/>
                </a:lnTo>
                <a:lnTo>
                  <a:pt x="1803326" y="165514"/>
                </a:lnTo>
                <a:lnTo>
                  <a:pt x="1821896" y="209456"/>
                </a:lnTo>
                <a:lnTo>
                  <a:pt x="1833500" y="256581"/>
                </a:lnTo>
                <a:lnTo>
                  <a:pt x="1837508" y="306257"/>
                </a:lnTo>
                <a:lnTo>
                  <a:pt x="1837508" y="1531258"/>
                </a:lnTo>
                <a:lnTo>
                  <a:pt x="1833500" y="1580934"/>
                </a:lnTo>
                <a:lnTo>
                  <a:pt x="1821896" y="1628058"/>
                </a:lnTo>
                <a:lnTo>
                  <a:pt x="1803326" y="1671999"/>
                </a:lnTo>
                <a:lnTo>
                  <a:pt x="1778421" y="1712127"/>
                </a:lnTo>
                <a:lnTo>
                  <a:pt x="1747811" y="1747811"/>
                </a:lnTo>
                <a:lnTo>
                  <a:pt x="1712127" y="1778420"/>
                </a:lnTo>
                <a:lnTo>
                  <a:pt x="1671999" y="1803326"/>
                </a:lnTo>
                <a:lnTo>
                  <a:pt x="1628058" y="1821896"/>
                </a:lnTo>
                <a:lnTo>
                  <a:pt x="1580934" y="1833500"/>
                </a:lnTo>
                <a:lnTo>
                  <a:pt x="1531258" y="1837508"/>
                </a:lnTo>
                <a:lnTo>
                  <a:pt x="306257" y="1837508"/>
                </a:lnTo>
                <a:lnTo>
                  <a:pt x="256581" y="1833500"/>
                </a:lnTo>
                <a:lnTo>
                  <a:pt x="209456" y="1821896"/>
                </a:lnTo>
                <a:lnTo>
                  <a:pt x="165514" y="1803326"/>
                </a:lnTo>
                <a:lnTo>
                  <a:pt x="125385" y="1778420"/>
                </a:lnTo>
                <a:lnTo>
                  <a:pt x="89700" y="1747811"/>
                </a:lnTo>
                <a:lnTo>
                  <a:pt x="59089" y="1712127"/>
                </a:lnTo>
                <a:lnTo>
                  <a:pt x="34183" y="1671999"/>
                </a:lnTo>
                <a:lnTo>
                  <a:pt x="15613" y="1628058"/>
                </a:lnTo>
                <a:lnTo>
                  <a:pt x="4008" y="1580934"/>
                </a:lnTo>
                <a:lnTo>
                  <a:pt x="0" y="1531258"/>
                </a:lnTo>
                <a:lnTo>
                  <a:pt x="0" y="30625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54425" y="2568633"/>
            <a:ext cx="673331" cy="403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4425" y="2872047"/>
            <a:ext cx="1475511" cy="328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0681" y="3088176"/>
            <a:ext cx="1242752" cy="328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0681" y="3304304"/>
            <a:ext cx="1051560" cy="328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0681" y="3520446"/>
            <a:ext cx="1105592" cy="328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80714" y="2511805"/>
            <a:ext cx="1419225" cy="12827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spc="-5" b="1">
                <a:latin typeface="Times New Roman"/>
                <a:cs typeface="Times New Roman"/>
              </a:rPr>
              <a:t>Rời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bỏ</a:t>
            </a:r>
            <a:endParaRPr sz="1600">
              <a:latin typeface="Times New Roman"/>
              <a:cs typeface="Times New Roman"/>
            </a:endParaRPr>
          </a:p>
          <a:p>
            <a:pPr marL="177800" marR="5080" indent="-165100">
              <a:lnSpc>
                <a:spcPts val="1700"/>
              </a:lnSpc>
              <a:spcBef>
                <a:spcPts val="72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Times New Roman"/>
                <a:cs typeface="Times New Roman"/>
              </a:rPr>
              <a:t>Hướng hành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  </a:t>
            </a:r>
            <a:r>
              <a:rPr dirty="0" sz="1600" spc="-5">
                <a:latin typeface="Times New Roman"/>
                <a:cs typeface="Times New Roman"/>
              </a:rPr>
              <a:t>của con người  đến việc </a:t>
            </a:r>
            <a:r>
              <a:rPr dirty="0" sz="1600">
                <a:latin typeface="Times New Roman"/>
                <a:cs typeface="Times New Roman"/>
              </a:rPr>
              <a:t>rời  khỏi </a:t>
            </a:r>
            <a:r>
              <a:rPr dirty="0" sz="1600" spc="-5">
                <a:latin typeface="Times New Roman"/>
                <a:cs typeface="Times New Roman"/>
              </a:rPr>
              <a:t>tổ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chức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01843" y="2455125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90" h="1837689">
                <a:moveTo>
                  <a:pt x="1531251" y="0"/>
                </a:moveTo>
                <a:lnTo>
                  <a:pt x="306247" y="0"/>
                </a:lnTo>
                <a:lnTo>
                  <a:pt x="256572" y="4008"/>
                </a:lnTo>
                <a:lnTo>
                  <a:pt x="209448" y="15612"/>
                </a:lnTo>
                <a:lnTo>
                  <a:pt x="165508" y="34182"/>
                </a:lnTo>
                <a:lnTo>
                  <a:pt x="125380" y="59088"/>
                </a:lnTo>
                <a:lnTo>
                  <a:pt x="89696" y="89698"/>
                </a:lnTo>
                <a:lnTo>
                  <a:pt x="59087" y="125383"/>
                </a:lnTo>
                <a:lnTo>
                  <a:pt x="34182" y="165512"/>
                </a:lnTo>
                <a:lnTo>
                  <a:pt x="15612" y="209455"/>
                </a:lnTo>
                <a:lnTo>
                  <a:pt x="4008" y="256581"/>
                </a:lnTo>
                <a:lnTo>
                  <a:pt x="0" y="306260"/>
                </a:lnTo>
                <a:lnTo>
                  <a:pt x="0" y="1531251"/>
                </a:lnTo>
                <a:lnTo>
                  <a:pt x="4008" y="1580927"/>
                </a:lnTo>
                <a:lnTo>
                  <a:pt x="15612" y="1628052"/>
                </a:lnTo>
                <a:lnTo>
                  <a:pt x="34182" y="1671994"/>
                </a:lnTo>
                <a:lnTo>
                  <a:pt x="59087" y="1712123"/>
                </a:lnTo>
                <a:lnTo>
                  <a:pt x="89696" y="1747808"/>
                </a:lnTo>
                <a:lnTo>
                  <a:pt x="125380" y="1778420"/>
                </a:lnTo>
                <a:lnTo>
                  <a:pt x="165508" y="1803327"/>
                </a:lnTo>
                <a:lnTo>
                  <a:pt x="209448" y="1821898"/>
                </a:lnTo>
                <a:lnTo>
                  <a:pt x="256572" y="1833503"/>
                </a:lnTo>
                <a:lnTo>
                  <a:pt x="306247" y="1837512"/>
                </a:lnTo>
                <a:lnTo>
                  <a:pt x="1531251" y="1837512"/>
                </a:lnTo>
                <a:lnTo>
                  <a:pt x="1580927" y="1833503"/>
                </a:lnTo>
                <a:lnTo>
                  <a:pt x="1628052" y="1821898"/>
                </a:lnTo>
                <a:lnTo>
                  <a:pt x="1671994" y="1803327"/>
                </a:lnTo>
                <a:lnTo>
                  <a:pt x="1712123" y="1778420"/>
                </a:lnTo>
                <a:lnTo>
                  <a:pt x="1747808" y="1747808"/>
                </a:lnTo>
                <a:lnTo>
                  <a:pt x="1778420" y="1712123"/>
                </a:lnTo>
                <a:lnTo>
                  <a:pt x="1803327" y="1671994"/>
                </a:lnTo>
                <a:lnTo>
                  <a:pt x="1821898" y="1628052"/>
                </a:lnTo>
                <a:lnTo>
                  <a:pt x="1833503" y="1580927"/>
                </a:lnTo>
                <a:lnTo>
                  <a:pt x="1837512" y="1531251"/>
                </a:lnTo>
                <a:lnTo>
                  <a:pt x="1837512" y="306260"/>
                </a:lnTo>
                <a:lnTo>
                  <a:pt x="1833503" y="256581"/>
                </a:lnTo>
                <a:lnTo>
                  <a:pt x="1821898" y="209455"/>
                </a:lnTo>
                <a:lnTo>
                  <a:pt x="1803327" y="165512"/>
                </a:lnTo>
                <a:lnTo>
                  <a:pt x="1778420" y="125383"/>
                </a:lnTo>
                <a:lnTo>
                  <a:pt x="1747808" y="89698"/>
                </a:lnTo>
                <a:lnTo>
                  <a:pt x="1712123" y="59088"/>
                </a:lnTo>
                <a:lnTo>
                  <a:pt x="1671994" y="34182"/>
                </a:lnTo>
                <a:lnTo>
                  <a:pt x="1628052" y="15612"/>
                </a:lnTo>
                <a:lnTo>
                  <a:pt x="1580927" y="4008"/>
                </a:lnTo>
                <a:lnTo>
                  <a:pt x="1531251" y="0"/>
                </a:lnTo>
                <a:close/>
              </a:path>
            </a:pathLst>
          </a:custGeom>
          <a:solidFill>
            <a:srgbClr val="CDB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01843" y="2455125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90" h="1837689">
                <a:moveTo>
                  <a:pt x="0" y="306257"/>
                </a:moveTo>
                <a:lnTo>
                  <a:pt x="4008" y="256581"/>
                </a:lnTo>
                <a:lnTo>
                  <a:pt x="15613" y="209456"/>
                </a:lnTo>
                <a:lnTo>
                  <a:pt x="34183" y="165514"/>
                </a:lnTo>
                <a:lnTo>
                  <a:pt x="59089" y="125385"/>
                </a:lnTo>
                <a:lnTo>
                  <a:pt x="89700" y="89700"/>
                </a:lnTo>
                <a:lnTo>
                  <a:pt x="125385" y="59089"/>
                </a:lnTo>
                <a:lnTo>
                  <a:pt x="165514" y="34183"/>
                </a:lnTo>
                <a:lnTo>
                  <a:pt x="209456" y="15613"/>
                </a:lnTo>
                <a:lnTo>
                  <a:pt x="256581" y="4008"/>
                </a:lnTo>
                <a:lnTo>
                  <a:pt x="306257" y="0"/>
                </a:lnTo>
                <a:lnTo>
                  <a:pt x="1531259" y="0"/>
                </a:lnTo>
                <a:lnTo>
                  <a:pt x="1580934" y="4008"/>
                </a:lnTo>
                <a:lnTo>
                  <a:pt x="1628058" y="15613"/>
                </a:lnTo>
                <a:lnTo>
                  <a:pt x="1671999" y="34183"/>
                </a:lnTo>
                <a:lnTo>
                  <a:pt x="1712127" y="59089"/>
                </a:lnTo>
                <a:lnTo>
                  <a:pt x="1747811" y="89700"/>
                </a:lnTo>
                <a:lnTo>
                  <a:pt x="1778421" y="125385"/>
                </a:lnTo>
                <a:lnTo>
                  <a:pt x="1803326" y="165514"/>
                </a:lnTo>
                <a:lnTo>
                  <a:pt x="1821896" y="209456"/>
                </a:lnTo>
                <a:lnTo>
                  <a:pt x="1833500" y="256581"/>
                </a:lnTo>
                <a:lnTo>
                  <a:pt x="1837508" y="306257"/>
                </a:lnTo>
                <a:lnTo>
                  <a:pt x="1837508" y="1531258"/>
                </a:lnTo>
                <a:lnTo>
                  <a:pt x="1833500" y="1580934"/>
                </a:lnTo>
                <a:lnTo>
                  <a:pt x="1821896" y="1628058"/>
                </a:lnTo>
                <a:lnTo>
                  <a:pt x="1803326" y="1671999"/>
                </a:lnTo>
                <a:lnTo>
                  <a:pt x="1778421" y="1712127"/>
                </a:lnTo>
                <a:lnTo>
                  <a:pt x="1747811" y="1747811"/>
                </a:lnTo>
                <a:lnTo>
                  <a:pt x="1712127" y="1778420"/>
                </a:lnTo>
                <a:lnTo>
                  <a:pt x="1671999" y="1803326"/>
                </a:lnTo>
                <a:lnTo>
                  <a:pt x="1628058" y="1821896"/>
                </a:lnTo>
                <a:lnTo>
                  <a:pt x="1580934" y="1833500"/>
                </a:lnTo>
                <a:lnTo>
                  <a:pt x="1531259" y="1837508"/>
                </a:lnTo>
                <a:lnTo>
                  <a:pt x="306257" y="1837508"/>
                </a:lnTo>
                <a:lnTo>
                  <a:pt x="256581" y="1833500"/>
                </a:lnTo>
                <a:lnTo>
                  <a:pt x="209456" y="1821896"/>
                </a:lnTo>
                <a:lnTo>
                  <a:pt x="165514" y="1803326"/>
                </a:lnTo>
                <a:lnTo>
                  <a:pt x="125385" y="1778420"/>
                </a:lnTo>
                <a:lnTo>
                  <a:pt x="89700" y="1747811"/>
                </a:lnTo>
                <a:lnTo>
                  <a:pt x="59089" y="1712127"/>
                </a:lnTo>
                <a:lnTo>
                  <a:pt x="34183" y="1671999"/>
                </a:lnTo>
                <a:lnTo>
                  <a:pt x="15613" y="1628058"/>
                </a:lnTo>
                <a:lnTo>
                  <a:pt x="4008" y="1580934"/>
                </a:lnTo>
                <a:lnTo>
                  <a:pt x="0" y="1531258"/>
                </a:lnTo>
                <a:lnTo>
                  <a:pt x="0" y="306257"/>
                </a:lnTo>
                <a:close/>
              </a:path>
            </a:pathLst>
          </a:custGeom>
          <a:ln w="25399">
            <a:solidFill>
              <a:srgbClr val="F3DC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15737" y="2568633"/>
            <a:ext cx="656705" cy="403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15737" y="2872047"/>
            <a:ext cx="1317574" cy="328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81993" y="3088176"/>
            <a:ext cx="1176251" cy="328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81993" y="3304304"/>
            <a:ext cx="1354975" cy="328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81993" y="3520446"/>
            <a:ext cx="1242752" cy="3283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81993" y="3749046"/>
            <a:ext cx="1292631" cy="3283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81993" y="3965175"/>
            <a:ext cx="822960" cy="3283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439803" y="2511805"/>
            <a:ext cx="1449070" cy="1727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latin typeface="Times New Roman"/>
                <a:cs typeface="Times New Roman"/>
              </a:rPr>
              <a:t>Bày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tỏ</a:t>
            </a:r>
            <a:endParaRPr sz="1600">
              <a:latin typeface="Times New Roman"/>
              <a:cs typeface="Times New Roman"/>
            </a:endParaRPr>
          </a:p>
          <a:p>
            <a:pPr marL="177800" marR="5080" indent="-165100">
              <a:lnSpc>
                <a:spcPct val="89600"/>
              </a:lnSpc>
              <a:spcBef>
                <a:spcPts val="680"/>
              </a:spcBef>
              <a:buChar char="•"/>
              <a:tabLst>
                <a:tab pos="184150" algn="l"/>
              </a:tabLst>
            </a:pPr>
            <a:r>
              <a:rPr dirty="0" sz="1600" spc="-30">
                <a:latin typeface="Times New Roman"/>
                <a:cs typeface="Times New Roman"/>
              </a:rPr>
              <a:t>Việc </a:t>
            </a:r>
            <a:r>
              <a:rPr dirty="0" sz="1600" spc="-5">
                <a:latin typeface="Times New Roman"/>
                <a:cs typeface="Times New Roman"/>
              </a:rPr>
              <a:t>cố gắng  một cách chủ  </a:t>
            </a:r>
            <a:r>
              <a:rPr dirty="0" sz="1600">
                <a:latin typeface="Times New Roman"/>
                <a:cs typeface="Times New Roman"/>
              </a:rPr>
              <a:t>động và </a:t>
            </a:r>
            <a:r>
              <a:rPr dirty="0" sz="1600" spc="-5">
                <a:latin typeface="Times New Roman"/>
                <a:cs typeface="Times New Roman"/>
              </a:rPr>
              <a:t>có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tính  chất xây </a:t>
            </a:r>
            <a:r>
              <a:rPr dirty="0" sz="1600">
                <a:latin typeface="Times New Roman"/>
                <a:cs typeface="Times New Roman"/>
              </a:rPr>
              <a:t>dựng  </a:t>
            </a:r>
            <a:r>
              <a:rPr dirty="0" sz="1600" spc="-5">
                <a:latin typeface="Times New Roman"/>
                <a:cs typeface="Times New Roman"/>
              </a:rPr>
              <a:t>nhằm cải thiện  tình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hình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42754" y="4614202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89" h="1837689">
                <a:moveTo>
                  <a:pt x="1531264" y="0"/>
                </a:moveTo>
                <a:lnTo>
                  <a:pt x="306260" y="0"/>
                </a:lnTo>
                <a:lnTo>
                  <a:pt x="256584" y="4008"/>
                </a:lnTo>
                <a:lnTo>
                  <a:pt x="209460" y="15613"/>
                </a:lnTo>
                <a:lnTo>
                  <a:pt x="165518" y="34185"/>
                </a:lnTo>
                <a:lnTo>
                  <a:pt x="125388" y="59091"/>
                </a:lnTo>
                <a:lnTo>
                  <a:pt x="89703" y="89703"/>
                </a:lnTo>
                <a:lnTo>
                  <a:pt x="59091" y="125388"/>
                </a:lnTo>
                <a:lnTo>
                  <a:pt x="34185" y="165518"/>
                </a:lnTo>
                <a:lnTo>
                  <a:pt x="15613" y="209460"/>
                </a:lnTo>
                <a:lnTo>
                  <a:pt x="4008" y="256584"/>
                </a:lnTo>
                <a:lnTo>
                  <a:pt x="0" y="306260"/>
                </a:lnTo>
                <a:lnTo>
                  <a:pt x="0" y="1531251"/>
                </a:lnTo>
                <a:lnTo>
                  <a:pt x="4008" y="1580930"/>
                </a:lnTo>
                <a:lnTo>
                  <a:pt x="15613" y="1628056"/>
                </a:lnTo>
                <a:lnTo>
                  <a:pt x="34185" y="1671999"/>
                </a:lnTo>
                <a:lnTo>
                  <a:pt x="59091" y="1712128"/>
                </a:lnTo>
                <a:lnTo>
                  <a:pt x="89703" y="1747813"/>
                </a:lnTo>
                <a:lnTo>
                  <a:pt x="125388" y="1778424"/>
                </a:lnTo>
                <a:lnTo>
                  <a:pt x="165518" y="1803329"/>
                </a:lnTo>
                <a:lnTo>
                  <a:pt x="209460" y="1821899"/>
                </a:lnTo>
                <a:lnTo>
                  <a:pt x="256584" y="1833503"/>
                </a:lnTo>
                <a:lnTo>
                  <a:pt x="306260" y="1837512"/>
                </a:lnTo>
                <a:lnTo>
                  <a:pt x="1531264" y="1837512"/>
                </a:lnTo>
                <a:lnTo>
                  <a:pt x="1580940" y="1833503"/>
                </a:lnTo>
                <a:lnTo>
                  <a:pt x="1628064" y="1821899"/>
                </a:lnTo>
                <a:lnTo>
                  <a:pt x="1672006" y="1803329"/>
                </a:lnTo>
                <a:lnTo>
                  <a:pt x="1712135" y="1778424"/>
                </a:lnTo>
                <a:lnTo>
                  <a:pt x="1747821" y="1747813"/>
                </a:lnTo>
                <a:lnTo>
                  <a:pt x="1778433" y="1712128"/>
                </a:lnTo>
                <a:lnTo>
                  <a:pt x="1803339" y="1671999"/>
                </a:lnTo>
                <a:lnTo>
                  <a:pt x="1821911" y="1628056"/>
                </a:lnTo>
                <a:lnTo>
                  <a:pt x="1833516" y="1580930"/>
                </a:lnTo>
                <a:lnTo>
                  <a:pt x="1837524" y="1531251"/>
                </a:lnTo>
                <a:lnTo>
                  <a:pt x="1837524" y="306260"/>
                </a:lnTo>
                <a:lnTo>
                  <a:pt x="1833516" y="256584"/>
                </a:lnTo>
                <a:lnTo>
                  <a:pt x="1821911" y="209460"/>
                </a:lnTo>
                <a:lnTo>
                  <a:pt x="1803339" y="165518"/>
                </a:lnTo>
                <a:lnTo>
                  <a:pt x="1778433" y="125388"/>
                </a:lnTo>
                <a:lnTo>
                  <a:pt x="1747821" y="89703"/>
                </a:lnTo>
                <a:lnTo>
                  <a:pt x="1712135" y="59091"/>
                </a:lnTo>
                <a:lnTo>
                  <a:pt x="1672006" y="34185"/>
                </a:lnTo>
                <a:lnTo>
                  <a:pt x="1628064" y="15613"/>
                </a:lnTo>
                <a:lnTo>
                  <a:pt x="1580940" y="4008"/>
                </a:lnTo>
                <a:lnTo>
                  <a:pt x="1531264" y="0"/>
                </a:lnTo>
                <a:close/>
              </a:path>
            </a:pathLst>
          </a:custGeom>
          <a:solidFill>
            <a:srgbClr val="947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42754" y="4614202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89" h="1837689">
                <a:moveTo>
                  <a:pt x="0" y="306257"/>
                </a:moveTo>
                <a:lnTo>
                  <a:pt x="4008" y="256581"/>
                </a:lnTo>
                <a:lnTo>
                  <a:pt x="15613" y="209456"/>
                </a:lnTo>
                <a:lnTo>
                  <a:pt x="34183" y="165514"/>
                </a:lnTo>
                <a:lnTo>
                  <a:pt x="59089" y="125385"/>
                </a:lnTo>
                <a:lnTo>
                  <a:pt x="89700" y="89700"/>
                </a:lnTo>
                <a:lnTo>
                  <a:pt x="125385" y="59089"/>
                </a:lnTo>
                <a:lnTo>
                  <a:pt x="165514" y="34183"/>
                </a:lnTo>
                <a:lnTo>
                  <a:pt x="209456" y="15613"/>
                </a:lnTo>
                <a:lnTo>
                  <a:pt x="256581" y="4008"/>
                </a:lnTo>
                <a:lnTo>
                  <a:pt x="306257" y="0"/>
                </a:lnTo>
                <a:lnTo>
                  <a:pt x="1531258" y="0"/>
                </a:lnTo>
                <a:lnTo>
                  <a:pt x="1580934" y="4008"/>
                </a:lnTo>
                <a:lnTo>
                  <a:pt x="1628058" y="15613"/>
                </a:lnTo>
                <a:lnTo>
                  <a:pt x="1671999" y="34183"/>
                </a:lnTo>
                <a:lnTo>
                  <a:pt x="1712127" y="59089"/>
                </a:lnTo>
                <a:lnTo>
                  <a:pt x="1747811" y="89700"/>
                </a:lnTo>
                <a:lnTo>
                  <a:pt x="1778421" y="125385"/>
                </a:lnTo>
                <a:lnTo>
                  <a:pt x="1803326" y="165514"/>
                </a:lnTo>
                <a:lnTo>
                  <a:pt x="1821896" y="209456"/>
                </a:lnTo>
                <a:lnTo>
                  <a:pt x="1833500" y="256581"/>
                </a:lnTo>
                <a:lnTo>
                  <a:pt x="1837508" y="306257"/>
                </a:lnTo>
                <a:lnTo>
                  <a:pt x="1837508" y="1531258"/>
                </a:lnTo>
                <a:lnTo>
                  <a:pt x="1833500" y="1580934"/>
                </a:lnTo>
                <a:lnTo>
                  <a:pt x="1821896" y="1628058"/>
                </a:lnTo>
                <a:lnTo>
                  <a:pt x="1803326" y="1671999"/>
                </a:lnTo>
                <a:lnTo>
                  <a:pt x="1778421" y="1712127"/>
                </a:lnTo>
                <a:lnTo>
                  <a:pt x="1747811" y="1747811"/>
                </a:lnTo>
                <a:lnTo>
                  <a:pt x="1712127" y="1778420"/>
                </a:lnTo>
                <a:lnTo>
                  <a:pt x="1671999" y="1803326"/>
                </a:lnTo>
                <a:lnTo>
                  <a:pt x="1628058" y="1821896"/>
                </a:lnTo>
                <a:lnTo>
                  <a:pt x="1580934" y="1833500"/>
                </a:lnTo>
                <a:lnTo>
                  <a:pt x="1531258" y="1837508"/>
                </a:lnTo>
                <a:lnTo>
                  <a:pt x="306257" y="1837508"/>
                </a:lnTo>
                <a:lnTo>
                  <a:pt x="256581" y="1833500"/>
                </a:lnTo>
                <a:lnTo>
                  <a:pt x="209456" y="1821896"/>
                </a:lnTo>
                <a:lnTo>
                  <a:pt x="165514" y="1803326"/>
                </a:lnTo>
                <a:lnTo>
                  <a:pt x="125385" y="1778420"/>
                </a:lnTo>
                <a:lnTo>
                  <a:pt x="89700" y="1747811"/>
                </a:lnTo>
                <a:lnTo>
                  <a:pt x="59089" y="1712127"/>
                </a:lnTo>
                <a:lnTo>
                  <a:pt x="34183" y="1671999"/>
                </a:lnTo>
                <a:lnTo>
                  <a:pt x="15613" y="1628058"/>
                </a:lnTo>
                <a:lnTo>
                  <a:pt x="4008" y="1580934"/>
                </a:lnTo>
                <a:lnTo>
                  <a:pt x="0" y="1531258"/>
                </a:lnTo>
                <a:lnTo>
                  <a:pt x="0" y="30625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4425" y="4725788"/>
            <a:ext cx="623454" cy="4073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4425" y="5033359"/>
            <a:ext cx="1421472" cy="3283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0681" y="5249487"/>
            <a:ext cx="1205345" cy="3283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08222" y="5465616"/>
            <a:ext cx="1334198" cy="3283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20681" y="5681745"/>
            <a:ext cx="610985" cy="3283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80714" y="4670882"/>
            <a:ext cx="1421130" cy="12827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Thờ</a:t>
            </a:r>
            <a:r>
              <a:rPr dirty="0" sz="16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ơ</a:t>
            </a:r>
            <a:endParaRPr sz="1600">
              <a:latin typeface="Times New Roman"/>
              <a:cs typeface="Times New Roman"/>
            </a:endParaRPr>
          </a:p>
          <a:p>
            <a:pPr marL="177800" marR="5080" indent="-165100">
              <a:lnSpc>
                <a:spcPts val="1700"/>
              </a:lnSpc>
              <a:spcBef>
                <a:spcPts val="720"/>
              </a:spcBef>
              <a:buChar char="•"/>
              <a:tabLst>
                <a:tab pos="184150" algn="l"/>
              </a:tabLst>
            </a:pP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Khiến cho các  điều kiện làm  việc trở nên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tồi  tệ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hơn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01843" y="4614202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90" h="1837689">
                <a:moveTo>
                  <a:pt x="1531251" y="0"/>
                </a:moveTo>
                <a:lnTo>
                  <a:pt x="306247" y="0"/>
                </a:lnTo>
                <a:lnTo>
                  <a:pt x="256572" y="4008"/>
                </a:lnTo>
                <a:lnTo>
                  <a:pt x="209448" y="15613"/>
                </a:lnTo>
                <a:lnTo>
                  <a:pt x="165508" y="34185"/>
                </a:lnTo>
                <a:lnTo>
                  <a:pt x="125380" y="59091"/>
                </a:lnTo>
                <a:lnTo>
                  <a:pt x="89696" y="89703"/>
                </a:lnTo>
                <a:lnTo>
                  <a:pt x="59087" y="125388"/>
                </a:lnTo>
                <a:lnTo>
                  <a:pt x="34182" y="165518"/>
                </a:lnTo>
                <a:lnTo>
                  <a:pt x="15612" y="209460"/>
                </a:lnTo>
                <a:lnTo>
                  <a:pt x="4008" y="256584"/>
                </a:lnTo>
                <a:lnTo>
                  <a:pt x="0" y="306260"/>
                </a:lnTo>
                <a:lnTo>
                  <a:pt x="0" y="1531251"/>
                </a:lnTo>
                <a:lnTo>
                  <a:pt x="4008" y="1580930"/>
                </a:lnTo>
                <a:lnTo>
                  <a:pt x="15612" y="1628056"/>
                </a:lnTo>
                <a:lnTo>
                  <a:pt x="34182" y="1671999"/>
                </a:lnTo>
                <a:lnTo>
                  <a:pt x="59087" y="1712128"/>
                </a:lnTo>
                <a:lnTo>
                  <a:pt x="89696" y="1747813"/>
                </a:lnTo>
                <a:lnTo>
                  <a:pt x="125380" y="1778424"/>
                </a:lnTo>
                <a:lnTo>
                  <a:pt x="165508" y="1803329"/>
                </a:lnTo>
                <a:lnTo>
                  <a:pt x="209448" y="1821899"/>
                </a:lnTo>
                <a:lnTo>
                  <a:pt x="256572" y="1833503"/>
                </a:lnTo>
                <a:lnTo>
                  <a:pt x="306247" y="1837512"/>
                </a:lnTo>
                <a:lnTo>
                  <a:pt x="1531251" y="1837512"/>
                </a:lnTo>
                <a:lnTo>
                  <a:pt x="1580927" y="1833503"/>
                </a:lnTo>
                <a:lnTo>
                  <a:pt x="1628052" y="1821899"/>
                </a:lnTo>
                <a:lnTo>
                  <a:pt x="1671994" y="1803329"/>
                </a:lnTo>
                <a:lnTo>
                  <a:pt x="1712123" y="1778424"/>
                </a:lnTo>
                <a:lnTo>
                  <a:pt x="1747808" y="1747813"/>
                </a:lnTo>
                <a:lnTo>
                  <a:pt x="1778420" y="1712128"/>
                </a:lnTo>
                <a:lnTo>
                  <a:pt x="1803327" y="1671999"/>
                </a:lnTo>
                <a:lnTo>
                  <a:pt x="1821898" y="1628056"/>
                </a:lnTo>
                <a:lnTo>
                  <a:pt x="1833503" y="1580930"/>
                </a:lnTo>
                <a:lnTo>
                  <a:pt x="1837512" y="1531251"/>
                </a:lnTo>
                <a:lnTo>
                  <a:pt x="1837512" y="306260"/>
                </a:lnTo>
                <a:lnTo>
                  <a:pt x="1833503" y="256584"/>
                </a:lnTo>
                <a:lnTo>
                  <a:pt x="1821898" y="209460"/>
                </a:lnTo>
                <a:lnTo>
                  <a:pt x="1803327" y="165518"/>
                </a:lnTo>
                <a:lnTo>
                  <a:pt x="1778420" y="125388"/>
                </a:lnTo>
                <a:lnTo>
                  <a:pt x="1747808" y="89703"/>
                </a:lnTo>
                <a:lnTo>
                  <a:pt x="1712123" y="59091"/>
                </a:lnTo>
                <a:lnTo>
                  <a:pt x="1671994" y="34185"/>
                </a:lnTo>
                <a:lnTo>
                  <a:pt x="1628052" y="15613"/>
                </a:lnTo>
                <a:lnTo>
                  <a:pt x="1580927" y="4008"/>
                </a:lnTo>
                <a:lnTo>
                  <a:pt x="153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1843" y="4614202"/>
            <a:ext cx="1837689" cy="1837689"/>
          </a:xfrm>
          <a:custGeom>
            <a:avLst/>
            <a:gdLst/>
            <a:ahLst/>
            <a:cxnLst/>
            <a:rect l="l" t="t" r="r" b="b"/>
            <a:pathLst>
              <a:path w="1837690" h="1837689">
                <a:moveTo>
                  <a:pt x="0" y="306257"/>
                </a:moveTo>
                <a:lnTo>
                  <a:pt x="4008" y="256581"/>
                </a:lnTo>
                <a:lnTo>
                  <a:pt x="15613" y="209456"/>
                </a:lnTo>
                <a:lnTo>
                  <a:pt x="34183" y="165514"/>
                </a:lnTo>
                <a:lnTo>
                  <a:pt x="59089" y="125385"/>
                </a:lnTo>
                <a:lnTo>
                  <a:pt x="89700" y="89700"/>
                </a:lnTo>
                <a:lnTo>
                  <a:pt x="125385" y="59089"/>
                </a:lnTo>
                <a:lnTo>
                  <a:pt x="165514" y="34183"/>
                </a:lnTo>
                <a:lnTo>
                  <a:pt x="209456" y="15613"/>
                </a:lnTo>
                <a:lnTo>
                  <a:pt x="256581" y="4008"/>
                </a:lnTo>
                <a:lnTo>
                  <a:pt x="306257" y="0"/>
                </a:lnTo>
                <a:lnTo>
                  <a:pt x="1531259" y="0"/>
                </a:lnTo>
                <a:lnTo>
                  <a:pt x="1580934" y="4008"/>
                </a:lnTo>
                <a:lnTo>
                  <a:pt x="1628058" y="15613"/>
                </a:lnTo>
                <a:lnTo>
                  <a:pt x="1671999" y="34183"/>
                </a:lnTo>
                <a:lnTo>
                  <a:pt x="1712127" y="59089"/>
                </a:lnTo>
                <a:lnTo>
                  <a:pt x="1747811" y="89700"/>
                </a:lnTo>
                <a:lnTo>
                  <a:pt x="1778421" y="125385"/>
                </a:lnTo>
                <a:lnTo>
                  <a:pt x="1803326" y="165514"/>
                </a:lnTo>
                <a:lnTo>
                  <a:pt x="1821896" y="209456"/>
                </a:lnTo>
                <a:lnTo>
                  <a:pt x="1833500" y="256581"/>
                </a:lnTo>
                <a:lnTo>
                  <a:pt x="1837508" y="306257"/>
                </a:lnTo>
                <a:lnTo>
                  <a:pt x="1837508" y="1531258"/>
                </a:lnTo>
                <a:lnTo>
                  <a:pt x="1833500" y="1580934"/>
                </a:lnTo>
                <a:lnTo>
                  <a:pt x="1821896" y="1628058"/>
                </a:lnTo>
                <a:lnTo>
                  <a:pt x="1803326" y="1671999"/>
                </a:lnTo>
                <a:lnTo>
                  <a:pt x="1778421" y="1712127"/>
                </a:lnTo>
                <a:lnTo>
                  <a:pt x="1747811" y="1747811"/>
                </a:lnTo>
                <a:lnTo>
                  <a:pt x="1712127" y="1778420"/>
                </a:lnTo>
                <a:lnTo>
                  <a:pt x="1671999" y="1803326"/>
                </a:lnTo>
                <a:lnTo>
                  <a:pt x="1628058" y="1821896"/>
                </a:lnTo>
                <a:lnTo>
                  <a:pt x="1580934" y="1833500"/>
                </a:lnTo>
                <a:lnTo>
                  <a:pt x="1531259" y="1837508"/>
                </a:lnTo>
                <a:lnTo>
                  <a:pt x="306257" y="1837508"/>
                </a:lnTo>
                <a:lnTo>
                  <a:pt x="256581" y="1833500"/>
                </a:lnTo>
                <a:lnTo>
                  <a:pt x="209456" y="1821896"/>
                </a:lnTo>
                <a:lnTo>
                  <a:pt x="165514" y="1803326"/>
                </a:lnTo>
                <a:lnTo>
                  <a:pt x="125385" y="1778420"/>
                </a:lnTo>
                <a:lnTo>
                  <a:pt x="89700" y="1747811"/>
                </a:lnTo>
                <a:lnTo>
                  <a:pt x="59089" y="1712127"/>
                </a:lnTo>
                <a:lnTo>
                  <a:pt x="34183" y="1671999"/>
                </a:lnTo>
                <a:lnTo>
                  <a:pt x="15613" y="1628058"/>
                </a:lnTo>
                <a:lnTo>
                  <a:pt x="4008" y="1580934"/>
                </a:lnTo>
                <a:lnTo>
                  <a:pt x="0" y="1531258"/>
                </a:lnTo>
                <a:lnTo>
                  <a:pt x="0" y="30625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15737" y="4725788"/>
            <a:ext cx="1192876" cy="4073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15737" y="5033359"/>
            <a:ext cx="1305102" cy="3283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81993" y="5249487"/>
            <a:ext cx="1138843" cy="3283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81993" y="5465616"/>
            <a:ext cx="1088967" cy="3283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81993" y="5681745"/>
            <a:ext cx="1230283" cy="3283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81993" y="5910345"/>
            <a:ext cx="1205345" cy="3283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65368" y="6122327"/>
            <a:ext cx="419792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439803" y="4670882"/>
            <a:ext cx="1330325" cy="1713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spc="-30" b="1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r>
              <a:rPr dirty="0" sz="16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endParaRPr sz="1600">
              <a:latin typeface="Times New Roman"/>
              <a:cs typeface="Times New Roman"/>
            </a:endParaRPr>
          </a:p>
          <a:p>
            <a:pPr marL="177800" marR="5080" indent="-165100">
              <a:lnSpc>
                <a:spcPct val="89600"/>
              </a:lnSpc>
              <a:spcBef>
                <a:spcPts val="680"/>
              </a:spcBef>
              <a:buChar char="•"/>
              <a:tabLst>
                <a:tab pos="184150" algn="l"/>
              </a:tabLst>
            </a:pP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Việc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đợi chờ  một cách thụ 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động về khả 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năng cải</a:t>
            </a:r>
            <a:r>
              <a:rPr dirty="0" sz="1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thiện  điều kiện làm 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32256" y="659447"/>
            <a:ext cx="7522845" cy="151193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948055" marR="5080" indent="-93599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PHẢN </a:t>
            </a:r>
            <a:r>
              <a:rPr dirty="0"/>
              <a:t>ỨNG </a:t>
            </a:r>
            <a:r>
              <a:rPr dirty="0" spc="-5"/>
              <a:t>VỚI </a:t>
            </a:r>
            <a:r>
              <a:rPr dirty="0"/>
              <a:t>SỰ </a:t>
            </a:r>
            <a:r>
              <a:rPr dirty="0" spc="-5"/>
              <a:t>KHÔNG THOẢ  MÃN TRONG CÔNG</a:t>
            </a:r>
            <a:r>
              <a:rPr dirty="0" spc="-15"/>
              <a:t> </a:t>
            </a:r>
            <a:r>
              <a:rPr dirty="0"/>
              <a:t>VIỆC</a:t>
            </a:r>
          </a:p>
          <a:p>
            <a:pPr algn="ctr" marL="220979">
              <a:lnSpc>
                <a:spcPct val="100000"/>
              </a:lnSpc>
              <a:spcBef>
                <a:spcPts val="545"/>
              </a:spcBef>
            </a:pPr>
            <a:r>
              <a:rPr dirty="0" sz="2000">
                <a:solidFill>
                  <a:srgbClr val="0070C0"/>
                </a:solidFill>
              </a:rPr>
              <a:t>Chủ</a:t>
            </a:r>
            <a:r>
              <a:rPr dirty="0" sz="2000" spc="-10">
                <a:solidFill>
                  <a:srgbClr val="0070C0"/>
                </a:solidFill>
              </a:rPr>
              <a:t> </a:t>
            </a:r>
            <a:r>
              <a:rPr dirty="0" sz="2000">
                <a:solidFill>
                  <a:srgbClr val="0070C0"/>
                </a:solidFill>
              </a:rPr>
              <a:t>động</a:t>
            </a:r>
            <a:endParaRPr sz="2000"/>
          </a:p>
        </p:txBody>
      </p:sp>
      <p:sp>
        <p:nvSpPr>
          <p:cNvPr id="42" name="object 42"/>
          <p:cNvSpPr txBox="1"/>
          <p:nvPr/>
        </p:nvSpPr>
        <p:spPr>
          <a:xfrm>
            <a:off x="1383664" y="4306570"/>
            <a:ext cx="978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70C0"/>
                </a:solidFill>
                <a:latin typeface="Times New Roman"/>
                <a:cs typeface="Times New Roman"/>
              </a:rPr>
              <a:t>Phá</a:t>
            </a:r>
            <a:r>
              <a:rPr dirty="0" sz="2000" spc="-8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0C0"/>
                </a:solidFill>
                <a:latin typeface="Times New Roman"/>
                <a:cs typeface="Times New Roman"/>
              </a:rPr>
              <a:t>hoại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71765" y="4251007"/>
            <a:ext cx="1088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70C0"/>
                </a:solidFill>
                <a:latin typeface="Times New Roman"/>
                <a:cs typeface="Times New Roman"/>
              </a:rPr>
              <a:t>Xây</a:t>
            </a:r>
            <a:r>
              <a:rPr dirty="0" sz="2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0C0"/>
                </a:solidFill>
                <a:latin typeface="Times New Roman"/>
                <a:cs typeface="Times New Roman"/>
              </a:rPr>
              <a:t>dựng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14227" y="6659244"/>
            <a:ext cx="10775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70C0"/>
                </a:solidFill>
                <a:latin typeface="Times New Roman"/>
                <a:cs typeface="Times New Roman"/>
              </a:rPr>
              <a:t>Thụ</a:t>
            </a:r>
            <a:r>
              <a:rPr dirty="0" sz="2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70C0"/>
                </a:solidFill>
                <a:latin typeface="Times New Roman"/>
                <a:cs typeface="Times New Roman"/>
              </a:rPr>
              <a:t>động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625" y="631770"/>
            <a:ext cx="7838897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5511" y="1180410"/>
            <a:ext cx="7202982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6178" y="659447"/>
            <a:ext cx="77349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 </a:t>
            </a:r>
            <a:r>
              <a:rPr dirty="0" spc="-5"/>
              <a:t>ĐỘNG </a:t>
            </a:r>
            <a:r>
              <a:rPr dirty="0"/>
              <a:t>CỦA </a:t>
            </a:r>
            <a:r>
              <a:rPr dirty="0" spc="-5"/>
              <a:t>NHÂN </a:t>
            </a:r>
            <a:r>
              <a:rPr dirty="0"/>
              <a:t>VIÊN</a:t>
            </a:r>
            <a:r>
              <a:rPr dirty="0" spc="-50"/>
              <a:t> </a:t>
            </a:r>
            <a:r>
              <a:rPr dirty="0" spc="-5"/>
              <a:t>THẤY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378" y="1205547"/>
            <a:ext cx="71126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THOẢ MÃN TRONG CÔNG</a:t>
            </a:r>
            <a:r>
              <a:rPr dirty="0" sz="36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VIỆC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0350" y="1976437"/>
            <a:ext cx="4800600" cy="4953000"/>
          </a:xfrm>
          <a:custGeom>
            <a:avLst/>
            <a:gdLst/>
            <a:ahLst/>
            <a:cxnLst/>
            <a:rect l="l" t="t" r="r" b="b"/>
            <a:pathLst>
              <a:path w="4800600" h="4953000">
                <a:moveTo>
                  <a:pt x="3554222" y="2400350"/>
                </a:moveTo>
                <a:lnTo>
                  <a:pt x="1246377" y="2400350"/>
                </a:lnTo>
                <a:lnTo>
                  <a:pt x="1246377" y="4953000"/>
                </a:lnTo>
                <a:lnTo>
                  <a:pt x="2400300" y="3799052"/>
                </a:lnTo>
                <a:lnTo>
                  <a:pt x="3554222" y="3799052"/>
                </a:lnTo>
                <a:lnTo>
                  <a:pt x="3554222" y="2400350"/>
                </a:lnTo>
                <a:close/>
              </a:path>
              <a:path w="4800600" h="4953000">
                <a:moveTo>
                  <a:pt x="3554222" y="3799052"/>
                </a:moveTo>
                <a:lnTo>
                  <a:pt x="2400300" y="3799052"/>
                </a:lnTo>
                <a:lnTo>
                  <a:pt x="3554222" y="4953000"/>
                </a:lnTo>
                <a:lnTo>
                  <a:pt x="3554222" y="3799052"/>
                </a:lnTo>
                <a:close/>
              </a:path>
              <a:path w="4800600" h="4953000">
                <a:moveTo>
                  <a:pt x="2400300" y="0"/>
                </a:moveTo>
                <a:lnTo>
                  <a:pt x="0" y="2400350"/>
                </a:lnTo>
                <a:lnTo>
                  <a:pt x="4800600" y="2400350"/>
                </a:lnTo>
                <a:lnTo>
                  <a:pt x="2400300" y="0"/>
                </a:lnTo>
                <a:close/>
              </a:path>
            </a:pathLst>
          </a:custGeom>
          <a:solidFill>
            <a:srgbClr val="A1D562">
              <a:alpha val="1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0350" y="1976441"/>
            <a:ext cx="4800600" cy="4953000"/>
          </a:xfrm>
          <a:custGeom>
            <a:avLst/>
            <a:gdLst/>
            <a:ahLst/>
            <a:cxnLst/>
            <a:rect l="l" t="t" r="r" b="b"/>
            <a:pathLst>
              <a:path w="4800600" h="4953000">
                <a:moveTo>
                  <a:pt x="1246379" y="4952996"/>
                </a:moveTo>
                <a:lnTo>
                  <a:pt x="1246379" y="2400348"/>
                </a:lnTo>
                <a:lnTo>
                  <a:pt x="0" y="2400348"/>
                </a:lnTo>
                <a:lnTo>
                  <a:pt x="2400298" y="0"/>
                </a:lnTo>
                <a:lnTo>
                  <a:pt x="4800596" y="2400348"/>
                </a:lnTo>
                <a:lnTo>
                  <a:pt x="3554217" y="2400348"/>
                </a:lnTo>
                <a:lnTo>
                  <a:pt x="3554217" y="4952996"/>
                </a:lnTo>
                <a:lnTo>
                  <a:pt x="2400298" y="3799057"/>
                </a:lnTo>
                <a:lnTo>
                  <a:pt x="1246379" y="4952996"/>
                </a:lnTo>
                <a:close/>
              </a:path>
            </a:pathLst>
          </a:custGeom>
          <a:ln w="9524">
            <a:solidFill>
              <a:srgbClr val="A1D5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3627" y="1898377"/>
            <a:ext cx="7704455" cy="50114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Khả </a:t>
            </a:r>
            <a:r>
              <a:rPr dirty="0" sz="2400" b="1">
                <a:latin typeface="Times New Roman"/>
                <a:cs typeface="Times New Roman"/>
              </a:rPr>
              <a:t>năng thể hiện </a:t>
            </a:r>
            <a:r>
              <a:rPr dirty="0" sz="2400" spc="-5" b="1">
                <a:latin typeface="Times New Roman"/>
                <a:cs typeface="Times New Roman"/>
              </a:rPr>
              <a:t>công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algn="just" marL="552450" marR="228600" indent="-228600">
              <a:lnSpc>
                <a:spcPts val="2500"/>
              </a:lnSpc>
              <a:spcBef>
                <a:spcPts val="240"/>
              </a:spcBef>
              <a:buClr>
                <a:srgbClr val="7F5E84"/>
              </a:buClr>
              <a:buSzPct val="73809"/>
              <a:buChar char="-"/>
              <a:tabLst>
                <a:tab pos="555625" algn="l"/>
              </a:tabLst>
            </a:pPr>
            <a:r>
              <a:rPr dirty="0" sz="2100" spc="-5">
                <a:latin typeface="Times New Roman"/>
                <a:cs typeface="Times New Roman"/>
              </a:rPr>
              <a:t>Các nhân viên thoả mãn trong công việc thường có </a:t>
            </a:r>
            <a:r>
              <a:rPr dirty="0" sz="2100">
                <a:latin typeface="Times New Roman"/>
                <a:cs typeface="Times New Roman"/>
              </a:rPr>
              <a:t>khả </a:t>
            </a:r>
            <a:r>
              <a:rPr dirty="0" sz="2100" spc="-5">
                <a:latin typeface="Times New Roman"/>
                <a:cs typeface="Times New Roman"/>
              </a:rPr>
              <a:t>năng tạo  </a:t>
            </a:r>
            <a:r>
              <a:rPr dirty="0" sz="2100">
                <a:latin typeface="Times New Roman"/>
                <a:cs typeface="Times New Roman"/>
              </a:rPr>
              <a:t>ra </a:t>
            </a:r>
            <a:r>
              <a:rPr dirty="0" sz="2100" spc="-5">
                <a:latin typeface="Times New Roman"/>
                <a:cs typeface="Times New Roman"/>
              </a:rPr>
              <a:t>năng suất cao </a:t>
            </a:r>
            <a:r>
              <a:rPr dirty="0" sz="2100">
                <a:latin typeface="Times New Roman"/>
                <a:cs typeface="Times New Roman"/>
              </a:rPr>
              <a:t>hơn </a:t>
            </a:r>
            <a:r>
              <a:rPr dirty="0" sz="2100" spc="-5">
                <a:latin typeface="Times New Roman"/>
                <a:cs typeface="Times New Roman"/>
              </a:rPr>
              <a:t>VÀ </a:t>
            </a: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nhân viên có </a:t>
            </a:r>
            <a:r>
              <a:rPr dirty="0" sz="2100">
                <a:latin typeface="Times New Roman"/>
                <a:cs typeface="Times New Roman"/>
              </a:rPr>
              <a:t>khả </a:t>
            </a:r>
            <a:r>
              <a:rPr dirty="0" sz="2100" spc="-5">
                <a:latin typeface="Times New Roman"/>
                <a:cs typeface="Times New Roman"/>
              </a:rPr>
              <a:t>năng tạo </a:t>
            </a:r>
            <a:r>
              <a:rPr dirty="0" sz="2100">
                <a:latin typeface="Times New Roman"/>
                <a:cs typeface="Times New Roman"/>
              </a:rPr>
              <a:t>ra  </a:t>
            </a:r>
            <a:r>
              <a:rPr dirty="0" sz="2100" spc="-5">
                <a:latin typeface="Times New Roman"/>
                <a:cs typeface="Times New Roman"/>
              </a:rPr>
              <a:t>năng suất cao </a:t>
            </a:r>
            <a:r>
              <a:rPr dirty="0" sz="2100">
                <a:latin typeface="Times New Roman"/>
                <a:cs typeface="Times New Roman"/>
              </a:rPr>
              <a:t>hơn </a:t>
            </a:r>
            <a:r>
              <a:rPr dirty="0" sz="2100" spc="-5">
                <a:latin typeface="Times New Roman"/>
                <a:cs typeface="Times New Roman"/>
              </a:rPr>
              <a:t>thường thoả mãn trong công việc</a:t>
            </a:r>
            <a:r>
              <a:rPr dirty="0" sz="2100" spc="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hơn!</a:t>
            </a:r>
            <a:endParaRPr sz="2100">
              <a:latin typeface="Times New Roman"/>
              <a:cs typeface="Times New Roman"/>
            </a:endParaRPr>
          </a:p>
          <a:p>
            <a:pPr marL="552450" indent="-228600">
              <a:lnSpc>
                <a:spcPct val="100000"/>
              </a:lnSpc>
              <a:spcBef>
                <a:spcPts val="400"/>
              </a:spcBef>
              <a:buClr>
                <a:srgbClr val="7F5E84"/>
              </a:buClr>
              <a:buSzPct val="73809"/>
              <a:buChar char="-"/>
              <a:tabLst>
                <a:tab pos="555625" algn="l"/>
              </a:tabLst>
            </a:pPr>
            <a:r>
              <a:rPr dirty="0" sz="2100" spc="-5">
                <a:latin typeface="Times New Roman"/>
                <a:cs typeface="Times New Roman"/>
              </a:rPr>
              <a:t>Các nguyên nhân có thể theo hai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cách.</a:t>
            </a:r>
            <a:endParaRPr sz="21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0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Hành </a:t>
            </a:r>
            <a:r>
              <a:rPr dirty="0" sz="2400" b="1">
                <a:latin typeface="Times New Roman"/>
                <a:cs typeface="Times New Roman"/>
              </a:rPr>
              <a:t>vi </a:t>
            </a:r>
            <a:r>
              <a:rPr dirty="0" sz="2400" spc="-5" b="1">
                <a:latin typeface="Times New Roman"/>
                <a:cs typeface="Times New Roman"/>
              </a:rPr>
              <a:t>công </a:t>
            </a:r>
            <a:r>
              <a:rPr dirty="0" sz="2400" b="1">
                <a:latin typeface="Times New Roman"/>
                <a:cs typeface="Times New Roman"/>
              </a:rPr>
              <a:t>dân </a:t>
            </a:r>
            <a:r>
              <a:rPr dirty="0" sz="2400" spc="-10" b="1">
                <a:latin typeface="Times New Roman"/>
                <a:cs typeface="Times New Roman"/>
              </a:rPr>
              <a:t>trong </a:t>
            </a:r>
            <a:r>
              <a:rPr dirty="0" sz="2400" b="1">
                <a:latin typeface="Times New Roman"/>
                <a:cs typeface="Times New Roman"/>
              </a:rPr>
              <a:t>tổ </a:t>
            </a:r>
            <a:r>
              <a:rPr dirty="0" sz="2400" spc="-5" b="1">
                <a:latin typeface="Times New Roman"/>
                <a:cs typeface="Times New Roman"/>
              </a:rPr>
              <a:t>chức</a:t>
            </a:r>
            <a:endParaRPr sz="2400">
              <a:latin typeface="Times New Roman"/>
              <a:cs typeface="Times New Roman"/>
            </a:endParaRPr>
          </a:p>
          <a:p>
            <a:pPr marL="590550" marR="24130" indent="-228600">
              <a:lnSpc>
                <a:spcPts val="2500"/>
              </a:lnSpc>
              <a:spcBef>
                <a:spcPts val="635"/>
              </a:spcBef>
              <a:buClr>
                <a:srgbClr val="7F5E84"/>
              </a:buClr>
              <a:buSzPct val="73809"/>
              <a:buChar char="-"/>
              <a:tabLst>
                <a:tab pos="593725" algn="l"/>
              </a:tabLst>
            </a:pPr>
            <a:r>
              <a:rPr dirty="0" sz="2100">
                <a:latin typeface="Times New Roman"/>
                <a:cs typeface="Times New Roman"/>
              </a:rPr>
              <a:t>Sự </a:t>
            </a:r>
            <a:r>
              <a:rPr dirty="0" sz="2100" spc="-5">
                <a:latin typeface="Times New Roman"/>
                <a:cs typeface="Times New Roman"/>
              </a:rPr>
              <a:t>thoả mãn ảnh hưởng đến hành </a:t>
            </a:r>
            <a:r>
              <a:rPr dirty="0" sz="2100">
                <a:latin typeface="Times New Roman"/>
                <a:cs typeface="Times New Roman"/>
              </a:rPr>
              <a:t>vi </a:t>
            </a:r>
            <a:r>
              <a:rPr dirty="0" sz="2100" spc="-5">
                <a:latin typeface="Times New Roman"/>
                <a:cs typeface="Times New Roman"/>
              </a:rPr>
              <a:t>công dân trong tổ chức thông  </a:t>
            </a:r>
            <a:r>
              <a:rPr dirty="0" sz="2100">
                <a:latin typeface="Times New Roman"/>
                <a:cs typeface="Times New Roman"/>
              </a:rPr>
              <a:t>qua </a:t>
            </a:r>
            <a:r>
              <a:rPr dirty="0" sz="2100" spc="-5">
                <a:latin typeface="Times New Roman"/>
                <a:cs typeface="Times New Roman"/>
              </a:rPr>
              <a:t>nhân thức </a:t>
            </a:r>
            <a:r>
              <a:rPr dirty="0" sz="2100">
                <a:latin typeface="Times New Roman"/>
                <a:cs typeface="Times New Roman"/>
              </a:rPr>
              <a:t>về sự </a:t>
            </a:r>
            <a:r>
              <a:rPr dirty="0" sz="2100" spc="-5">
                <a:latin typeface="Times New Roman"/>
                <a:cs typeface="Times New Roman"/>
              </a:rPr>
              <a:t>công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bằng.</a:t>
            </a:r>
            <a:endParaRPr sz="21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35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Thoả mãn </a:t>
            </a:r>
            <a:r>
              <a:rPr dirty="0" sz="2400" spc="-5" b="1">
                <a:latin typeface="Times New Roman"/>
                <a:cs typeface="Times New Roman"/>
              </a:rPr>
              <a:t>khách </a:t>
            </a:r>
            <a:r>
              <a:rPr dirty="0" sz="2400" b="1">
                <a:latin typeface="Times New Roman"/>
                <a:cs typeface="Times New Roman"/>
              </a:rPr>
              <a:t>hàng</a:t>
            </a:r>
            <a:endParaRPr sz="2400">
              <a:latin typeface="Times New Roman"/>
              <a:cs typeface="Times New Roman"/>
            </a:endParaRPr>
          </a:p>
          <a:p>
            <a:pPr marL="555625" marR="5080" indent="-228600">
              <a:lnSpc>
                <a:spcPts val="2500"/>
              </a:lnSpc>
              <a:spcBef>
                <a:spcPts val="635"/>
              </a:spcBef>
              <a:buClr>
                <a:srgbClr val="7F5E84"/>
              </a:buClr>
              <a:buSzPct val="73809"/>
              <a:buChar char="-"/>
              <a:tabLst>
                <a:tab pos="558800" algn="l"/>
              </a:tabLst>
            </a:pP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nhân viên thấy thoả mãn trong công việc </a:t>
            </a:r>
            <a:r>
              <a:rPr dirty="0" sz="2100">
                <a:latin typeface="Times New Roman"/>
                <a:cs typeface="Times New Roman"/>
              </a:rPr>
              <a:t>sẽ </a:t>
            </a:r>
            <a:r>
              <a:rPr dirty="0" sz="2100" spc="-5">
                <a:latin typeface="Times New Roman"/>
                <a:cs typeface="Times New Roman"/>
              </a:rPr>
              <a:t>nâng cao </a:t>
            </a:r>
            <a:r>
              <a:rPr dirty="0" sz="2100">
                <a:latin typeface="Times New Roman"/>
                <a:cs typeface="Times New Roman"/>
              </a:rPr>
              <a:t>sự  </a:t>
            </a:r>
            <a:r>
              <a:rPr dirty="0" sz="2100" spc="-5">
                <a:latin typeface="Times New Roman"/>
                <a:cs typeface="Times New Roman"/>
              </a:rPr>
              <a:t>thoả mãn </a:t>
            </a:r>
            <a:r>
              <a:rPr dirty="0" sz="2100">
                <a:latin typeface="Times New Roman"/>
                <a:cs typeface="Times New Roman"/>
              </a:rPr>
              <a:t>và </a:t>
            </a:r>
            <a:r>
              <a:rPr dirty="0" sz="2100" spc="-5">
                <a:latin typeface="Times New Roman"/>
                <a:cs typeface="Times New Roman"/>
              </a:rPr>
              <a:t>trung thành khách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hàng.</a:t>
            </a:r>
            <a:endParaRPr sz="21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334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Tần suất vắng mặt </a:t>
            </a:r>
            <a:r>
              <a:rPr dirty="0" sz="2400" spc="-5" b="1">
                <a:latin typeface="Times New Roman"/>
                <a:cs typeface="Times New Roman"/>
              </a:rPr>
              <a:t>nơi làm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555625" marR="5080" indent="-228600">
              <a:lnSpc>
                <a:spcPts val="2500"/>
              </a:lnSpc>
              <a:spcBef>
                <a:spcPts val="310"/>
              </a:spcBef>
              <a:buClr>
                <a:srgbClr val="7F5E84"/>
              </a:buClr>
              <a:buSzPct val="73809"/>
              <a:buChar char="-"/>
              <a:tabLst>
                <a:tab pos="558800" algn="l"/>
              </a:tabLst>
            </a:pP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nhân viên thoả mãn trong công việc ít có </a:t>
            </a:r>
            <a:r>
              <a:rPr dirty="0" sz="2100">
                <a:latin typeface="Times New Roman"/>
                <a:cs typeface="Times New Roman"/>
              </a:rPr>
              <a:t>xu </a:t>
            </a:r>
            <a:r>
              <a:rPr dirty="0" sz="2100" spc="-5">
                <a:latin typeface="Times New Roman"/>
                <a:cs typeface="Times New Roman"/>
              </a:rPr>
              <a:t>hướng </a:t>
            </a:r>
            <a:r>
              <a:rPr dirty="0" sz="2100">
                <a:latin typeface="Times New Roman"/>
                <a:cs typeface="Times New Roman"/>
              </a:rPr>
              <a:t>bỏ </a:t>
            </a:r>
            <a:r>
              <a:rPr dirty="0" sz="2100" spc="-5">
                <a:latin typeface="Times New Roman"/>
                <a:cs typeface="Times New Roman"/>
              </a:rPr>
              <a:t>việc  </a:t>
            </a:r>
            <a:r>
              <a:rPr dirty="0" sz="2100">
                <a:latin typeface="Times New Roman"/>
                <a:cs typeface="Times New Roman"/>
              </a:rPr>
              <a:t>hơn.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9748" y="631770"/>
            <a:ext cx="7826425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5716" y="1180410"/>
            <a:ext cx="7930337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822" y="659447"/>
            <a:ext cx="77349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 </a:t>
            </a:r>
            <a:r>
              <a:rPr dirty="0" spc="-5"/>
              <a:t>ĐỘNG </a:t>
            </a:r>
            <a:r>
              <a:rPr dirty="0"/>
              <a:t>CỦA </a:t>
            </a:r>
            <a:r>
              <a:rPr dirty="0" spc="-5"/>
              <a:t>NHÂN </a:t>
            </a:r>
            <a:r>
              <a:rPr dirty="0"/>
              <a:t>VIÊN</a:t>
            </a:r>
            <a:r>
              <a:rPr dirty="0" spc="-50"/>
              <a:t> </a:t>
            </a:r>
            <a:r>
              <a:rPr dirty="0" spc="-5"/>
              <a:t>THẤY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9369" y="1205547"/>
            <a:ext cx="7835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THOẢ MÃN TRONG CÔNG </a:t>
            </a:r>
            <a:r>
              <a:rPr dirty="0" sz="3600" b="1">
                <a:solidFill>
                  <a:srgbClr val="0000FF"/>
                </a:solidFill>
                <a:latin typeface="Times New Roman"/>
                <a:cs typeface="Times New Roman"/>
              </a:rPr>
              <a:t>VIỆC</a:t>
            </a:r>
            <a:r>
              <a:rPr dirty="0" sz="36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FF"/>
                </a:solidFill>
                <a:latin typeface="Times New Roman"/>
                <a:cs typeface="Times New Roman"/>
              </a:rPr>
              <a:t>(tt)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952" y="4771707"/>
            <a:ext cx="7390130" cy="6629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0665" marR="5080" indent="-228600">
              <a:lnSpc>
                <a:spcPts val="2500"/>
              </a:lnSpc>
              <a:spcBef>
                <a:spcPts val="200"/>
              </a:spcBef>
            </a:pPr>
            <a:r>
              <a:rPr dirty="0" sz="1550" spc="5">
                <a:solidFill>
                  <a:srgbClr val="7F5E84"/>
                </a:solidFill>
                <a:latin typeface="Times New Roman"/>
                <a:cs typeface="Times New Roman"/>
              </a:rPr>
              <a:t>-</a:t>
            </a:r>
            <a:r>
              <a:rPr dirty="0" sz="1550" spc="3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người lao </a:t>
            </a:r>
            <a:r>
              <a:rPr dirty="0" sz="2100">
                <a:latin typeface="Times New Roman"/>
                <a:cs typeface="Times New Roman"/>
              </a:rPr>
              <a:t>động không </a:t>
            </a:r>
            <a:r>
              <a:rPr dirty="0" sz="2100" spc="-5">
                <a:latin typeface="Times New Roman"/>
                <a:cs typeface="Times New Roman"/>
              </a:rPr>
              <a:t>thoả mãn trong công việc thường </a:t>
            </a:r>
            <a:r>
              <a:rPr dirty="0" sz="2100">
                <a:latin typeface="Times New Roman"/>
                <a:cs typeface="Times New Roman"/>
              </a:rPr>
              <a:t>nổ  </a:t>
            </a:r>
            <a:r>
              <a:rPr dirty="0" sz="2100" spc="-5">
                <a:latin typeface="Times New Roman"/>
                <a:cs typeface="Times New Roman"/>
              </a:rPr>
              <a:t>lực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thành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lập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công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đoàn,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biển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thủ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tài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sản,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nạn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trộm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cắp</a:t>
            </a:r>
            <a:r>
              <a:rPr dirty="0" sz="2100" spc="2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nơi</a:t>
            </a:r>
            <a:r>
              <a:rPr dirty="0" sz="2100" spc="24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làm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627" y="1898377"/>
            <a:ext cx="7610475" cy="29019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Vấn đề thay thế nhân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sự</a:t>
            </a:r>
            <a:endParaRPr sz="2400">
              <a:latin typeface="Times New Roman"/>
              <a:cs typeface="Times New Roman"/>
            </a:endParaRPr>
          </a:p>
          <a:p>
            <a:pPr marL="555625" indent="-231775">
              <a:lnSpc>
                <a:spcPct val="100000"/>
              </a:lnSpc>
              <a:spcBef>
                <a:spcPts val="140"/>
              </a:spcBef>
              <a:buClr>
                <a:srgbClr val="7F5E84"/>
              </a:buClr>
              <a:buSzPct val="73809"/>
              <a:buChar char="-"/>
              <a:tabLst>
                <a:tab pos="555625" algn="l"/>
              </a:tabLst>
            </a:pP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nhân viên thoả mãn trong công việc ít </a:t>
            </a:r>
            <a:r>
              <a:rPr dirty="0" sz="2100">
                <a:latin typeface="Times New Roman"/>
                <a:cs typeface="Times New Roman"/>
              </a:rPr>
              <a:t>bỏ </a:t>
            </a:r>
            <a:r>
              <a:rPr dirty="0" sz="2100" spc="-5">
                <a:latin typeface="Times New Roman"/>
                <a:cs typeface="Times New Roman"/>
              </a:rPr>
              <a:t>việc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hơn.</a:t>
            </a:r>
            <a:endParaRPr sz="2100">
              <a:latin typeface="Times New Roman"/>
              <a:cs typeface="Times New Roman"/>
            </a:endParaRPr>
          </a:p>
          <a:p>
            <a:pPr marL="555625" indent="-231775">
              <a:lnSpc>
                <a:spcPct val="100000"/>
              </a:lnSpc>
              <a:spcBef>
                <a:spcPts val="480"/>
              </a:spcBef>
              <a:buClr>
                <a:srgbClr val="7F5E84"/>
              </a:buClr>
              <a:buSzPct val="73809"/>
              <a:buChar char="-"/>
              <a:tabLst>
                <a:tab pos="555625" algn="l"/>
              </a:tabLst>
            </a:pPr>
            <a:r>
              <a:rPr dirty="0" sz="2100" spc="-5">
                <a:latin typeface="Times New Roman"/>
                <a:cs typeface="Times New Roman"/>
              </a:rPr>
              <a:t>Nhiều biến </a:t>
            </a:r>
            <a:r>
              <a:rPr dirty="0" sz="2100">
                <a:latin typeface="Times New Roman"/>
                <a:cs typeface="Times New Roman"/>
              </a:rPr>
              <a:t>số </a:t>
            </a:r>
            <a:r>
              <a:rPr dirty="0" sz="2100" spc="-5">
                <a:latin typeface="Times New Roman"/>
                <a:cs typeface="Times New Roman"/>
              </a:rPr>
              <a:t>điều tiết </a:t>
            </a:r>
            <a:r>
              <a:rPr dirty="0" sz="2100">
                <a:latin typeface="Times New Roman"/>
                <a:cs typeface="Times New Roman"/>
              </a:rPr>
              <a:t>ở </a:t>
            </a:r>
            <a:r>
              <a:rPr dirty="0" sz="2100" spc="-5">
                <a:latin typeface="Times New Roman"/>
                <a:cs typeface="Times New Roman"/>
              </a:rPr>
              <a:t>quan </a:t>
            </a:r>
            <a:r>
              <a:rPr dirty="0" sz="2100">
                <a:latin typeface="Times New Roman"/>
                <a:cs typeface="Times New Roman"/>
              </a:rPr>
              <a:t>hệ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này</a:t>
            </a:r>
            <a:endParaRPr sz="2100">
              <a:latin typeface="Times New Roman"/>
              <a:cs typeface="Times New Roman"/>
            </a:endParaRPr>
          </a:p>
          <a:p>
            <a:pPr lvl="1" marL="1022350" indent="-228600">
              <a:lnSpc>
                <a:spcPct val="100000"/>
              </a:lnSpc>
              <a:spcBef>
                <a:spcPts val="254"/>
              </a:spcBef>
              <a:buClr>
                <a:srgbClr val="7F5E84"/>
              </a:buClr>
              <a:buSzPct val="73809"/>
              <a:buFont typeface="Arial"/>
              <a:buChar char="•"/>
              <a:tabLst>
                <a:tab pos="1025525" algn="l"/>
              </a:tabLst>
            </a:pPr>
            <a:r>
              <a:rPr dirty="0" sz="2100">
                <a:latin typeface="Times New Roman"/>
                <a:cs typeface="Times New Roman"/>
              </a:rPr>
              <a:t>Môi </a:t>
            </a:r>
            <a:r>
              <a:rPr dirty="0" sz="2100" spc="-5">
                <a:latin typeface="Times New Roman"/>
                <a:cs typeface="Times New Roman"/>
              </a:rPr>
              <a:t>trường kinh tế </a:t>
            </a:r>
            <a:r>
              <a:rPr dirty="0" sz="2100">
                <a:latin typeface="Times New Roman"/>
                <a:cs typeface="Times New Roman"/>
              </a:rPr>
              <a:t>và </a:t>
            </a:r>
            <a:r>
              <a:rPr dirty="0" sz="2100" spc="-5">
                <a:latin typeface="Times New Roman"/>
                <a:cs typeface="Times New Roman"/>
              </a:rPr>
              <a:t>nhiệm</a:t>
            </a:r>
            <a:r>
              <a:rPr dirty="0" sz="2100">
                <a:latin typeface="Times New Roman"/>
                <a:cs typeface="Times New Roman"/>
              </a:rPr>
              <a:t> kỳ.</a:t>
            </a:r>
            <a:endParaRPr sz="2100">
              <a:latin typeface="Times New Roman"/>
              <a:cs typeface="Times New Roman"/>
            </a:endParaRPr>
          </a:p>
          <a:p>
            <a:pPr algn="just" lvl="1" marL="1022350" marR="5080" indent="-228600">
              <a:lnSpc>
                <a:spcPct val="99100"/>
              </a:lnSpc>
              <a:spcBef>
                <a:spcPts val="505"/>
              </a:spcBef>
              <a:buClr>
                <a:srgbClr val="7F5E84"/>
              </a:buClr>
              <a:buSzPct val="73809"/>
              <a:buFont typeface="Arial"/>
              <a:buChar char="•"/>
              <a:tabLst>
                <a:tab pos="1025525" algn="l"/>
              </a:tabLst>
            </a:pPr>
            <a:r>
              <a:rPr dirty="0" sz="2100" spc="-5">
                <a:latin typeface="Times New Roman"/>
                <a:cs typeface="Times New Roman"/>
              </a:rPr>
              <a:t>Biện pháp tổ chức </a:t>
            </a:r>
            <a:r>
              <a:rPr dirty="0" sz="2100">
                <a:latin typeface="Times New Roman"/>
                <a:cs typeface="Times New Roman"/>
              </a:rPr>
              <a:t>để </a:t>
            </a:r>
            <a:r>
              <a:rPr dirty="0" sz="2100" spc="-5">
                <a:latin typeface="Times New Roman"/>
                <a:cs typeface="Times New Roman"/>
              </a:rPr>
              <a:t>giữ chân </a:t>
            </a: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nhân viên có </a:t>
            </a:r>
            <a:r>
              <a:rPr dirty="0" sz="2100">
                <a:latin typeface="Times New Roman"/>
                <a:cs typeface="Times New Roman"/>
              </a:rPr>
              <a:t>“nguồn  vốn </a:t>
            </a:r>
            <a:r>
              <a:rPr dirty="0" sz="2100" spc="-5">
                <a:latin typeface="Times New Roman"/>
                <a:cs typeface="Times New Roman"/>
              </a:rPr>
              <a:t>nhân sự” cao </a:t>
            </a:r>
            <a:r>
              <a:rPr dirty="0" sz="2100">
                <a:latin typeface="Times New Roman"/>
                <a:cs typeface="Times New Roman"/>
              </a:rPr>
              <a:t>và </a:t>
            </a:r>
            <a:r>
              <a:rPr dirty="0" sz="2100" spc="-5">
                <a:latin typeface="Times New Roman"/>
                <a:cs typeface="Times New Roman"/>
              </a:rPr>
              <a:t>chuyển </a:t>
            </a:r>
            <a:r>
              <a:rPr dirty="0" sz="2100">
                <a:latin typeface="Times New Roman"/>
                <a:cs typeface="Times New Roman"/>
              </a:rPr>
              <a:t>đổi những </a:t>
            </a:r>
            <a:r>
              <a:rPr dirty="0" sz="2100" spc="-5">
                <a:latin typeface="Times New Roman"/>
                <a:cs typeface="Times New Roman"/>
              </a:rPr>
              <a:t>nhân viên có </a:t>
            </a:r>
            <a:r>
              <a:rPr dirty="0" sz="2100">
                <a:latin typeface="Times New Roman"/>
                <a:cs typeface="Times New Roman"/>
              </a:rPr>
              <a:t>“nguồn  vốn </a:t>
            </a:r>
            <a:r>
              <a:rPr dirty="0" sz="2100" spc="-5">
                <a:latin typeface="Times New Roman"/>
                <a:cs typeface="Times New Roman"/>
              </a:rPr>
              <a:t>nhân sự” thấp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hơn</a:t>
            </a:r>
            <a:endParaRPr sz="21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Hành </a:t>
            </a:r>
            <a:r>
              <a:rPr dirty="0" sz="2400" b="1">
                <a:latin typeface="Times New Roman"/>
                <a:cs typeface="Times New Roman"/>
              </a:rPr>
              <a:t>vi sai </a:t>
            </a:r>
            <a:r>
              <a:rPr dirty="0" sz="2400" spc="-5" b="1">
                <a:latin typeface="Times New Roman"/>
                <a:cs typeface="Times New Roman"/>
              </a:rPr>
              <a:t>trái </a:t>
            </a:r>
            <a:r>
              <a:rPr dirty="0" sz="2400" b="1">
                <a:latin typeface="Times New Roman"/>
                <a:cs typeface="Times New Roman"/>
              </a:rPr>
              <a:t>tại </a:t>
            </a:r>
            <a:r>
              <a:rPr dirty="0" sz="2400" spc="-5" b="1">
                <a:latin typeface="Times New Roman"/>
                <a:cs typeface="Times New Roman"/>
              </a:rPr>
              <a:t>nơi làm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419" y="5247271"/>
            <a:ext cx="707390" cy="1939289"/>
          </a:xfrm>
          <a:custGeom>
            <a:avLst/>
            <a:gdLst/>
            <a:ahLst/>
            <a:cxnLst/>
            <a:rect l="l" t="t" r="r" b="b"/>
            <a:pathLst>
              <a:path w="707390" h="1939290">
                <a:moveTo>
                  <a:pt x="0" y="0"/>
                </a:moveTo>
                <a:lnTo>
                  <a:pt x="707244" y="0"/>
                </a:lnTo>
                <a:lnTo>
                  <a:pt x="707244" y="1938988"/>
                </a:lnTo>
                <a:lnTo>
                  <a:pt x="0" y="19389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0327" y="5216241"/>
            <a:ext cx="806334" cy="2098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01127" y="5220335"/>
            <a:ext cx="7390130" cy="167322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1565"/>
              </a:spcBef>
            </a:pPr>
            <a:r>
              <a:rPr dirty="0" sz="2100" spc="-5">
                <a:latin typeface="Times New Roman"/>
                <a:cs typeface="Times New Roman"/>
              </a:rPr>
              <a:t>việc, </a:t>
            </a:r>
            <a:r>
              <a:rPr dirty="0" sz="2100">
                <a:latin typeface="Times New Roman"/>
                <a:cs typeface="Times New Roman"/>
              </a:rPr>
              <a:t>đi </a:t>
            </a:r>
            <a:r>
              <a:rPr dirty="0" sz="2100" spc="-5">
                <a:latin typeface="Times New Roman"/>
                <a:cs typeface="Times New Roman"/>
              </a:rPr>
              <a:t>trễ, </a:t>
            </a:r>
            <a:r>
              <a:rPr dirty="0" sz="2100">
                <a:latin typeface="Times New Roman"/>
                <a:cs typeface="Times New Roman"/>
              </a:rPr>
              <a:t>sự </a:t>
            </a:r>
            <a:r>
              <a:rPr dirty="0" sz="2100" spc="-5">
                <a:latin typeface="Times New Roman"/>
                <a:cs typeface="Times New Roman"/>
              </a:rPr>
              <a:t>trì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trệ.</a:t>
            </a: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500"/>
              </a:lnSpc>
              <a:spcBef>
                <a:spcPts val="1570"/>
              </a:spcBef>
            </a:pPr>
            <a:r>
              <a:rPr dirty="0" sz="2100">
                <a:latin typeface="Times New Roman"/>
                <a:cs typeface="Times New Roman"/>
              </a:rPr>
              <a:t>Mặc dù </a:t>
            </a:r>
            <a:r>
              <a:rPr dirty="0" sz="2100" spc="-5">
                <a:latin typeface="Times New Roman"/>
                <a:cs typeface="Times New Roman"/>
              </a:rPr>
              <a:t>bằng chứng </a:t>
            </a:r>
            <a:r>
              <a:rPr dirty="0" sz="2100">
                <a:latin typeface="Times New Roman"/>
                <a:cs typeface="Times New Roman"/>
              </a:rPr>
              <a:t>về </a:t>
            </a:r>
            <a:r>
              <a:rPr dirty="0" sz="2100" spc="-5">
                <a:latin typeface="Times New Roman"/>
                <a:cs typeface="Times New Roman"/>
              </a:rPr>
              <a:t>tác </a:t>
            </a:r>
            <a:r>
              <a:rPr dirty="0" sz="2100">
                <a:latin typeface="Times New Roman"/>
                <a:cs typeface="Times New Roman"/>
              </a:rPr>
              <a:t>động </a:t>
            </a:r>
            <a:r>
              <a:rPr dirty="0" sz="2100" spc="-5">
                <a:latin typeface="Times New Roman"/>
                <a:cs typeface="Times New Roman"/>
              </a:rPr>
              <a:t>của </a:t>
            </a:r>
            <a:r>
              <a:rPr dirty="0" sz="2100">
                <a:latin typeface="Times New Roman"/>
                <a:cs typeface="Times New Roman"/>
              </a:rPr>
              <a:t>sự </a:t>
            </a:r>
            <a:r>
              <a:rPr dirty="0" sz="2100" spc="-5">
                <a:latin typeface="Times New Roman"/>
                <a:cs typeface="Times New Roman"/>
              </a:rPr>
              <a:t>thoả mãn trong công việc là  </a:t>
            </a:r>
            <a:r>
              <a:rPr dirty="0" sz="2100">
                <a:latin typeface="Times New Roman"/>
                <a:cs typeface="Times New Roman"/>
              </a:rPr>
              <a:t>như </a:t>
            </a:r>
            <a:r>
              <a:rPr dirty="0" sz="2100" spc="-40">
                <a:latin typeface="Times New Roman"/>
                <a:cs typeface="Times New Roman"/>
              </a:rPr>
              <a:t>vậy, </a:t>
            </a:r>
            <a:r>
              <a:rPr dirty="0" sz="2100">
                <a:latin typeface="Times New Roman"/>
                <a:cs typeface="Times New Roman"/>
              </a:rPr>
              <a:t>nhưng </a:t>
            </a:r>
            <a:r>
              <a:rPr dirty="0" sz="2100" spc="-5">
                <a:latin typeface="Times New Roman"/>
                <a:cs typeface="Times New Roman"/>
              </a:rPr>
              <a:t>nhiều </a:t>
            </a:r>
            <a:r>
              <a:rPr dirty="0" sz="2100">
                <a:latin typeface="Times New Roman"/>
                <a:cs typeface="Times New Roman"/>
              </a:rPr>
              <a:t>nhà </a:t>
            </a:r>
            <a:r>
              <a:rPr dirty="0" sz="2100" spc="-5">
                <a:latin typeface="Times New Roman"/>
                <a:cs typeface="Times New Roman"/>
              </a:rPr>
              <a:t>quản lý vẫn </a:t>
            </a:r>
            <a:r>
              <a:rPr dirty="0" sz="2100">
                <a:latin typeface="Times New Roman"/>
                <a:cs typeface="Times New Roman"/>
              </a:rPr>
              <a:t>không </a:t>
            </a:r>
            <a:r>
              <a:rPr dirty="0" sz="2100" spc="-5">
                <a:latin typeface="Times New Roman"/>
                <a:cs typeface="Times New Roman"/>
              </a:rPr>
              <a:t>quan tâm đến </a:t>
            </a:r>
            <a:r>
              <a:rPr dirty="0" sz="2100">
                <a:latin typeface="Times New Roman"/>
                <a:cs typeface="Times New Roman"/>
              </a:rPr>
              <a:t>sự </a:t>
            </a:r>
            <a:r>
              <a:rPr dirty="0" sz="2100" spc="-5">
                <a:latin typeface="Times New Roman"/>
                <a:cs typeface="Times New Roman"/>
              </a:rPr>
              <a:t>thoả  mãn trong công việc của nhân viên đơn </a:t>
            </a:r>
            <a:r>
              <a:rPr dirty="0" sz="2100">
                <a:latin typeface="Times New Roman"/>
                <a:cs typeface="Times New Roman"/>
              </a:rPr>
              <a:t>vị</a:t>
            </a:r>
            <a:r>
              <a:rPr dirty="0" sz="2100" spc="4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mình.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9951" y="906090"/>
            <a:ext cx="4626025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0025" y="933767"/>
            <a:ext cx="4534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 </a:t>
            </a:r>
            <a:r>
              <a:rPr dirty="0" spc="-5"/>
              <a:t>HỌC TOÀN</a:t>
            </a:r>
            <a:r>
              <a:rPr dirty="0" spc="-75"/>
              <a:t> </a:t>
            </a:r>
            <a:r>
              <a:rPr dirty="0"/>
              <a:t>CẦU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627" y="1920557"/>
            <a:ext cx="7704455" cy="504126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136525" indent="-228600">
              <a:lnSpc>
                <a:spcPts val="2800"/>
              </a:lnSpc>
              <a:spcBef>
                <a:spcPts val="260"/>
              </a:spcBef>
              <a:tabLst>
                <a:tab pos="763905" algn="l"/>
                <a:tab pos="1487170" algn="l"/>
                <a:tab pos="2210435" algn="l"/>
                <a:tab pos="2933700" algn="l"/>
                <a:tab pos="3791585" algn="l"/>
                <a:tab pos="4548505" algn="l"/>
                <a:tab pos="5203825" algn="l"/>
                <a:tab pos="5588000" algn="l"/>
                <a:tab pos="6311265" algn="l"/>
                <a:tab pos="7101840" algn="l"/>
              </a:tabLst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4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Có	phải	thoả	mãn	t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ong	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ông	v</a:t>
            </a:r>
            <a:r>
              <a:rPr dirty="0" sz="2400" spc="-5" b="1">
                <a:latin typeface="Times New Roman"/>
                <a:cs typeface="Times New Roman"/>
              </a:rPr>
              <a:t>iệ</a:t>
            </a:r>
            <a:r>
              <a:rPr dirty="0" sz="2400" b="1">
                <a:latin typeface="Times New Roman"/>
                <a:cs typeface="Times New Roman"/>
              </a:rPr>
              <a:t>c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à	khái	niệm	</a:t>
            </a:r>
            <a:r>
              <a:rPr dirty="0" sz="2400" spc="-5" b="1">
                <a:latin typeface="Times New Roman"/>
                <a:cs typeface="Times New Roman"/>
              </a:rPr>
              <a:t>củ</a:t>
            </a:r>
            <a:r>
              <a:rPr dirty="0" sz="2400" b="1">
                <a:latin typeface="Times New Roman"/>
                <a:cs typeface="Times New Roman"/>
              </a:rPr>
              <a:t>a  </a:t>
            </a:r>
            <a:r>
              <a:rPr dirty="0" sz="2400" spc="-5" b="1">
                <a:latin typeface="Times New Roman"/>
                <a:cs typeface="Times New Roman"/>
              </a:rPr>
              <a:t>nước Mỹ?</a:t>
            </a:r>
            <a:endParaRPr sz="2400">
              <a:latin typeface="Times New Roman"/>
              <a:cs typeface="Times New Roman"/>
            </a:endParaRPr>
          </a:p>
          <a:p>
            <a:pPr marL="552450" marR="228600" indent="-228600">
              <a:lnSpc>
                <a:spcPts val="2800"/>
              </a:lnSpc>
              <a:spcBef>
                <a:spcPts val="1660"/>
              </a:spcBef>
              <a:buClr>
                <a:srgbClr val="7F5E84"/>
              </a:buClr>
              <a:buSzPct val="75000"/>
              <a:buChar char="-"/>
              <a:tabLst>
                <a:tab pos="555625" algn="l"/>
              </a:tabLst>
            </a:pPr>
            <a:r>
              <a:rPr dirty="0" sz="2400" spc="-5">
                <a:latin typeface="Times New Roman"/>
                <a:cs typeface="Times New Roman"/>
              </a:rPr>
              <a:t>Không, </a:t>
            </a:r>
            <a:r>
              <a:rPr dirty="0" sz="2400">
                <a:latin typeface="Times New Roman"/>
                <a:cs typeface="Times New Roman"/>
              </a:rPr>
              <a:t>nhưng </a:t>
            </a:r>
            <a:r>
              <a:rPr dirty="0" sz="2400" spc="-5">
                <a:latin typeface="Times New Roman"/>
                <a:cs typeface="Times New Roman"/>
              </a:rPr>
              <a:t>cho đến nay hầu hết các nghiên cứu </a:t>
            </a:r>
            <a:r>
              <a:rPr dirty="0" sz="2400">
                <a:latin typeface="Times New Roman"/>
                <a:cs typeface="Times New Roman"/>
              </a:rPr>
              <a:t>về sự  </a:t>
            </a:r>
            <a:r>
              <a:rPr dirty="0" sz="2400" spc="-5">
                <a:latin typeface="Times New Roman"/>
                <a:cs typeface="Times New Roman"/>
              </a:rPr>
              <a:t>thoả mãn trong công việc được thực hiện </a:t>
            </a:r>
            <a:r>
              <a:rPr dirty="0" sz="2400">
                <a:latin typeface="Times New Roman"/>
                <a:cs typeface="Times New Roman"/>
              </a:rPr>
              <a:t>ở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Mỹ</a:t>
            </a:r>
            <a:endParaRPr sz="2400">
              <a:latin typeface="Times New Roman"/>
              <a:cs typeface="Times New Roman"/>
            </a:endParaRPr>
          </a:p>
          <a:p>
            <a:pPr marL="283845" marR="42545" indent="-228600">
              <a:lnSpc>
                <a:spcPts val="2800"/>
              </a:lnSpc>
              <a:spcBef>
                <a:spcPts val="2200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Có phải nhân </a:t>
            </a:r>
            <a:r>
              <a:rPr dirty="0" sz="2400" spc="-5" b="1">
                <a:latin typeface="Times New Roman"/>
                <a:cs typeface="Times New Roman"/>
              </a:rPr>
              <a:t>viên </a:t>
            </a:r>
            <a:r>
              <a:rPr dirty="0" sz="2400" b="1">
                <a:latin typeface="Times New Roman"/>
                <a:cs typeface="Times New Roman"/>
              </a:rPr>
              <a:t>ở </a:t>
            </a:r>
            <a:r>
              <a:rPr dirty="0" sz="2400" spc="-5" b="1">
                <a:latin typeface="Times New Roman"/>
                <a:cs typeface="Times New Roman"/>
              </a:rPr>
              <a:t>các </a:t>
            </a:r>
            <a:r>
              <a:rPr dirty="0" sz="2400" b="1">
                <a:latin typeface="Times New Roman"/>
                <a:cs typeface="Times New Roman"/>
              </a:rPr>
              <a:t>nền văn hoá </a:t>
            </a:r>
            <a:r>
              <a:rPr dirty="0" sz="2400" spc="-5" b="1">
                <a:latin typeface="Times New Roman"/>
                <a:cs typeface="Times New Roman"/>
              </a:rPr>
              <a:t>phương </a:t>
            </a:r>
            <a:r>
              <a:rPr dirty="0" sz="2400" b="1">
                <a:latin typeface="Times New Roman"/>
                <a:cs typeface="Times New Roman"/>
              </a:rPr>
              <a:t>Tây thấy  hài </a:t>
            </a:r>
            <a:r>
              <a:rPr dirty="0" sz="2400" spc="-5" b="1">
                <a:latin typeface="Times New Roman"/>
                <a:cs typeface="Times New Roman"/>
              </a:rPr>
              <a:t>lòng </a:t>
            </a:r>
            <a:r>
              <a:rPr dirty="0" sz="2400" b="1">
                <a:latin typeface="Times New Roman"/>
                <a:cs typeface="Times New Roman"/>
              </a:rPr>
              <a:t>với </a:t>
            </a:r>
            <a:r>
              <a:rPr dirty="0" sz="2400" spc="-5" b="1">
                <a:latin typeface="Times New Roman"/>
                <a:cs typeface="Times New Roman"/>
              </a:rPr>
              <a:t>công việc của </a:t>
            </a:r>
            <a:r>
              <a:rPr dirty="0" sz="2400" b="1">
                <a:latin typeface="Times New Roman"/>
                <a:cs typeface="Times New Roman"/>
              </a:rPr>
              <a:t>họ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hơn?</a:t>
            </a:r>
            <a:endParaRPr sz="2400">
              <a:latin typeface="Times New Roman"/>
              <a:cs typeface="Times New Roman"/>
            </a:endParaRPr>
          </a:p>
          <a:p>
            <a:pPr algn="just" marL="555625" marR="5080" indent="-228600">
              <a:lnSpc>
                <a:spcPct val="99000"/>
              </a:lnSpc>
              <a:spcBef>
                <a:spcPts val="919"/>
              </a:spcBef>
              <a:buClr>
                <a:srgbClr val="7F5E84"/>
              </a:buClr>
              <a:buSzPct val="75000"/>
              <a:buChar char="-"/>
              <a:tabLst>
                <a:tab pos="558800" algn="l"/>
              </a:tabLst>
            </a:pPr>
            <a:r>
              <a:rPr dirty="0" sz="2400" spc="-5">
                <a:latin typeface="Times New Roman"/>
                <a:cs typeface="Times New Roman"/>
              </a:rPr>
              <a:t>Nhân viên </a:t>
            </a:r>
            <a:r>
              <a:rPr dirty="0" sz="2400">
                <a:latin typeface="Times New Roman"/>
                <a:cs typeface="Times New Roman"/>
              </a:rPr>
              <a:t>ở </a:t>
            </a:r>
            <a:r>
              <a:rPr dirty="0" sz="2400" spc="-5">
                <a:latin typeface="Times New Roman"/>
                <a:cs typeface="Times New Roman"/>
              </a:rPr>
              <a:t>các nền văn </a:t>
            </a:r>
            <a:r>
              <a:rPr dirty="0" sz="2400">
                <a:latin typeface="Times New Roman"/>
                <a:cs typeface="Times New Roman"/>
              </a:rPr>
              <a:t>hoá </a:t>
            </a:r>
            <a:r>
              <a:rPr dirty="0" sz="2400" spc="-5">
                <a:latin typeface="Times New Roman"/>
                <a:cs typeface="Times New Roman"/>
              </a:rPr>
              <a:t>phương Tây đạt mức </a:t>
            </a:r>
            <a:r>
              <a:rPr dirty="0" sz="2400">
                <a:latin typeface="Times New Roman"/>
                <a:cs typeface="Times New Roman"/>
              </a:rPr>
              <a:t>độ </a:t>
            </a:r>
            <a:r>
              <a:rPr dirty="0" sz="2400" spc="-5">
                <a:latin typeface="Times New Roman"/>
                <a:cs typeface="Times New Roman"/>
              </a:rPr>
              <a:t>thoả  mãn trong công việc cao </a:t>
            </a:r>
            <a:r>
              <a:rPr dirty="0" sz="2400">
                <a:latin typeface="Times New Roman"/>
                <a:cs typeface="Times New Roman"/>
              </a:rPr>
              <a:t>hơn so với </a:t>
            </a:r>
            <a:r>
              <a:rPr dirty="0" sz="2400" spc="-5">
                <a:latin typeface="Times New Roman"/>
                <a:cs typeface="Times New Roman"/>
              </a:rPr>
              <a:t>nhân viên </a:t>
            </a:r>
            <a:r>
              <a:rPr dirty="0" sz="2400">
                <a:latin typeface="Times New Roman"/>
                <a:cs typeface="Times New Roman"/>
              </a:rPr>
              <a:t>ở </a:t>
            </a:r>
            <a:r>
              <a:rPr dirty="0" sz="2400" spc="-5">
                <a:latin typeface="Times New Roman"/>
                <a:cs typeface="Times New Roman"/>
              </a:rPr>
              <a:t>các nền  văn </a:t>
            </a:r>
            <a:r>
              <a:rPr dirty="0" sz="2400">
                <a:latin typeface="Times New Roman"/>
                <a:cs typeface="Times New Roman"/>
              </a:rPr>
              <a:t>hoá </a:t>
            </a:r>
            <a:r>
              <a:rPr dirty="0" sz="2400" spc="-5">
                <a:latin typeface="Times New Roman"/>
                <a:cs typeface="Times New Roman"/>
              </a:rPr>
              <a:t>phương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Đông.</a:t>
            </a:r>
            <a:endParaRPr sz="2400">
              <a:latin typeface="Times New Roman"/>
              <a:cs typeface="Times New Roman"/>
            </a:endParaRPr>
          </a:p>
          <a:p>
            <a:pPr algn="just" marL="555625" marR="5080" indent="-228600">
              <a:lnSpc>
                <a:spcPct val="99400"/>
              </a:lnSpc>
              <a:spcBef>
                <a:spcPts val="615"/>
              </a:spcBef>
              <a:buClr>
                <a:srgbClr val="7F5E84"/>
              </a:buClr>
              <a:buSzPct val="75000"/>
              <a:buChar char="-"/>
              <a:tabLst>
                <a:tab pos="558800" algn="l"/>
              </a:tabLst>
            </a:pPr>
            <a:r>
              <a:rPr dirty="0" sz="2400" spc="-5">
                <a:latin typeface="Times New Roman"/>
                <a:cs typeface="Times New Roman"/>
              </a:rPr>
              <a:t>Các cá thể </a:t>
            </a:r>
            <a:r>
              <a:rPr dirty="0" sz="2400">
                <a:latin typeface="Times New Roman"/>
                <a:cs typeface="Times New Roman"/>
              </a:rPr>
              <a:t>ở </a:t>
            </a:r>
            <a:r>
              <a:rPr dirty="0" sz="2400" spc="-5">
                <a:latin typeface="Times New Roman"/>
                <a:cs typeface="Times New Roman"/>
              </a:rPr>
              <a:t>nền văn </a:t>
            </a:r>
            <a:r>
              <a:rPr dirty="0" sz="2400">
                <a:latin typeface="Times New Roman"/>
                <a:cs typeface="Times New Roman"/>
              </a:rPr>
              <a:t>hoá </a:t>
            </a:r>
            <a:r>
              <a:rPr dirty="0" sz="2400" spc="-5">
                <a:latin typeface="Times New Roman"/>
                <a:cs typeface="Times New Roman"/>
              </a:rPr>
              <a:t>phương Tây </a:t>
            </a:r>
            <a:r>
              <a:rPr dirty="0" sz="2400">
                <a:latin typeface="Times New Roman"/>
                <a:cs typeface="Times New Roman"/>
              </a:rPr>
              <a:t>đề </a:t>
            </a:r>
            <a:r>
              <a:rPr dirty="0" sz="2400" spc="-5">
                <a:latin typeface="Times New Roman"/>
                <a:cs typeface="Times New Roman"/>
              </a:rPr>
              <a:t>cao </a:t>
            </a:r>
            <a:r>
              <a:rPr dirty="0" sz="2400">
                <a:latin typeface="Times New Roman"/>
                <a:cs typeface="Times New Roman"/>
              </a:rPr>
              <a:t>những </a:t>
            </a:r>
            <a:r>
              <a:rPr dirty="0" sz="2400" spc="-5">
                <a:latin typeface="Times New Roman"/>
                <a:cs typeface="Times New Roman"/>
              </a:rPr>
              <a:t>cảm  </a:t>
            </a:r>
            <a:r>
              <a:rPr dirty="0" sz="2400">
                <a:latin typeface="Times New Roman"/>
                <a:cs typeface="Times New Roman"/>
              </a:rPr>
              <a:t>xúc </a:t>
            </a:r>
            <a:r>
              <a:rPr dirty="0" sz="2400" spc="-5">
                <a:latin typeface="Times New Roman"/>
                <a:cs typeface="Times New Roman"/>
              </a:rPr>
              <a:t>tích cực </a:t>
            </a:r>
            <a:r>
              <a:rPr dirty="0" sz="2400">
                <a:latin typeface="Times New Roman"/>
                <a:cs typeface="Times New Roman"/>
              </a:rPr>
              <a:t>và </a:t>
            </a:r>
            <a:r>
              <a:rPr dirty="0" sz="2400" spc="-5">
                <a:latin typeface="Times New Roman"/>
                <a:cs typeface="Times New Roman"/>
              </a:rPr>
              <a:t>hạnh </a:t>
            </a:r>
            <a:r>
              <a:rPr dirty="0" sz="2400">
                <a:latin typeface="Times New Roman"/>
                <a:cs typeface="Times New Roman"/>
              </a:rPr>
              <a:t>phúc </a:t>
            </a:r>
            <a:r>
              <a:rPr dirty="0" sz="2400" spc="-5">
                <a:latin typeface="Times New Roman"/>
                <a:cs typeface="Times New Roman"/>
              </a:rPr>
              <a:t>cá nhân </a:t>
            </a:r>
            <a:r>
              <a:rPr dirty="0" sz="2400">
                <a:latin typeface="Times New Roman"/>
                <a:cs typeface="Times New Roman"/>
              </a:rPr>
              <a:t>hơn so với những </a:t>
            </a:r>
            <a:r>
              <a:rPr dirty="0" sz="2400" spc="-5">
                <a:latin typeface="Times New Roman"/>
                <a:cs typeface="Times New Roman"/>
              </a:rPr>
              <a:t>cá  thể </a:t>
            </a:r>
            <a:r>
              <a:rPr dirty="0" sz="2400">
                <a:latin typeface="Times New Roman"/>
                <a:cs typeface="Times New Roman"/>
              </a:rPr>
              <a:t>ở </a:t>
            </a:r>
            <a:r>
              <a:rPr dirty="0" sz="2400" spc="-5">
                <a:latin typeface="Times New Roman"/>
                <a:cs typeface="Times New Roman"/>
              </a:rPr>
              <a:t>nền văn </a:t>
            </a:r>
            <a:r>
              <a:rPr dirty="0" sz="2400">
                <a:latin typeface="Times New Roman"/>
                <a:cs typeface="Times New Roman"/>
              </a:rPr>
              <a:t>hoá </a:t>
            </a:r>
            <a:r>
              <a:rPr dirty="0" sz="2400" spc="-5">
                <a:latin typeface="Times New Roman"/>
                <a:cs typeface="Times New Roman"/>
              </a:rPr>
              <a:t>phương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Đông.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1065" y="706586"/>
            <a:ext cx="7356767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4425" y="1255217"/>
            <a:ext cx="334586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3168" y="734059"/>
            <a:ext cx="7265670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2019300" marR="5080" indent="-2007235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TÓM </a:t>
            </a:r>
            <a:r>
              <a:rPr dirty="0"/>
              <a:t>TẮT VÀ BÀI </a:t>
            </a:r>
            <a:r>
              <a:rPr dirty="0" spc="-5"/>
              <a:t>HỌC CHO</a:t>
            </a:r>
            <a:r>
              <a:rPr dirty="0" spc="-275"/>
              <a:t> </a:t>
            </a:r>
            <a:r>
              <a:rPr dirty="0"/>
              <a:t>CÁC  </a:t>
            </a:r>
            <a:r>
              <a:rPr dirty="0" spc="-5"/>
              <a:t>NHÀ QUẢN </a:t>
            </a:r>
            <a:r>
              <a:rPr dirty="0"/>
              <a:t>LÝ</a:t>
            </a:r>
          </a:p>
        </p:txBody>
      </p:sp>
      <p:sp>
        <p:nvSpPr>
          <p:cNvPr id="5" name="object 5"/>
          <p:cNvSpPr/>
          <p:nvPr/>
        </p:nvSpPr>
        <p:spPr>
          <a:xfrm>
            <a:off x="8406421" y="5256212"/>
            <a:ext cx="426389" cy="22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5762" y="5611215"/>
            <a:ext cx="1867420" cy="131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-710" b="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 b="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Các nhà quản </a:t>
            </a:r>
            <a:r>
              <a:rPr dirty="0" spc="-5"/>
              <a:t>lý </a:t>
            </a:r>
            <a:r>
              <a:rPr dirty="0"/>
              <a:t>nên quan tâm đến thái độ </a:t>
            </a:r>
            <a:r>
              <a:rPr dirty="0" spc="-5"/>
              <a:t>của </a:t>
            </a:r>
            <a:r>
              <a:rPr dirty="0"/>
              <a:t>nhân</a:t>
            </a:r>
            <a:r>
              <a:rPr dirty="0" spc="-105"/>
              <a:t> </a:t>
            </a:r>
            <a:r>
              <a:rPr dirty="0" spc="-5"/>
              <a:t>viên</a:t>
            </a:r>
            <a:endParaRPr sz="1800">
              <a:latin typeface="Times New Roman"/>
              <a:cs typeface="Times New Roman"/>
            </a:endParaRPr>
          </a:p>
          <a:p>
            <a:pPr marL="555625" indent="-231775">
              <a:lnSpc>
                <a:spcPct val="100000"/>
              </a:lnSpc>
              <a:spcBef>
                <a:spcPts val="270"/>
              </a:spcBef>
              <a:buClr>
                <a:srgbClr val="7F5E84"/>
              </a:buClr>
              <a:buSzPct val="75000"/>
              <a:buChar char="-"/>
              <a:tabLst>
                <a:tab pos="555625" algn="l"/>
              </a:tabLst>
            </a:pPr>
            <a:r>
              <a:rPr dirty="0" sz="2200" spc="-5" b="0">
                <a:latin typeface="Times New Roman"/>
                <a:cs typeface="Times New Roman"/>
              </a:rPr>
              <a:t>Thái </a:t>
            </a:r>
            <a:r>
              <a:rPr dirty="0" sz="2200" b="0">
                <a:latin typeface="Times New Roman"/>
                <a:cs typeface="Times New Roman"/>
              </a:rPr>
              <a:t>độ </a:t>
            </a:r>
            <a:r>
              <a:rPr dirty="0" sz="2200" spc="-5" b="0">
                <a:latin typeface="Times New Roman"/>
                <a:cs typeface="Times New Roman"/>
              </a:rPr>
              <a:t>của </a:t>
            </a:r>
            <a:r>
              <a:rPr dirty="0" sz="2200" b="0">
                <a:latin typeface="Times New Roman"/>
                <a:cs typeface="Times New Roman"/>
              </a:rPr>
              <a:t>họ </a:t>
            </a:r>
            <a:r>
              <a:rPr dirty="0" sz="2200" spc="-5" b="0">
                <a:latin typeface="Times New Roman"/>
                <a:cs typeface="Times New Roman"/>
              </a:rPr>
              <a:t>biểu hiện </a:t>
            </a:r>
            <a:r>
              <a:rPr dirty="0" sz="2200" b="0">
                <a:latin typeface="Times New Roman"/>
                <a:cs typeface="Times New Roman"/>
              </a:rPr>
              <a:t>những </a:t>
            </a:r>
            <a:r>
              <a:rPr dirty="0" sz="2200" spc="-5" b="0">
                <a:latin typeface="Times New Roman"/>
                <a:cs typeface="Times New Roman"/>
              </a:rPr>
              <a:t>vấn </a:t>
            </a:r>
            <a:r>
              <a:rPr dirty="0" sz="2200" b="0">
                <a:latin typeface="Times New Roman"/>
                <a:cs typeface="Times New Roman"/>
              </a:rPr>
              <a:t>đề </a:t>
            </a:r>
            <a:r>
              <a:rPr dirty="0" sz="2200" spc="-5" b="0">
                <a:latin typeface="Times New Roman"/>
                <a:cs typeface="Times New Roman"/>
              </a:rPr>
              <a:t>tiềm</a:t>
            </a:r>
            <a:r>
              <a:rPr dirty="0" sz="2200" spc="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ẩn</a:t>
            </a:r>
            <a:endParaRPr sz="2200">
              <a:latin typeface="Times New Roman"/>
              <a:cs typeface="Times New Roman"/>
            </a:endParaRPr>
          </a:p>
          <a:p>
            <a:pPr marL="555625" indent="-231775">
              <a:lnSpc>
                <a:spcPct val="100000"/>
              </a:lnSpc>
              <a:spcBef>
                <a:spcPts val="484"/>
              </a:spcBef>
              <a:buClr>
                <a:srgbClr val="7F5E84"/>
              </a:buClr>
              <a:buSzPct val="75000"/>
              <a:buChar char="-"/>
              <a:tabLst>
                <a:tab pos="555625" algn="l"/>
              </a:tabLst>
            </a:pPr>
            <a:r>
              <a:rPr dirty="0" sz="2200" spc="-5" b="0">
                <a:latin typeface="Times New Roman"/>
                <a:cs typeface="Times New Roman"/>
              </a:rPr>
              <a:t>Thái </a:t>
            </a:r>
            <a:r>
              <a:rPr dirty="0" sz="2200" b="0">
                <a:latin typeface="Times New Roman"/>
                <a:cs typeface="Times New Roman"/>
              </a:rPr>
              <a:t>độ </a:t>
            </a:r>
            <a:r>
              <a:rPr dirty="0" sz="2200" spc="-5" b="0">
                <a:latin typeface="Times New Roman"/>
                <a:cs typeface="Times New Roman"/>
              </a:rPr>
              <a:t>này gây ảnh hưởng đến hành </a:t>
            </a:r>
            <a:r>
              <a:rPr dirty="0" sz="2200" b="0">
                <a:latin typeface="Times New Roman"/>
                <a:cs typeface="Times New Roman"/>
              </a:rPr>
              <a:t>vi ứng</a:t>
            </a:r>
            <a:r>
              <a:rPr dirty="0" sz="2200" spc="25" b="0">
                <a:latin typeface="Times New Roman"/>
                <a:cs typeface="Times New Roman"/>
              </a:rPr>
              <a:t> </a:t>
            </a:r>
            <a:r>
              <a:rPr dirty="0" sz="2200" b="0">
                <a:latin typeface="Times New Roman"/>
                <a:cs typeface="Times New Roman"/>
              </a:rPr>
              <a:t>xử</a:t>
            </a:r>
            <a:endParaRPr sz="2200">
              <a:latin typeface="Times New Roman"/>
              <a:cs typeface="Times New Roman"/>
            </a:endParaRPr>
          </a:p>
          <a:p>
            <a:pPr algn="just" marL="283845" marR="14604" indent="-228600">
              <a:lnSpc>
                <a:spcPct val="99000"/>
              </a:lnSpc>
              <a:spcBef>
                <a:spcPts val="434"/>
              </a:spcBef>
            </a:pPr>
            <a:r>
              <a:rPr dirty="0" sz="1800" spc="-710" b="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 b="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Các nhà quản </a:t>
            </a:r>
            <a:r>
              <a:rPr dirty="0" spc="-5"/>
              <a:t>lý cố </a:t>
            </a:r>
            <a:r>
              <a:rPr dirty="0"/>
              <a:t>gắng nâng </a:t>
            </a:r>
            <a:r>
              <a:rPr dirty="0" spc="-5"/>
              <a:t>cao tính </a:t>
            </a:r>
            <a:r>
              <a:rPr dirty="0"/>
              <a:t>thoả mãn </a:t>
            </a:r>
            <a:r>
              <a:rPr dirty="0" spc="-10"/>
              <a:t>trong  </a:t>
            </a:r>
            <a:r>
              <a:rPr dirty="0" spc="-5"/>
              <a:t>công việc của </a:t>
            </a:r>
            <a:r>
              <a:rPr dirty="0"/>
              <a:t>nhân </a:t>
            </a:r>
            <a:r>
              <a:rPr dirty="0" spc="-5"/>
              <a:t>viên </a:t>
            </a:r>
            <a:r>
              <a:rPr dirty="0"/>
              <a:t>và thái độ </a:t>
            </a:r>
            <a:r>
              <a:rPr dirty="0" spc="-5"/>
              <a:t>tích cực </a:t>
            </a:r>
            <a:r>
              <a:rPr dirty="0" spc="-10"/>
              <a:t>trong </a:t>
            </a:r>
            <a:r>
              <a:rPr dirty="0" spc="-5"/>
              <a:t>công  việc</a:t>
            </a:r>
            <a:endParaRPr sz="1800">
              <a:latin typeface="Times New Roman"/>
              <a:cs typeface="Times New Roman"/>
            </a:endParaRPr>
          </a:p>
          <a:p>
            <a:pPr marL="558800" indent="-231775">
              <a:lnSpc>
                <a:spcPts val="2620"/>
              </a:lnSpc>
              <a:spcBef>
                <a:spcPts val="260"/>
              </a:spcBef>
              <a:buClr>
                <a:srgbClr val="7F5E84"/>
              </a:buClr>
              <a:buSzPct val="75000"/>
              <a:buChar char="-"/>
              <a:tabLst>
                <a:tab pos="558800" algn="l"/>
              </a:tabLst>
            </a:pPr>
            <a:r>
              <a:rPr dirty="0" sz="2200" b="0">
                <a:latin typeface="Times New Roman"/>
                <a:cs typeface="Times New Roman"/>
              </a:rPr>
              <a:t>Giảm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chi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b="0">
                <a:latin typeface="Times New Roman"/>
                <a:cs typeface="Times New Roman"/>
              </a:rPr>
              <a:t>phí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bằng</a:t>
            </a:r>
            <a:r>
              <a:rPr dirty="0" sz="2200" spc="180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cách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giảm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lương,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giảm</a:t>
            </a:r>
            <a:r>
              <a:rPr dirty="0" sz="2200" spc="180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tần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suất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vắng</a:t>
            </a:r>
            <a:r>
              <a:rPr dirty="0" sz="2200" spc="175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mặt,</a:t>
            </a:r>
            <a:endParaRPr sz="2200">
              <a:latin typeface="Times New Roman"/>
              <a:cs typeface="Times New Roman"/>
            </a:endParaRPr>
          </a:p>
          <a:p>
            <a:pPr marL="554990">
              <a:lnSpc>
                <a:spcPts val="2620"/>
              </a:lnSpc>
            </a:pPr>
            <a:r>
              <a:rPr dirty="0" sz="2200" b="0">
                <a:latin typeface="Times New Roman"/>
                <a:cs typeface="Times New Roman"/>
              </a:rPr>
              <a:t>đi </a:t>
            </a:r>
            <a:r>
              <a:rPr dirty="0" sz="2200" spc="-5" b="0">
                <a:latin typeface="Times New Roman"/>
                <a:cs typeface="Times New Roman"/>
              </a:rPr>
              <a:t>trễ, trộm cắp </a:t>
            </a:r>
            <a:r>
              <a:rPr dirty="0" sz="2200" b="0">
                <a:latin typeface="Times New Roman"/>
                <a:cs typeface="Times New Roman"/>
              </a:rPr>
              <a:t>và </a:t>
            </a:r>
            <a:r>
              <a:rPr dirty="0" sz="2200" spc="-5" b="0">
                <a:latin typeface="Times New Roman"/>
                <a:cs typeface="Times New Roman"/>
              </a:rPr>
              <a:t>tăng hành </a:t>
            </a:r>
            <a:r>
              <a:rPr dirty="0" sz="2200" b="0">
                <a:latin typeface="Times New Roman"/>
                <a:cs typeface="Times New Roman"/>
              </a:rPr>
              <a:t>vi </a:t>
            </a:r>
            <a:r>
              <a:rPr dirty="0" sz="2200" spc="-5" b="0">
                <a:latin typeface="Times New Roman"/>
                <a:cs typeface="Times New Roman"/>
              </a:rPr>
              <a:t>công dân trong tổ</a:t>
            </a:r>
            <a:r>
              <a:rPr dirty="0" sz="2200" spc="50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chức</a:t>
            </a:r>
            <a:endParaRPr sz="2200">
              <a:latin typeface="Times New Roman"/>
              <a:cs typeface="Times New Roman"/>
            </a:endParaRPr>
          </a:p>
          <a:p>
            <a:pPr algn="just" marL="267970" marR="1937385" indent="-228600">
              <a:lnSpc>
                <a:spcPct val="99000"/>
              </a:lnSpc>
              <a:spcBef>
                <a:spcPts val="375"/>
              </a:spcBef>
            </a:pPr>
            <a:r>
              <a:rPr dirty="0" sz="1800" spc="-710" b="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 b="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Tập </a:t>
            </a:r>
            <a:r>
              <a:rPr dirty="0" spc="-5"/>
              <a:t>trung </a:t>
            </a:r>
            <a:r>
              <a:rPr dirty="0"/>
              <a:t>vào </a:t>
            </a:r>
            <a:r>
              <a:rPr dirty="0" spc="-5"/>
              <a:t>các </a:t>
            </a:r>
            <a:r>
              <a:rPr dirty="0"/>
              <a:t>phần thực </a:t>
            </a:r>
            <a:r>
              <a:rPr dirty="0" spc="-5"/>
              <a:t>chất</a:t>
            </a:r>
            <a:r>
              <a:rPr dirty="0" spc="365"/>
              <a:t> </a:t>
            </a:r>
            <a:r>
              <a:rPr dirty="0"/>
              <a:t>bên  </a:t>
            </a:r>
            <a:r>
              <a:rPr dirty="0" spc="-10"/>
              <a:t>trong </a:t>
            </a:r>
            <a:r>
              <a:rPr dirty="0" spc="-5"/>
              <a:t>của công việc: </a:t>
            </a:r>
            <a:r>
              <a:rPr dirty="0" spc="-5" i="1">
                <a:latin typeface="Times New Roman"/>
                <a:cs typeface="Times New Roman"/>
              </a:rPr>
              <a:t>công việc trở </a:t>
            </a:r>
            <a:r>
              <a:rPr dirty="0" i="1">
                <a:latin typeface="Times New Roman"/>
                <a:cs typeface="Times New Roman"/>
              </a:rPr>
              <a:t>nên  </a:t>
            </a:r>
            <a:r>
              <a:rPr dirty="0" spc="-5" i="1">
                <a:latin typeface="Times New Roman"/>
                <a:cs typeface="Times New Roman"/>
              </a:rPr>
              <a:t>thách thức và thú vị</a:t>
            </a:r>
            <a:r>
              <a:rPr dirty="0" spc="10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hơn</a:t>
            </a:r>
            <a:endParaRPr sz="1800">
              <a:latin typeface="Times New Roman"/>
              <a:cs typeface="Times New Roman"/>
            </a:endParaRPr>
          </a:p>
          <a:p>
            <a:pPr algn="just" marL="464820" marR="1919605" indent="-228600">
              <a:lnSpc>
                <a:spcPts val="2600"/>
              </a:lnSpc>
              <a:spcBef>
                <a:spcPts val="90"/>
              </a:spcBef>
            </a:pPr>
            <a:r>
              <a:rPr dirty="0" sz="1650" b="0">
                <a:solidFill>
                  <a:srgbClr val="7F5E84"/>
                </a:solidFill>
                <a:latin typeface="Times New Roman"/>
                <a:cs typeface="Times New Roman"/>
              </a:rPr>
              <a:t>- </a:t>
            </a:r>
            <a:r>
              <a:rPr dirty="0" sz="2200" spc="-30" b="0">
                <a:latin typeface="Times New Roman"/>
                <a:cs typeface="Times New Roman"/>
              </a:rPr>
              <a:t>Trả </a:t>
            </a:r>
            <a:r>
              <a:rPr dirty="0" sz="2200" spc="-5" b="0">
                <a:latin typeface="Times New Roman"/>
                <a:cs typeface="Times New Roman"/>
              </a:rPr>
              <a:t>lương cao </a:t>
            </a:r>
            <a:r>
              <a:rPr dirty="0" sz="2200" b="0">
                <a:latin typeface="Times New Roman"/>
                <a:cs typeface="Times New Roman"/>
              </a:rPr>
              <a:t>về </a:t>
            </a:r>
            <a:r>
              <a:rPr dirty="0" sz="2200" spc="-5" b="0">
                <a:latin typeface="Times New Roman"/>
                <a:cs typeface="Times New Roman"/>
              </a:rPr>
              <a:t>đơn thuần </a:t>
            </a:r>
            <a:r>
              <a:rPr dirty="0" sz="2200" b="0">
                <a:latin typeface="Times New Roman"/>
                <a:cs typeface="Times New Roman"/>
              </a:rPr>
              <a:t>không </a:t>
            </a:r>
            <a:r>
              <a:rPr dirty="0" sz="2200" spc="-5" b="0">
                <a:latin typeface="Times New Roman"/>
                <a:cs typeface="Times New Roman"/>
              </a:rPr>
              <a:t>hẳn là </a:t>
            </a:r>
            <a:r>
              <a:rPr dirty="0" sz="2200" b="0">
                <a:latin typeface="Times New Roman"/>
                <a:cs typeface="Times New Roman"/>
              </a:rPr>
              <a:t>sẽ  </a:t>
            </a:r>
            <a:r>
              <a:rPr dirty="0" sz="2200" spc="-5" b="0">
                <a:latin typeface="Times New Roman"/>
                <a:cs typeface="Times New Roman"/>
              </a:rPr>
              <a:t>tạo </a:t>
            </a:r>
            <a:r>
              <a:rPr dirty="0" sz="2200" b="0">
                <a:latin typeface="Times New Roman"/>
                <a:cs typeface="Times New Roman"/>
              </a:rPr>
              <a:t>ra </a:t>
            </a:r>
            <a:r>
              <a:rPr dirty="0" sz="2200" spc="-5" b="0">
                <a:latin typeface="Times New Roman"/>
                <a:cs typeface="Times New Roman"/>
              </a:rPr>
              <a:t>được một môi trường làm việc đáp </a:t>
            </a:r>
            <a:r>
              <a:rPr dirty="0" sz="2200" b="0">
                <a:latin typeface="Times New Roman"/>
                <a:cs typeface="Times New Roman"/>
              </a:rPr>
              <a:t>ứng  nhu </a:t>
            </a:r>
            <a:r>
              <a:rPr dirty="0" sz="2200" spc="-5" b="0">
                <a:latin typeface="Times New Roman"/>
                <a:cs typeface="Times New Roman"/>
              </a:rPr>
              <a:t>cầu nhân</a:t>
            </a:r>
            <a:r>
              <a:rPr dirty="0" sz="2200" b="0">
                <a:latin typeface="Times New Roman"/>
                <a:cs typeface="Times New Roman"/>
              </a:rPr>
              <a:t> </a:t>
            </a:r>
            <a:r>
              <a:rPr dirty="0" sz="2200" spc="-5" b="0">
                <a:latin typeface="Times New Roman"/>
                <a:cs typeface="Times New Roman"/>
              </a:rPr>
              <a:t>viên.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972" y="3634740"/>
            <a:ext cx="373443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"/>
              <a:t>HẾT CHƯƠNG</a:t>
            </a:r>
            <a:r>
              <a:rPr dirty="0" sz="3800" spc="-70"/>
              <a:t> </a:t>
            </a:r>
            <a:r>
              <a:rPr dirty="0" sz="3800"/>
              <a:t>2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6441" y="768930"/>
            <a:ext cx="2439784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13167" y="1317570"/>
            <a:ext cx="7182192" cy="552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8851" y="795019"/>
            <a:ext cx="23501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MỤC</a:t>
            </a:r>
            <a:r>
              <a:rPr dirty="0" spc="-85"/>
              <a:t> </a:t>
            </a:r>
            <a:r>
              <a:rPr dirty="0"/>
              <a:t>TIÊU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1727" y="1169987"/>
            <a:ext cx="7741284" cy="559371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144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Sau khi học xong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chương này, chúng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ta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có</a:t>
            </a:r>
            <a:r>
              <a:rPr dirty="0" sz="28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Times New Roman"/>
                <a:cs typeface="Times New Roman"/>
              </a:rPr>
              <a:t>thể: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Giới thiệu các </a:t>
            </a:r>
            <a:r>
              <a:rPr dirty="0" sz="2400" b="1">
                <a:latin typeface="Times New Roman"/>
                <a:cs typeface="Times New Roman"/>
              </a:rPr>
              <a:t>thành phần </a:t>
            </a:r>
            <a:r>
              <a:rPr dirty="0" sz="2400" spc="-5" b="1">
                <a:latin typeface="Times New Roman"/>
                <a:cs typeface="Times New Roman"/>
              </a:rPr>
              <a:t>của </a:t>
            </a:r>
            <a:r>
              <a:rPr dirty="0" sz="2400" b="1">
                <a:latin typeface="Times New Roman"/>
                <a:cs typeface="Times New Roman"/>
              </a:rPr>
              <a:t>thái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độ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Tóm tắt quan hệ </a:t>
            </a:r>
            <a:r>
              <a:rPr dirty="0" sz="2400" spc="-5" b="1">
                <a:latin typeface="Times New Roman"/>
                <a:cs typeface="Times New Roman"/>
              </a:rPr>
              <a:t>giữa </a:t>
            </a:r>
            <a:r>
              <a:rPr dirty="0" sz="2400" b="1">
                <a:latin typeface="Times New Roman"/>
                <a:cs typeface="Times New Roman"/>
              </a:rPr>
              <a:t>thái độ và hành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8500"/>
              </a:lnSpc>
              <a:spcBef>
                <a:spcPts val="67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 sánh và </a:t>
            </a:r>
            <a:r>
              <a:rPr dirty="0" sz="2400" spc="-5" b="1">
                <a:latin typeface="Times New Roman"/>
                <a:cs typeface="Times New Roman"/>
              </a:rPr>
              <a:t>giới thiệu </a:t>
            </a:r>
            <a:r>
              <a:rPr dirty="0" sz="2400" b="1">
                <a:latin typeface="Times New Roman"/>
                <a:cs typeface="Times New Roman"/>
              </a:rPr>
              <a:t>những thái độ </a:t>
            </a:r>
            <a:r>
              <a:rPr dirty="0" sz="2400" spc="-5" b="1">
                <a:latin typeface="Times New Roman"/>
                <a:cs typeface="Times New Roman"/>
              </a:rPr>
              <a:t>chính liên </a:t>
            </a:r>
            <a:r>
              <a:rPr dirty="0" sz="2400" b="1">
                <a:latin typeface="Times New Roman"/>
                <a:cs typeface="Times New Roman"/>
              </a:rPr>
              <a:t>quan đến  </a:t>
            </a:r>
            <a:r>
              <a:rPr dirty="0" sz="2400" spc="-5" b="1">
                <a:latin typeface="Times New Roman"/>
                <a:cs typeface="Times New Roman"/>
              </a:rPr>
              <a:t>công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Sự thoả mãn </a:t>
            </a:r>
            <a:r>
              <a:rPr dirty="0" sz="2400" spc="-5" b="1">
                <a:latin typeface="Times New Roman"/>
                <a:cs typeface="Times New Roman"/>
              </a:rPr>
              <a:t>trong công việc </a:t>
            </a:r>
            <a:r>
              <a:rPr dirty="0" sz="2400" b="1">
                <a:latin typeface="Times New Roman"/>
                <a:cs typeface="Times New Roman"/>
              </a:rPr>
              <a:t>và </a:t>
            </a:r>
            <a:r>
              <a:rPr dirty="0" sz="2400" spc="-5" b="1">
                <a:latin typeface="Times New Roman"/>
                <a:cs typeface="Times New Roman"/>
              </a:rPr>
              <a:t>cách </a:t>
            </a:r>
            <a:r>
              <a:rPr dirty="0" sz="2400" b="1">
                <a:latin typeface="Times New Roman"/>
                <a:cs typeface="Times New Roman"/>
              </a:rPr>
              <a:t>thức đo </a:t>
            </a:r>
            <a:r>
              <a:rPr dirty="0" sz="2400" spc="-5" b="1">
                <a:latin typeface="Times New Roman"/>
                <a:cs typeface="Times New Roman"/>
              </a:rPr>
              <a:t>lường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nó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1900"/>
              </a:lnSpc>
              <a:spcBef>
                <a:spcPts val="47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Tóm tắt những </a:t>
            </a:r>
            <a:r>
              <a:rPr dirty="0" sz="2400" spc="-5" b="1">
                <a:latin typeface="Times New Roman"/>
                <a:cs typeface="Times New Roman"/>
              </a:rPr>
              <a:t>nguyên </a:t>
            </a:r>
            <a:r>
              <a:rPr dirty="0" sz="2400" b="1">
                <a:latin typeface="Times New Roman"/>
                <a:cs typeface="Times New Roman"/>
              </a:rPr>
              <a:t>nhân </a:t>
            </a:r>
            <a:r>
              <a:rPr dirty="0" sz="2400" spc="-5" b="1">
                <a:latin typeface="Times New Roman"/>
                <a:cs typeface="Times New Roman"/>
              </a:rPr>
              <a:t>chính </a:t>
            </a:r>
            <a:r>
              <a:rPr dirty="0" sz="2400" b="1">
                <a:latin typeface="Times New Roman"/>
                <a:cs typeface="Times New Roman"/>
              </a:rPr>
              <a:t>tạo nên sự thoả mãn  </a:t>
            </a:r>
            <a:r>
              <a:rPr dirty="0" sz="2400" spc="-5" b="1">
                <a:latin typeface="Times New Roman"/>
                <a:cs typeface="Times New Roman"/>
              </a:rPr>
              <a:t>trong công việc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1900"/>
              </a:lnSpc>
              <a:spcBef>
                <a:spcPts val="455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Trình </a:t>
            </a:r>
            <a:r>
              <a:rPr dirty="0" sz="2400" b="1">
                <a:latin typeface="Times New Roman"/>
                <a:cs typeface="Times New Roman"/>
              </a:rPr>
              <a:t>bày bốn phản </a:t>
            </a:r>
            <a:r>
              <a:rPr dirty="0" sz="2400" spc="-5" b="1">
                <a:latin typeface="Times New Roman"/>
                <a:cs typeface="Times New Roman"/>
              </a:rPr>
              <a:t>ứng </a:t>
            </a:r>
            <a:r>
              <a:rPr dirty="0" sz="2400" b="1">
                <a:latin typeface="Times New Roman"/>
                <a:cs typeface="Times New Roman"/>
              </a:rPr>
              <a:t>với sự không thoả mãn </a:t>
            </a:r>
            <a:r>
              <a:rPr dirty="0" sz="2400" spc="-5" b="1">
                <a:latin typeface="Times New Roman"/>
                <a:cs typeface="Times New Roman"/>
              </a:rPr>
              <a:t>trong  công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1900"/>
              </a:lnSpc>
              <a:spcBef>
                <a:spcPts val="450"/>
              </a:spcBef>
            </a:pPr>
            <a:r>
              <a:rPr dirty="0" sz="1800" spc="-675">
                <a:solidFill>
                  <a:srgbClr val="7F5E84"/>
                </a:solidFill>
                <a:latin typeface="Wingdings"/>
                <a:cs typeface="Wingdings"/>
              </a:rPr>
              <a:t></a:t>
            </a:r>
            <a:r>
              <a:rPr dirty="0" sz="1800" spc="-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Giới thiệu </a:t>
            </a:r>
            <a:r>
              <a:rPr dirty="0" sz="2400" b="1">
                <a:latin typeface="Times New Roman"/>
                <a:cs typeface="Times New Roman"/>
              </a:rPr>
              <a:t>sự thoả mãn </a:t>
            </a:r>
            <a:r>
              <a:rPr dirty="0" sz="2400" spc="-5" b="1">
                <a:latin typeface="Times New Roman"/>
                <a:cs typeface="Times New Roman"/>
              </a:rPr>
              <a:t>trong công việc </a:t>
            </a:r>
            <a:r>
              <a:rPr dirty="0" sz="2400" b="1">
                <a:latin typeface="Times New Roman"/>
                <a:cs typeface="Times New Roman"/>
              </a:rPr>
              <a:t>như </a:t>
            </a:r>
            <a:r>
              <a:rPr dirty="0" sz="2400" spc="-5" b="1">
                <a:latin typeface="Times New Roman"/>
                <a:cs typeface="Times New Roman"/>
              </a:rPr>
              <a:t>là </a:t>
            </a:r>
            <a:r>
              <a:rPr dirty="0" sz="2400" b="1">
                <a:latin typeface="Times New Roman"/>
                <a:cs typeface="Times New Roman"/>
              </a:rPr>
              <a:t>một khái  niệm </a:t>
            </a:r>
            <a:r>
              <a:rPr dirty="0" sz="2400" spc="-5" b="1">
                <a:latin typeface="Times New Roman"/>
                <a:cs typeface="Times New Roman"/>
              </a:rPr>
              <a:t>thích hợp </a:t>
            </a:r>
            <a:r>
              <a:rPr dirty="0" sz="2400" b="1">
                <a:latin typeface="Times New Roman"/>
                <a:cs typeface="Times New Roman"/>
              </a:rPr>
              <a:t>ở nhiều quốc </a:t>
            </a:r>
            <a:r>
              <a:rPr dirty="0" sz="2400" spc="-5" b="1">
                <a:latin typeface="Times New Roman"/>
                <a:cs typeface="Times New Roman"/>
              </a:rPr>
              <a:t>gia hơn </a:t>
            </a:r>
            <a:r>
              <a:rPr dirty="0" sz="2400" b="1">
                <a:latin typeface="Times New Roman"/>
                <a:cs typeface="Times New Roman"/>
              </a:rPr>
              <a:t>ở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Mỹ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5168" y="906090"/>
            <a:ext cx="2086495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6550" y="933767"/>
            <a:ext cx="1994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THÁI</a:t>
            </a:r>
            <a:r>
              <a:rPr dirty="0" spc="-80"/>
              <a:t> </a:t>
            </a:r>
            <a:r>
              <a:rPr dirty="0"/>
              <a:t>ĐỘ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289" y="1815782"/>
            <a:ext cx="7611109" cy="138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Những phát biểu hay đánh </a:t>
            </a:r>
            <a:r>
              <a:rPr dirty="0" sz="2200" spc="-5" b="1">
                <a:latin typeface="Times New Roman"/>
                <a:cs typeface="Times New Roman"/>
              </a:rPr>
              <a:t>giá </a:t>
            </a:r>
            <a:r>
              <a:rPr dirty="0" sz="2200" b="1">
                <a:latin typeface="Times New Roman"/>
                <a:cs typeface="Times New Roman"/>
              </a:rPr>
              <a:t>về sự vật, </a:t>
            </a:r>
            <a:r>
              <a:rPr dirty="0" sz="2200" spc="-5" b="1">
                <a:latin typeface="Times New Roman"/>
                <a:cs typeface="Times New Roman"/>
              </a:rPr>
              <a:t>con </a:t>
            </a:r>
            <a:r>
              <a:rPr dirty="0" sz="2200" b="1">
                <a:latin typeface="Times New Roman"/>
                <a:cs typeface="Times New Roman"/>
              </a:rPr>
              <a:t>người hoặc sự  kiện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200" b="1">
                <a:latin typeface="Times New Roman"/>
                <a:cs typeface="Times New Roman"/>
              </a:rPr>
              <a:t>Ba thành phần </a:t>
            </a:r>
            <a:r>
              <a:rPr dirty="0" sz="2200" spc="-5" b="1">
                <a:latin typeface="Times New Roman"/>
                <a:cs typeface="Times New Roman"/>
              </a:rPr>
              <a:t>của </a:t>
            </a:r>
            <a:r>
              <a:rPr dirty="0" sz="2200" b="1">
                <a:latin typeface="Times New Roman"/>
                <a:cs typeface="Times New Roman"/>
              </a:rPr>
              <a:t>thái độ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8309" y="3354361"/>
            <a:ext cx="2908300" cy="1010285"/>
          </a:xfrm>
          <a:custGeom>
            <a:avLst/>
            <a:gdLst/>
            <a:ahLst/>
            <a:cxnLst/>
            <a:rect l="l" t="t" r="r" b="b"/>
            <a:pathLst>
              <a:path w="2908300" h="1010285">
                <a:moveTo>
                  <a:pt x="1453997" y="0"/>
                </a:moveTo>
                <a:lnTo>
                  <a:pt x="1385551" y="549"/>
                </a:lnTo>
                <a:lnTo>
                  <a:pt x="1317919" y="2182"/>
                </a:lnTo>
                <a:lnTo>
                  <a:pt x="1251171" y="4873"/>
                </a:lnTo>
                <a:lnTo>
                  <a:pt x="1185378" y="8599"/>
                </a:lnTo>
                <a:lnTo>
                  <a:pt x="1120609" y="13336"/>
                </a:lnTo>
                <a:lnTo>
                  <a:pt x="1056933" y="19058"/>
                </a:lnTo>
                <a:lnTo>
                  <a:pt x="994421" y="25742"/>
                </a:lnTo>
                <a:lnTo>
                  <a:pt x="933143" y="33364"/>
                </a:lnTo>
                <a:lnTo>
                  <a:pt x="873168" y="41899"/>
                </a:lnTo>
                <a:lnTo>
                  <a:pt x="814566" y="51323"/>
                </a:lnTo>
                <a:lnTo>
                  <a:pt x="757407" y="61612"/>
                </a:lnTo>
                <a:lnTo>
                  <a:pt x="701760" y="72742"/>
                </a:lnTo>
                <a:lnTo>
                  <a:pt x="647696" y="84687"/>
                </a:lnTo>
                <a:lnTo>
                  <a:pt x="595285" y="97425"/>
                </a:lnTo>
                <a:lnTo>
                  <a:pt x="544596" y="110931"/>
                </a:lnTo>
                <a:lnTo>
                  <a:pt x="495698" y="125181"/>
                </a:lnTo>
                <a:lnTo>
                  <a:pt x="448663" y="140149"/>
                </a:lnTo>
                <a:lnTo>
                  <a:pt x="403559" y="155813"/>
                </a:lnTo>
                <a:lnTo>
                  <a:pt x="360457" y="172148"/>
                </a:lnTo>
                <a:lnTo>
                  <a:pt x="319426" y="189129"/>
                </a:lnTo>
                <a:lnTo>
                  <a:pt x="280537" y="206733"/>
                </a:lnTo>
                <a:lnTo>
                  <a:pt x="243858" y="224934"/>
                </a:lnTo>
                <a:lnTo>
                  <a:pt x="209460" y="243710"/>
                </a:lnTo>
                <a:lnTo>
                  <a:pt x="147785" y="282886"/>
                </a:lnTo>
                <a:lnTo>
                  <a:pt x="96072" y="324066"/>
                </a:lnTo>
                <a:lnTo>
                  <a:pt x="54878" y="367056"/>
                </a:lnTo>
                <a:lnTo>
                  <a:pt x="24762" y="411664"/>
                </a:lnTo>
                <a:lnTo>
                  <a:pt x="6283" y="457693"/>
                </a:lnTo>
                <a:lnTo>
                  <a:pt x="0" y="504951"/>
                </a:lnTo>
                <a:lnTo>
                  <a:pt x="1582" y="528722"/>
                </a:lnTo>
                <a:lnTo>
                  <a:pt x="14033" y="575390"/>
                </a:lnTo>
                <a:lnTo>
                  <a:pt x="38401" y="620733"/>
                </a:lnTo>
                <a:lnTo>
                  <a:pt x="74125" y="664556"/>
                </a:lnTo>
                <a:lnTo>
                  <a:pt x="120649" y="706666"/>
                </a:lnTo>
                <a:lnTo>
                  <a:pt x="177412" y="746868"/>
                </a:lnTo>
                <a:lnTo>
                  <a:pt x="243858" y="784969"/>
                </a:lnTo>
                <a:lnTo>
                  <a:pt x="280537" y="803170"/>
                </a:lnTo>
                <a:lnTo>
                  <a:pt x="319426" y="820774"/>
                </a:lnTo>
                <a:lnTo>
                  <a:pt x="360457" y="837755"/>
                </a:lnTo>
                <a:lnTo>
                  <a:pt x="403559" y="854090"/>
                </a:lnTo>
                <a:lnTo>
                  <a:pt x="448663" y="869754"/>
                </a:lnTo>
                <a:lnTo>
                  <a:pt x="495698" y="884722"/>
                </a:lnTo>
                <a:lnTo>
                  <a:pt x="544596" y="898972"/>
                </a:lnTo>
                <a:lnTo>
                  <a:pt x="595285" y="912478"/>
                </a:lnTo>
                <a:lnTo>
                  <a:pt x="647696" y="925216"/>
                </a:lnTo>
                <a:lnTo>
                  <a:pt x="701760" y="937161"/>
                </a:lnTo>
                <a:lnTo>
                  <a:pt x="757407" y="948291"/>
                </a:lnTo>
                <a:lnTo>
                  <a:pt x="814566" y="958580"/>
                </a:lnTo>
                <a:lnTo>
                  <a:pt x="873168" y="968004"/>
                </a:lnTo>
                <a:lnTo>
                  <a:pt x="933143" y="976539"/>
                </a:lnTo>
                <a:lnTo>
                  <a:pt x="994421" y="984161"/>
                </a:lnTo>
                <a:lnTo>
                  <a:pt x="1056933" y="990845"/>
                </a:lnTo>
                <a:lnTo>
                  <a:pt x="1120609" y="996567"/>
                </a:lnTo>
                <a:lnTo>
                  <a:pt x="1185378" y="1001304"/>
                </a:lnTo>
                <a:lnTo>
                  <a:pt x="1251171" y="1005030"/>
                </a:lnTo>
                <a:lnTo>
                  <a:pt x="1317919" y="1007721"/>
                </a:lnTo>
                <a:lnTo>
                  <a:pt x="1385551" y="1009354"/>
                </a:lnTo>
                <a:lnTo>
                  <a:pt x="1453997" y="1009903"/>
                </a:lnTo>
                <a:lnTo>
                  <a:pt x="1522443" y="1009354"/>
                </a:lnTo>
                <a:lnTo>
                  <a:pt x="1590075" y="1007721"/>
                </a:lnTo>
                <a:lnTo>
                  <a:pt x="1656823" y="1005030"/>
                </a:lnTo>
                <a:lnTo>
                  <a:pt x="1722616" y="1001304"/>
                </a:lnTo>
                <a:lnTo>
                  <a:pt x="1787385" y="996567"/>
                </a:lnTo>
                <a:lnTo>
                  <a:pt x="1851060" y="990845"/>
                </a:lnTo>
                <a:lnTo>
                  <a:pt x="1913572" y="984161"/>
                </a:lnTo>
                <a:lnTo>
                  <a:pt x="1974850" y="976539"/>
                </a:lnTo>
                <a:lnTo>
                  <a:pt x="2034824" y="968004"/>
                </a:lnTo>
                <a:lnTo>
                  <a:pt x="2093426" y="958580"/>
                </a:lnTo>
                <a:lnTo>
                  <a:pt x="2150585" y="948291"/>
                </a:lnTo>
                <a:lnTo>
                  <a:pt x="2206231" y="937161"/>
                </a:lnTo>
                <a:lnTo>
                  <a:pt x="2260294" y="925216"/>
                </a:lnTo>
                <a:lnTo>
                  <a:pt x="2312705" y="912478"/>
                </a:lnTo>
                <a:lnTo>
                  <a:pt x="2363394" y="898972"/>
                </a:lnTo>
                <a:lnTo>
                  <a:pt x="2412290" y="884722"/>
                </a:lnTo>
                <a:lnTo>
                  <a:pt x="2459325" y="869754"/>
                </a:lnTo>
                <a:lnTo>
                  <a:pt x="2504428" y="854090"/>
                </a:lnTo>
                <a:lnTo>
                  <a:pt x="2547530" y="837755"/>
                </a:lnTo>
                <a:lnTo>
                  <a:pt x="2588560" y="820774"/>
                </a:lnTo>
                <a:lnTo>
                  <a:pt x="2627449" y="803170"/>
                </a:lnTo>
                <a:lnTo>
                  <a:pt x="2664128" y="784969"/>
                </a:lnTo>
                <a:lnTo>
                  <a:pt x="2698525" y="766193"/>
                </a:lnTo>
                <a:lnTo>
                  <a:pt x="2760199" y="727017"/>
                </a:lnTo>
                <a:lnTo>
                  <a:pt x="2811911" y="685837"/>
                </a:lnTo>
                <a:lnTo>
                  <a:pt x="2853104" y="642847"/>
                </a:lnTo>
                <a:lnTo>
                  <a:pt x="2883220" y="598239"/>
                </a:lnTo>
                <a:lnTo>
                  <a:pt x="2901698" y="552210"/>
                </a:lnTo>
                <a:lnTo>
                  <a:pt x="2907982" y="504951"/>
                </a:lnTo>
                <a:lnTo>
                  <a:pt x="2906399" y="481181"/>
                </a:lnTo>
                <a:lnTo>
                  <a:pt x="2893948" y="434513"/>
                </a:lnTo>
                <a:lnTo>
                  <a:pt x="2869582" y="389170"/>
                </a:lnTo>
                <a:lnTo>
                  <a:pt x="2833858" y="345347"/>
                </a:lnTo>
                <a:lnTo>
                  <a:pt x="2787335" y="303237"/>
                </a:lnTo>
                <a:lnTo>
                  <a:pt x="2730572" y="263035"/>
                </a:lnTo>
                <a:lnTo>
                  <a:pt x="2664128" y="224934"/>
                </a:lnTo>
                <a:lnTo>
                  <a:pt x="2627449" y="206733"/>
                </a:lnTo>
                <a:lnTo>
                  <a:pt x="2588560" y="189129"/>
                </a:lnTo>
                <a:lnTo>
                  <a:pt x="2547530" y="172148"/>
                </a:lnTo>
                <a:lnTo>
                  <a:pt x="2504428" y="155813"/>
                </a:lnTo>
                <a:lnTo>
                  <a:pt x="2459325" y="140149"/>
                </a:lnTo>
                <a:lnTo>
                  <a:pt x="2412290" y="125181"/>
                </a:lnTo>
                <a:lnTo>
                  <a:pt x="2363394" y="110931"/>
                </a:lnTo>
                <a:lnTo>
                  <a:pt x="2312705" y="97425"/>
                </a:lnTo>
                <a:lnTo>
                  <a:pt x="2260294" y="84687"/>
                </a:lnTo>
                <a:lnTo>
                  <a:pt x="2206231" y="72742"/>
                </a:lnTo>
                <a:lnTo>
                  <a:pt x="2150585" y="61612"/>
                </a:lnTo>
                <a:lnTo>
                  <a:pt x="2093426" y="51323"/>
                </a:lnTo>
                <a:lnTo>
                  <a:pt x="2034824" y="41899"/>
                </a:lnTo>
                <a:lnTo>
                  <a:pt x="1974850" y="33364"/>
                </a:lnTo>
                <a:lnTo>
                  <a:pt x="1913572" y="25742"/>
                </a:lnTo>
                <a:lnTo>
                  <a:pt x="1851060" y="19058"/>
                </a:lnTo>
                <a:lnTo>
                  <a:pt x="1787385" y="13336"/>
                </a:lnTo>
                <a:lnTo>
                  <a:pt x="1722616" y="8599"/>
                </a:lnTo>
                <a:lnTo>
                  <a:pt x="1656823" y="4873"/>
                </a:lnTo>
                <a:lnTo>
                  <a:pt x="1590075" y="2182"/>
                </a:lnTo>
                <a:lnTo>
                  <a:pt x="1522443" y="549"/>
                </a:lnTo>
                <a:lnTo>
                  <a:pt x="1453997" y="0"/>
                </a:lnTo>
                <a:close/>
              </a:path>
            </a:pathLst>
          </a:custGeom>
          <a:solidFill>
            <a:srgbClr val="407AAA">
              <a:alpha val="529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5027" y="5827280"/>
            <a:ext cx="563880" cy="360680"/>
          </a:xfrm>
          <a:custGeom>
            <a:avLst/>
            <a:gdLst/>
            <a:ahLst/>
            <a:cxnLst/>
            <a:rect l="l" t="t" r="r" b="b"/>
            <a:pathLst>
              <a:path w="563879" h="360679">
                <a:moveTo>
                  <a:pt x="563562" y="180339"/>
                </a:moveTo>
                <a:lnTo>
                  <a:pt x="0" y="180339"/>
                </a:lnTo>
                <a:lnTo>
                  <a:pt x="281787" y="360667"/>
                </a:lnTo>
                <a:lnTo>
                  <a:pt x="563562" y="180339"/>
                </a:lnTo>
                <a:close/>
              </a:path>
              <a:path w="563879" h="360679">
                <a:moveTo>
                  <a:pt x="422681" y="0"/>
                </a:moveTo>
                <a:lnTo>
                  <a:pt x="140893" y="0"/>
                </a:lnTo>
                <a:lnTo>
                  <a:pt x="140893" y="180339"/>
                </a:lnTo>
                <a:lnTo>
                  <a:pt x="422681" y="180339"/>
                </a:lnTo>
                <a:lnTo>
                  <a:pt x="422681" y="0"/>
                </a:lnTo>
                <a:close/>
              </a:path>
            </a:pathLst>
          </a:custGeom>
          <a:solidFill>
            <a:srgbClr val="407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10145" y="6350923"/>
            <a:ext cx="914400" cy="286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7088" y="6251384"/>
            <a:ext cx="9258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latin typeface="Times New Roman"/>
                <a:cs typeface="Times New Roman"/>
              </a:rPr>
              <a:t>Thái</a:t>
            </a:r>
            <a:r>
              <a:rPr dirty="0" sz="2300" spc="-8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độ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5559" y="4442269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29" h="1014729">
                <a:moveTo>
                  <a:pt x="507199" y="0"/>
                </a:moveTo>
                <a:lnTo>
                  <a:pt x="458354" y="2321"/>
                </a:lnTo>
                <a:lnTo>
                  <a:pt x="410822" y="9145"/>
                </a:lnTo>
                <a:lnTo>
                  <a:pt x="364815" y="20258"/>
                </a:lnTo>
                <a:lnTo>
                  <a:pt x="320548" y="35448"/>
                </a:lnTo>
                <a:lnTo>
                  <a:pt x="278231" y="54502"/>
                </a:lnTo>
                <a:lnTo>
                  <a:pt x="238079" y="77207"/>
                </a:lnTo>
                <a:lnTo>
                  <a:pt x="200302" y="103352"/>
                </a:lnTo>
                <a:lnTo>
                  <a:pt x="165114" y="132724"/>
                </a:lnTo>
                <a:lnTo>
                  <a:pt x="132728" y="165109"/>
                </a:lnTo>
                <a:lnTo>
                  <a:pt x="103356" y="200297"/>
                </a:lnTo>
                <a:lnTo>
                  <a:pt x="77210" y="238073"/>
                </a:lnTo>
                <a:lnTo>
                  <a:pt x="54504" y="278226"/>
                </a:lnTo>
                <a:lnTo>
                  <a:pt x="35449" y="320543"/>
                </a:lnTo>
                <a:lnTo>
                  <a:pt x="20259" y="364811"/>
                </a:lnTo>
                <a:lnTo>
                  <a:pt x="9145" y="410818"/>
                </a:lnTo>
                <a:lnTo>
                  <a:pt x="2321" y="458352"/>
                </a:lnTo>
                <a:lnTo>
                  <a:pt x="0" y="507199"/>
                </a:lnTo>
                <a:lnTo>
                  <a:pt x="2321" y="556047"/>
                </a:lnTo>
                <a:lnTo>
                  <a:pt x="9145" y="603581"/>
                </a:lnTo>
                <a:lnTo>
                  <a:pt x="20259" y="649589"/>
                </a:lnTo>
                <a:lnTo>
                  <a:pt x="35449" y="693858"/>
                </a:lnTo>
                <a:lnTo>
                  <a:pt x="54504" y="736176"/>
                </a:lnTo>
                <a:lnTo>
                  <a:pt x="77210" y="776330"/>
                </a:lnTo>
                <a:lnTo>
                  <a:pt x="103356" y="814107"/>
                </a:lnTo>
                <a:lnTo>
                  <a:pt x="132728" y="849295"/>
                </a:lnTo>
                <a:lnTo>
                  <a:pt x="165114" y="881682"/>
                </a:lnTo>
                <a:lnTo>
                  <a:pt x="200302" y="911055"/>
                </a:lnTo>
                <a:lnTo>
                  <a:pt x="238079" y="937201"/>
                </a:lnTo>
                <a:lnTo>
                  <a:pt x="278231" y="959907"/>
                </a:lnTo>
                <a:lnTo>
                  <a:pt x="320548" y="978962"/>
                </a:lnTo>
                <a:lnTo>
                  <a:pt x="364815" y="994153"/>
                </a:lnTo>
                <a:lnTo>
                  <a:pt x="410822" y="1005266"/>
                </a:lnTo>
                <a:lnTo>
                  <a:pt x="458354" y="1012090"/>
                </a:lnTo>
                <a:lnTo>
                  <a:pt x="507199" y="1014412"/>
                </a:lnTo>
                <a:lnTo>
                  <a:pt x="556047" y="1012090"/>
                </a:lnTo>
                <a:lnTo>
                  <a:pt x="603581" y="1005266"/>
                </a:lnTo>
                <a:lnTo>
                  <a:pt x="649589" y="994153"/>
                </a:lnTo>
                <a:lnTo>
                  <a:pt x="693858" y="978962"/>
                </a:lnTo>
                <a:lnTo>
                  <a:pt x="736176" y="959907"/>
                </a:lnTo>
                <a:lnTo>
                  <a:pt x="776330" y="937201"/>
                </a:lnTo>
                <a:lnTo>
                  <a:pt x="814107" y="911055"/>
                </a:lnTo>
                <a:lnTo>
                  <a:pt x="849295" y="881682"/>
                </a:lnTo>
                <a:lnTo>
                  <a:pt x="881682" y="849295"/>
                </a:lnTo>
                <a:lnTo>
                  <a:pt x="911055" y="814107"/>
                </a:lnTo>
                <a:lnTo>
                  <a:pt x="937201" y="776330"/>
                </a:lnTo>
                <a:lnTo>
                  <a:pt x="959907" y="736176"/>
                </a:lnTo>
                <a:lnTo>
                  <a:pt x="978962" y="693858"/>
                </a:lnTo>
                <a:lnTo>
                  <a:pt x="994153" y="649589"/>
                </a:lnTo>
                <a:lnTo>
                  <a:pt x="1005266" y="603581"/>
                </a:lnTo>
                <a:lnTo>
                  <a:pt x="1012090" y="556047"/>
                </a:lnTo>
                <a:lnTo>
                  <a:pt x="1014412" y="507199"/>
                </a:lnTo>
                <a:lnTo>
                  <a:pt x="1012090" y="458352"/>
                </a:lnTo>
                <a:lnTo>
                  <a:pt x="1005266" y="410818"/>
                </a:lnTo>
                <a:lnTo>
                  <a:pt x="994153" y="364811"/>
                </a:lnTo>
                <a:lnTo>
                  <a:pt x="978962" y="320543"/>
                </a:lnTo>
                <a:lnTo>
                  <a:pt x="959907" y="278226"/>
                </a:lnTo>
                <a:lnTo>
                  <a:pt x="937201" y="238073"/>
                </a:lnTo>
                <a:lnTo>
                  <a:pt x="911055" y="200297"/>
                </a:lnTo>
                <a:lnTo>
                  <a:pt x="881682" y="165109"/>
                </a:lnTo>
                <a:lnTo>
                  <a:pt x="849295" y="132724"/>
                </a:lnTo>
                <a:lnTo>
                  <a:pt x="814107" y="103352"/>
                </a:lnTo>
                <a:lnTo>
                  <a:pt x="776330" y="77207"/>
                </a:lnTo>
                <a:lnTo>
                  <a:pt x="736176" y="54502"/>
                </a:lnTo>
                <a:lnTo>
                  <a:pt x="693858" y="35448"/>
                </a:lnTo>
                <a:lnTo>
                  <a:pt x="649589" y="20258"/>
                </a:lnTo>
                <a:lnTo>
                  <a:pt x="603581" y="9145"/>
                </a:lnTo>
                <a:lnTo>
                  <a:pt x="556047" y="2321"/>
                </a:lnTo>
                <a:lnTo>
                  <a:pt x="507199" y="0"/>
                </a:lnTo>
                <a:close/>
              </a:path>
            </a:pathLst>
          </a:custGeom>
          <a:solidFill>
            <a:srgbClr val="E8C9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7184" y="4592778"/>
            <a:ext cx="756457" cy="440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00841" y="4896194"/>
            <a:ext cx="336665" cy="440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26888" y="4589170"/>
            <a:ext cx="658495" cy="6807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5265" marR="5080" indent="-203200">
              <a:lnSpc>
                <a:spcPts val="2400"/>
              </a:lnSpc>
              <a:spcBef>
                <a:spcPts val="480"/>
              </a:spcBef>
            </a:pPr>
            <a:r>
              <a:rPr dirty="0" sz="2300">
                <a:latin typeface="Times New Roman"/>
                <a:cs typeface="Times New Roman"/>
              </a:rPr>
              <a:t>H</a:t>
            </a:r>
            <a:r>
              <a:rPr dirty="0" sz="2300" spc="-5">
                <a:latin typeface="Times New Roman"/>
                <a:cs typeface="Times New Roman"/>
              </a:rPr>
              <a:t>à</a:t>
            </a:r>
            <a:r>
              <a:rPr dirty="0" sz="2300">
                <a:latin typeface="Times New Roman"/>
                <a:cs typeface="Times New Roman"/>
              </a:rPr>
              <a:t>nh  vi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9690" y="3681234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29" h="1014729">
                <a:moveTo>
                  <a:pt x="507199" y="0"/>
                </a:moveTo>
                <a:lnTo>
                  <a:pt x="458354" y="2321"/>
                </a:lnTo>
                <a:lnTo>
                  <a:pt x="410822" y="9145"/>
                </a:lnTo>
                <a:lnTo>
                  <a:pt x="364815" y="20258"/>
                </a:lnTo>
                <a:lnTo>
                  <a:pt x="320548" y="35448"/>
                </a:lnTo>
                <a:lnTo>
                  <a:pt x="278231" y="54502"/>
                </a:lnTo>
                <a:lnTo>
                  <a:pt x="238079" y="77207"/>
                </a:lnTo>
                <a:lnTo>
                  <a:pt x="200302" y="103352"/>
                </a:lnTo>
                <a:lnTo>
                  <a:pt x="165114" y="132724"/>
                </a:lnTo>
                <a:lnTo>
                  <a:pt x="132728" y="165109"/>
                </a:lnTo>
                <a:lnTo>
                  <a:pt x="103356" y="200297"/>
                </a:lnTo>
                <a:lnTo>
                  <a:pt x="77210" y="238073"/>
                </a:lnTo>
                <a:lnTo>
                  <a:pt x="54504" y="278226"/>
                </a:lnTo>
                <a:lnTo>
                  <a:pt x="35449" y="320543"/>
                </a:lnTo>
                <a:lnTo>
                  <a:pt x="20259" y="364811"/>
                </a:lnTo>
                <a:lnTo>
                  <a:pt x="9145" y="410818"/>
                </a:lnTo>
                <a:lnTo>
                  <a:pt x="2321" y="458352"/>
                </a:lnTo>
                <a:lnTo>
                  <a:pt x="0" y="507199"/>
                </a:lnTo>
                <a:lnTo>
                  <a:pt x="2321" y="556047"/>
                </a:lnTo>
                <a:lnTo>
                  <a:pt x="9145" y="603581"/>
                </a:lnTo>
                <a:lnTo>
                  <a:pt x="20259" y="649589"/>
                </a:lnTo>
                <a:lnTo>
                  <a:pt x="35449" y="693858"/>
                </a:lnTo>
                <a:lnTo>
                  <a:pt x="54504" y="736176"/>
                </a:lnTo>
                <a:lnTo>
                  <a:pt x="77210" y="776330"/>
                </a:lnTo>
                <a:lnTo>
                  <a:pt x="103356" y="814107"/>
                </a:lnTo>
                <a:lnTo>
                  <a:pt x="132728" y="849295"/>
                </a:lnTo>
                <a:lnTo>
                  <a:pt x="165114" y="881682"/>
                </a:lnTo>
                <a:lnTo>
                  <a:pt x="200302" y="911055"/>
                </a:lnTo>
                <a:lnTo>
                  <a:pt x="238079" y="937201"/>
                </a:lnTo>
                <a:lnTo>
                  <a:pt x="278231" y="959907"/>
                </a:lnTo>
                <a:lnTo>
                  <a:pt x="320548" y="978962"/>
                </a:lnTo>
                <a:lnTo>
                  <a:pt x="364815" y="994153"/>
                </a:lnTo>
                <a:lnTo>
                  <a:pt x="410822" y="1005266"/>
                </a:lnTo>
                <a:lnTo>
                  <a:pt x="458354" y="1012090"/>
                </a:lnTo>
                <a:lnTo>
                  <a:pt x="507199" y="1014412"/>
                </a:lnTo>
                <a:lnTo>
                  <a:pt x="556047" y="1012090"/>
                </a:lnTo>
                <a:lnTo>
                  <a:pt x="603581" y="1005266"/>
                </a:lnTo>
                <a:lnTo>
                  <a:pt x="649589" y="994153"/>
                </a:lnTo>
                <a:lnTo>
                  <a:pt x="693858" y="978962"/>
                </a:lnTo>
                <a:lnTo>
                  <a:pt x="736176" y="959907"/>
                </a:lnTo>
                <a:lnTo>
                  <a:pt x="776330" y="937201"/>
                </a:lnTo>
                <a:lnTo>
                  <a:pt x="814107" y="911055"/>
                </a:lnTo>
                <a:lnTo>
                  <a:pt x="849295" y="881682"/>
                </a:lnTo>
                <a:lnTo>
                  <a:pt x="881682" y="849295"/>
                </a:lnTo>
                <a:lnTo>
                  <a:pt x="911055" y="814107"/>
                </a:lnTo>
                <a:lnTo>
                  <a:pt x="937201" y="776330"/>
                </a:lnTo>
                <a:lnTo>
                  <a:pt x="959907" y="736176"/>
                </a:lnTo>
                <a:lnTo>
                  <a:pt x="978962" y="693858"/>
                </a:lnTo>
                <a:lnTo>
                  <a:pt x="994153" y="649589"/>
                </a:lnTo>
                <a:lnTo>
                  <a:pt x="1005266" y="603581"/>
                </a:lnTo>
                <a:lnTo>
                  <a:pt x="1012090" y="556047"/>
                </a:lnTo>
                <a:lnTo>
                  <a:pt x="1014412" y="507199"/>
                </a:lnTo>
                <a:lnTo>
                  <a:pt x="1012090" y="458352"/>
                </a:lnTo>
                <a:lnTo>
                  <a:pt x="1005266" y="410818"/>
                </a:lnTo>
                <a:lnTo>
                  <a:pt x="994153" y="364811"/>
                </a:lnTo>
                <a:lnTo>
                  <a:pt x="978962" y="320543"/>
                </a:lnTo>
                <a:lnTo>
                  <a:pt x="959907" y="278226"/>
                </a:lnTo>
                <a:lnTo>
                  <a:pt x="937201" y="238073"/>
                </a:lnTo>
                <a:lnTo>
                  <a:pt x="911055" y="200297"/>
                </a:lnTo>
                <a:lnTo>
                  <a:pt x="881682" y="165109"/>
                </a:lnTo>
                <a:lnTo>
                  <a:pt x="849295" y="132724"/>
                </a:lnTo>
                <a:lnTo>
                  <a:pt x="814107" y="103352"/>
                </a:lnTo>
                <a:lnTo>
                  <a:pt x="776330" y="77207"/>
                </a:lnTo>
                <a:lnTo>
                  <a:pt x="736176" y="54502"/>
                </a:lnTo>
                <a:lnTo>
                  <a:pt x="693858" y="35448"/>
                </a:lnTo>
                <a:lnTo>
                  <a:pt x="649589" y="20258"/>
                </a:lnTo>
                <a:lnTo>
                  <a:pt x="603581" y="9145"/>
                </a:lnTo>
                <a:lnTo>
                  <a:pt x="556047" y="2321"/>
                </a:lnTo>
                <a:lnTo>
                  <a:pt x="507199" y="0"/>
                </a:lnTo>
                <a:close/>
              </a:path>
            </a:pathLst>
          </a:custGeom>
          <a:solidFill>
            <a:srgbClr val="F3EB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690" y="3681234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29" h="1014729">
                <a:moveTo>
                  <a:pt x="0" y="507205"/>
                </a:moveTo>
                <a:lnTo>
                  <a:pt x="2321" y="458358"/>
                </a:lnTo>
                <a:lnTo>
                  <a:pt x="9145" y="410824"/>
                </a:lnTo>
                <a:lnTo>
                  <a:pt x="20258" y="364817"/>
                </a:lnTo>
                <a:lnTo>
                  <a:pt x="35449" y="320548"/>
                </a:lnTo>
                <a:lnTo>
                  <a:pt x="54503" y="278231"/>
                </a:lnTo>
                <a:lnTo>
                  <a:pt x="77209" y="238078"/>
                </a:lnTo>
                <a:lnTo>
                  <a:pt x="103355" y="200301"/>
                </a:lnTo>
                <a:lnTo>
                  <a:pt x="132727" y="165113"/>
                </a:lnTo>
                <a:lnTo>
                  <a:pt x="165113" y="132727"/>
                </a:lnTo>
                <a:lnTo>
                  <a:pt x="200301" y="103355"/>
                </a:lnTo>
                <a:lnTo>
                  <a:pt x="238078" y="77209"/>
                </a:lnTo>
                <a:lnTo>
                  <a:pt x="278231" y="54503"/>
                </a:lnTo>
                <a:lnTo>
                  <a:pt x="320549" y="35449"/>
                </a:lnTo>
                <a:lnTo>
                  <a:pt x="364817" y="20258"/>
                </a:lnTo>
                <a:lnTo>
                  <a:pt x="410824" y="9145"/>
                </a:lnTo>
                <a:lnTo>
                  <a:pt x="458358" y="2321"/>
                </a:lnTo>
                <a:lnTo>
                  <a:pt x="507205" y="0"/>
                </a:lnTo>
                <a:lnTo>
                  <a:pt x="556053" y="2321"/>
                </a:lnTo>
                <a:lnTo>
                  <a:pt x="603586" y="9145"/>
                </a:lnTo>
                <a:lnTo>
                  <a:pt x="649593" y="20258"/>
                </a:lnTo>
                <a:lnTo>
                  <a:pt x="693862" y="35449"/>
                </a:lnTo>
                <a:lnTo>
                  <a:pt x="736179" y="54503"/>
                </a:lnTo>
                <a:lnTo>
                  <a:pt x="776332" y="77209"/>
                </a:lnTo>
                <a:lnTo>
                  <a:pt x="814109" y="103355"/>
                </a:lnTo>
                <a:lnTo>
                  <a:pt x="849296" y="132727"/>
                </a:lnTo>
                <a:lnTo>
                  <a:pt x="881682" y="165113"/>
                </a:lnTo>
                <a:lnTo>
                  <a:pt x="911054" y="200301"/>
                </a:lnTo>
                <a:lnTo>
                  <a:pt x="937200" y="238078"/>
                </a:lnTo>
                <a:lnTo>
                  <a:pt x="959906" y="278231"/>
                </a:lnTo>
                <a:lnTo>
                  <a:pt x="978960" y="320548"/>
                </a:lnTo>
                <a:lnTo>
                  <a:pt x="994150" y="364817"/>
                </a:lnTo>
                <a:lnTo>
                  <a:pt x="1005263" y="410824"/>
                </a:lnTo>
                <a:lnTo>
                  <a:pt x="1012087" y="458358"/>
                </a:lnTo>
                <a:lnTo>
                  <a:pt x="1014409" y="507205"/>
                </a:lnTo>
                <a:lnTo>
                  <a:pt x="1012087" y="556052"/>
                </a:lnTo>
                <a:lnTo>
                  <a:pt x="1005263" y="603586"/>
                </a:lnTo>
                <a:lnTo>
                  <a:pt x="994150" y="649593"/>
                </a:lnTo>
                <a:lnTo>
                  <a:pt x="978960" y="693862"/>
                </a:lnTo>
                <a:lnTo>
                  <a:pt x="959906" y="736179"/>
                </a:lnTo>
                <a:lnTo>
                  <a:pt x="937200" y="776332"/>
                </a:lnTo>
                <a:lnTo>
                  <a:pt x="911054" y="814108"/>
                </a:lnTo>
                <a:lnTo>
                  <a:pt x="881682" y="849296"/>
                </a:lnTo>
                <a:lnTo>
                  <a:pt x="849296" y="881682"/>
                </a:lnTo>
                <a:lnTo>
                  <a:pt x="814109" y="911054"/>
                </a:lnTo>
                <a:lnTo>
                  <a:pt x="776332" y="937199"/>
                </a:lnTo>
                <a:lnTo>
                  <a:pt x="736179" y="959906"/>
                </a:lnTo>
                <a:lnTo>
                  <a:pt x="693862" y="978960"/>
                </a:lnTo>
                <a:lnTo>
                  <a:pt x="649593" y="994150"/>
                </a:lnTo>
                <a:lnTo>
                  <a:pt x="603586" y="1005263"/>
                </a:lnTo>
                <a:lnTo>
                  <a:pt x="556053" y="1012087"/>
                </a:lnTo>
                <a:lnTo>
                  <a:pt x="507205" y="1014409"/>
                </a:lnTo>
                <a:lnTo>
                  <a:pt x="458358" y="1012087"/>
                </a:lnTo>
                <a:lnTo>
                  <a:pt x="410824" y="1005263"/>
                </a:lnTo>
                <a:lnTo>
                  <a:pt x="364817" y="994150"/>
                </a:lnTo>
                <a:lnTo>
                  <a:pt x="320549" y="978960"/>
                </a:lnTo>
                <a:lnTo>
                  <a:pt x="278231" y="959906"/>
                </a:lnTo>
                <a:lnTo>
                  <a:pt x="238078" y="937199"/>
                </a:lnTo>
                <a:lnTo>
                  <a:pt x="200301" y="911054"/>
                </a:lnTo>
                <a:lnTo>
                  <a:pt x="165113" y="881682"/>
                </a:lnTo>
                <a:lnTo>
                  <a:pt x="132727" y="849296"/>
                </a:lnTo>
                <a:lnTo>
                  <a:pt x="103355" y="814108"/>
                </a:lnTo>
                <a:lnTo>
                  <a:pt x="77209" y="776332"/>
                </a:lnTo>
                <a:lnTo>
                  <a:pt x="54503" y="736179"/>
                </a:lnTo>
                <a:lnTo>
                  <a:pt x="35449" y="693862"/>
                </a:lnTo>
                <a:lnTo>
                  <a:pt x="20258" y="649593"/>
                </a:lnTo>
                <a:lnTo>
                  <a:pt x="9145" y="603586"/>
                </a:lnTo>
                <a:lnTo>
                  <a:pt x="2321" y="556052"/>
                </a:lnTo>
                <a:lnTo>
                  <a:pt x="0" y="50720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9817" y="3832166"/>
            <a:ext cx="756457" cy="436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23855" y="4135578"/>
            <a:ext cx="627611" cy="4405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01019" y="3828135"/>
            <a:ext cx="658495" cy="6807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71120" marR="5080" indent="-59055">
              <a:lnSpc>
                <a:spcPts val="2400"/>
              </a:lnSpc>
              <a:spcBef>
                <a:spcPts val="480"/>
              </a:spcBef>
            </a:pPr>
            <a:r>
              <a:rPr dirty="0" sz="2300">
                <a:latin typeface="Times New Roman"/>
                <a:cs typeface="Times New Roman"/>
              </a:rPr>
              <a:t>Nh</a:t>
            </a:r>
            <a:r>
              <a:rPr dirty="0" sz="2300" spc="-5">
                <a:latin typeface="Times New Roman"/>
                <a:cs typeface="Times New Roman"/>
              </a:rPr>
              <a:t>ậ</a:t>
            </a:r>
            <a:r>
              <a:rPr dirty="0" sz="2300">
                <a:latin typeface="Times New Roman"/>
                <a:cs typeface="Times New Roman"/>
              </a:rPr>
              <a:t>n  </a:t>
            </a:r>
            <a:r>
              <a:rPr dirty="0" sz="2300" spc="-5">
                <a:latin typeface="Times New Roman"/>
                <a:cs typeface="Times New Roman"/>
              </a:rPr>
              <a:t>thức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6645" y="3435972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29" h="1014729">
                <a:moveTo>
                  <a:pt x="507199" y="0"/>
                </a:moveTo>
                <a:lnTo>
                  <a:pt x="458354" y="2321"/>
                </a:lnTo>
                <a:lnTo>
                  <a:pt x="410822" y="9145"/>
                </a:lnTo>
                <a:lnTo>
                  <a:pt x="364815" y="20258"/>
                </a:lnTo>
                <a:lnTo>
                  <a:pt x="320548" y="35448"/>
                </a:lnTo>
                <a:lnTo>
                  <a:pt x="278231" y="54502"/>
                </a:lnTo>
                <a:lnTo>
                  <a:pt x="238079" y="77207"/>
                </a:lnTo>
                <a:lnTo>
                  <a:pt x="200302" y="103352"/>
                </a:lnTo>
                <a:lnTo>
                  <a:pt x="165114" y="132724"/>
                </a:lnTo>
                <a:lnTo>
                  <a:pt x="132728" y="165109"/>
                </a:lnTo>
                <a:lnTo>
                  <a:pt x="103356" y="200297"/>
                </a:lnTo>
                <a:lnTo>
                  <a:pt x="77210" y="238073"/>
                </a:lnTo>
                <a:lnTo>
                  <a:pt x="54504" y="278226"/>
                </a:lnTo>
                <a:lnTo>
                  <a:pt x="35449" y="320543"/>
                </a:lnTo>
                <a:lnTo>
                  <a:pt x="20259" y="364811"/>
                </a:lnTo>
                <a:lnTo>
                  <a:pt x="9145" y="410818"/>
                </a:lnTo>
                <a:lnTo>
                  <a:pt x="2321" y="458352"/>
                </a:lnTo>
                <a:lnTo>
                  <a:pt x="0" y="507199"/>
                </a:lnTo>
                <a:lnTo>
                  <a:pt x="2321" y="556047"/>
                </a:lnTo>
                <a:lnTo>
                  <a:pt x="9145" y="603581"/>
                </a:lnTo>
                <a:lnTo>
                  <a:pt x="20259" y="649589"/>
                </a:lnTo>
                <a:lnTo>
                  <a:pt x="35449" y="693858"/>
                </a:lnTo>
                <a:lnTo>
                  <a:pt x="54504" y="736176"/>
                </a:lnTo>
                <a:lnTo>
                  <a:pt x="77210" y="776330"/>
                </a:lnTo>
                <a:lnTo>
                  <a:pt x="103356" y="814107"/>
                </a:lnTo>
                <a:lnTo>
                  <a:pt x="132728" y="849295"/>
                </a:lnTo>
                <a:lnTo>
                  <a:pt x="165114" y="881682"/>
                </a:lnTo>
                <a:lnTo>
                  <a:pt x="200302" y="911055"/>
                </a:lnTo>
                <a:lnTo>
                  <a:pt x="238079" y="937201"/>
                </a:lnTo>
                <a:lnTo>
                  <a:pt x="278231" y="959907"/>
                </a:lnTo>
                <a:lnTo>
                  <a:pt x="320548" y="978962"/>
                </a:lnTo>
                <a:lnTo>
                  <a:pt x="364815" y="994153"/>
                </a:lnTo>
                <a:lnTo>
                  <a:pt x="410822" y="1005266"/>
                </a:lnTo>
                <a:lnTo>
                  <a:pt x="458354" y="1012090"/>
                </a:lnTo>
                <a:lnTo>
                  <a:pt x="507199" y="1014412"/>
                </a:lnTo>
                <a:lnTo>
                  <a:pt x="556047" y="1012090"/>
                </a:lnTo>
                <a:lnTo>
                  <a:pt x="603581" y="1005266"/>
                </a:lnTo>
                <a:lnTo>
                  <a:pt x="649589" y="994153"/>
                </a:lnTo>
                <a:lnTo>
                  <a:pt x="693858" y="978962"/>
                </a:lnTo>
                <a:lnTo>
                  <a:pt x="736176" y="959907"/>
                </a:lnTo>
                <a:lnTo>
                  <a:pt x="776330" y="937201"/>
                </a:lnTo>
                <a:lnTo>
                  <a:pt x="814107" y="911055"/>
                </a:lnTo>
                <a:lnTo>
                  <a:pt x="849295" y="881682"/>
                </a:lnTo>
                <a:lnTo>
                  <a:pt x="881682" y="849295"/>
                </a:lnTo>
                <a:lnTo>
                  <a:pt x="911055" y="814107"/>
                </a:lnTo>
                <a:lnTo>
                  <a:pt x="937201" y="776330"/>
                </a:lnTo>
                <a:lnTo>
                  <a:pt x="959907" y="736176"/>
                </a:lnTo>
                <a:lnTo>
                  <a:pt x="978962" y="693858"/>
                </a:lnTo>
                <a:lnTo>
                  <a:pt x="994153" y="649589"/>
                </a:lnTo>
                <a:lnTo>
                  <a:pt x="1005266" y="603581"/>
                </a:lnTo>
                <a:lnTo>
                  <a:pt x="1012090" y="556047"/>
                </a:lnTo>
                <a:lnTo>
                  <a:pt x="1014412" y="507199"/>
                </a:lnTo>
                <a:lnTo>
                  <a:pt x="1012090" y="458352"/>
                </a:lnTo>
                <a:lnTo>
                  <a:pt x="1005266" y="410818"/>
                </a:lnTo>
                <a:lnTo>
                  <a:pt x="994153" y="364811"/>
                </a:lnTo>
                <a:lnTo>
                  <a:pt x="978962" y="320543"/>
                </a:lnTo>
                <a:lnTo>
                  <a:pt x="959907" y="278226"/>
                </a:lnTo>
                <a:lnTo>
                  <a:pt x="937201" y="238073"/>
                </a:lnTo>
                <a:lnTo>
                  <a:pt x="911055" y="200297"/>
                </a:lnTo>
                <a:lnTo>
                  <a:pt x="881682" y="165109"/>
                </a:lnTo>
                <a:lnTo>
                  <a:pt x="849295" y="132724"/>
                </a:lnTo>
                <a:lnTo>
                  <a:pt x="814107" y="103352"/>
                </a:lnTo>
                <a:lnTo>
                  <a:pt x="776330" y="77207"/>
                </a:lnTo>
                <a:lnTo>
                  <a:pt x="736176" y="54502"/>
                </a:lnTo>
                <a:lnTo>
                  <a:pt x="693858" y="35448"/>
                </a:lnTo>
                <a:lnTo>
                  <a:pt x="649589" y="20258"/>
                </a:lnTo>
                <a:lnTo>
                  <a:pt x="603581" y="9145"/>
                </a:lnTo>
                <a:lnTo>
                  <a:pt x="556047" y="2321"/>
                </a:lnTo>
                <a:lnTo>
                  <a:pt x="507199" y="0"/>
                </a:lnTo>
                <a:close/>
              </a:path>
            </a:pathLst>
          </a:custGeom>
          <a:solidFill>
            <a:srgbClr val="E1CC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56645" y="3435972"/>
            <a:ext cx="1014730" cy="1014730"/>
          </a:xfrm>
          <a:custGeom>
            <a:avLst/>
            <a:gdLst/>
            <a:ahLst/>
            <a:cxnLst/>
            <a:rect l="l" t="t" r="r" b="b"/>
            <a:pathLst>
              <a:path w="1014729" h="1014729">
                <a:moveTo>
                  <a:pt x="0" y="507205"/>
                </a:moveTo>
                <a:lnTo>
                  <a:pt x="2321" y="458358"/>
                </a:lnTo>
                <a:lnTo>
                  <a:pt x="9145" y="410824"/>
                </a:lnTo>
                <a:lnTo>
                  <a:pt x="20258" y="364817"/>
                </a:lnTo>
                <a:lnTo>
                  <a:pt x="35449" y="320548"/>
                </a:lnTo>
                <a:lnTo>
                  <a:pt x="54503" y="278231"/>
                </a:lnTo>
                <a:lnTo>
                  <a:pt x="77209" y="238078"/>
                </a:lnTo>
                <a:lnTo>
                  <a:pt x="103355" y="200301"/>
                </a:lnTo>
                <a:lnTo>
                  <a:pt x="132727" y="165113"/>
                </a:lnTo>
                <a:lnTo>
                  <a:pt x="165113" y="132727"/>
                </a:lnTo>
                <a:lnTo>
                  <a:pt x="200301" y="103355"/>
                </a:lnTo>
                <a:lnTo>
                  <a:pt x="238078" y="77209"/>
                </a:lnTo>
                <a:lnTo>
                  <a:pt x="278231" y="54503"/>
                </a:lnTo>
                <a:lnTo>
                  <a:pt x="320549" y="35449"/>
                </a:lnTo>
                <a:lnTo>
                  <a:pt x="364817" y="20258"/>
                </a:lnTo>
                <a:lnTo>
                  <a:pt x="410824" y="9145"/>
                </a:lnTo>
                <a:lnTo>
                  <a:pt x="458358" y="2321"/>
                </a:lnTo>
                <a:lnTo>
                  <a:pt x="507205" y="0"/>
                </a:lnTo>
                <a:lnTo>
                  <a:pt x="556053" y="2321"/>
                </a:lnTo>
                <a:lnTo>
                  <a:pt x="603586" y="9145"/>
                </a:lnTo>
                <a:lnTo>
                  <a:pt x="649593" y="20258"/>
                </a:lnTo>
                <a:lnTo>
                  <a:pt x="693862" y="35449"/>
                </a:lnTo>
                <a:lnTo>
                  <a:pt x="736179" y="54503"/>
                </a:lnTo>
                <a:lnTo>
                  <a:pt x="776332" y="77209"/>
                </a:lnTo>
                <a:lnTo>
                  <a:pt x="814109" y="103355"/>
                </a:lnTo>
                <a:lnTo>
                  <a:pt x="849296" y="132727"/>
                </a:lnTo>
                <a:lnTo>
                  <a:pt x="881682" y="165113"/>
                </a:lnTo>
                <a:lnTo>
                  <a:pt x="911054" y="200301"/>
                </a:lnTo>
                <a:lnTo>
                  <a:pt x="937200" y="238078"/>
                </a:lnTo>
                <a:lnTo>
                  <a:pt x="959906" y="278231"/>
                </a:lnTo>
                <a:lnTo>
                  <a:pt x="978960" y="320548"/>
                </a:lnTo>
                <a:lnTo>
                  <a:pt x="994150" y="364817"/>
                </a:lnTo>
                <a:lnTo>
                  <a:pt x="1005263" y="410824"/>
                </a:lnTo>
                <a:lnTo>
                  <a:pt x="1012087" y="458358"/>
                </a:lnTo>
                <a:lnTo>
                  <a:pt x="1014409" y="507205"/>
                </a:lnTo>
                <a:lnTo>
                  <a:pt x="1012087" y="556052"/>
                </a:lnTo>
                <a:lnTo>
                  <a:pt x="1005263" y="603586"/>
                </a:lnTo>
                <a:lnTo>
                  <a:pt x="994150" y="649593"/>
                </a:lnTo>
                <a:lnTo>
                  <a:pt x="978960" y="693862"/>
                </a:lnTo>
                <a:lnTo>
                  <a:pt x="959906" y="736179"/>
                </a:lnTo>
                <a:lnTo>
                  <a:pt x="937200" y="776332"/>
                </a:lnTo>
                <a:lnTo>
                  <a:pt x="911054" y="814108"/>
                </a:lnTo>
                <a:lnTo>
                  <a:pt x="881682" y="849296"/>
                </a:lnTo>
                <a:lnTo>
                  <a:pt x="849296" y="881682"/>
                </a:lnTo>
                <a:lnTo>
                  <a:pt x="814109" y="911054"/>
                </a:lnTo>
                <a:lnTo>
                  <a:pt x="776332" y="937199"/>
                </a:lnTo>
                <a:lnTo>
                  <a:pt x="736179" y="959906"/>
                </a:lnTo>
                <a:lnTo>
                  <a:pt x="693862" y="978960"/>
                </a:lnTo>
                <a:lnTo>
                  <a:pt x="649593" y="994150"/>
                </a:lnTo>
                <a:lnTo>
                  <a:pt x="603586" y="1005263"/>
                </a:lnTo>
                <a:lnTo>
                  <a:pt x="556053" y="1012087"/>
                </a:lnTo>
                <a:lnTo>
                  <a:pt x="507205" y="1014409"/>
                </a:lnTo>
                <a:lnTo>
                  <a:pt x="458358" y="1012087"/>
                </a:lnTo>
                <a:lnTo>
                  <a:pt x="410824" y="1005263"/>
                </a:lnTo>
                <a:lnTo>
                  <a:pt x="364817" y="994150"/>
                </a:lnTo>
                <a:lnTo>
                  <a:pt x="320549" y="978960"/>
                </a:lnTo>
                <a:lnTo>
                  <a:pt x="278231" y="959906"/>
                </a:lnTo>
                <a:lnTo>
                  <a:pt x="238078" y="937199"/>
                </a:lnTo>
                <a:lnTo>
                  <a:pt x="200301" y="911054"/>
                </a:lnTo>
                <a:lnTo>
                  <a:pt x="165113" y="881682"/>
                </a:lnTo>
                <a:lnTo>
                  <a:pt x="132727" y="849296"/>
                </a:lnTo>
                <a:lnTo>
                  <a:pt x="103355" y="814108"/>
                </a:lnTo>
                <a:lnTo>
                  <a:pt x="77209" y="776332"/>
                </a:lnTo>
                <a:lnTo>
                  <a:pt x="54503" y="736179"/>
                </a:lnTo>
                <a:lnTo>
                  <a:pt x="35449" y="693862"/>
                </a:lnTo>
                <a:lnTo>
                  <a:pt x="20258" y="649593"/>
                </a:lnTo>
                <a:lnTo>
                  <a:pt x="9145" y="603586"/>
                </a:lnTo>
                <a:lnTo>
                  <a:pt x="2321" y="556052"/>
                </a:lnTo>
                <a:lnTo>
                  <a:pt x="0" y="50720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6320" y="3586942"/>
            <a:ext cx="669174" cy="436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08664" y="3890354"/>
            <a:ext cx="527857" cy="440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78480" y="3582873"/>
            <a:ext cx="577215" cy="6807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77470" marR="5080" indent="-65405">
              <a:lnSpc>
                <a:spcPts val="2400"/>
              </a:lnSpc>
              <a:spcBef>
                <a:spcPts val="480"/>
              </a:spcBef>
            </a:pPr>
            <a:r>
              <a:rPr dirty="0" sz="2300">
                <a:latin typeface="Times New Roman"/>
                <a:cs typeface="Times New Roman"/>
              </a:rPr>
              <a:t>C</a:t>
            </a:r>
            <a:r>
              <a:rPr dirty="0" sz="2300" spc="-5">
                <a:latin typeface="Times New Roman"/>
                <a:cs typeface="Times New Roman"/>
              </a:rPr>
              <a:t>ả</a:t>
            </a:r>
            <a:r>
              <a:rPr dirty="0" sz="2300">
                <a:latin typeface="Times New Roman"/>
                <a:cs typeface="Times New Roman"/>
              </a:rPr>
              <a:t>m  xúc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8753" y="3230401"/>
            <a:ext cx="3156585" cy="2524760"/>
          </a:xfrm>
          <a:custGeom>
            <a:avLst/>
            <a:gdLst/>
            <a:ahLst/>
            <a:cxnLst/>
            <a:rect l="l" t="t" r="r" b="b"/>
            <a:pathLst>
              <a:path w="3156585" h="2524760">
                <a:moveTo>
                  <a:pt x="1608614" y="0"/>
                </a:moveTo>
                <a:lnTo>
                  <a:pt x="1546608" y="38"/>
                </a:lnTo>
                <a:lnTo>
                  <a:pt x="1484211" y="1059"/>
                </a:lnTo>
                <a:lnTo>
                  <a:pt x="1421475" y="3080"/>
                </a:lnTo>
                <a:lnTo>
                  <a:pt x="1358453" y="6117"/>
                </a:lnTo>
                <a:lnTo>
                  <a:pt x="1290873" y="10505"/>
                </a:lnTo>
                <a:lnTo>
                  <a:pt x="1224430" y="15991"/>
                </a:lnTo>
                <a:lnTo>
                  <a:pt x="1159176" y="22548"/>
                </a:lnTo>
                <a:lnTo>
                  <a:pt x="1095160" y="30149"/>
                </a:lnTo>
                <a:lnTo>
                  <a:pt x="1032433" y="38768"/>
                </a:lnTo>
                <a:lnTo>
                  <a:pt x="971046" y="48378"/>
                </a:lnTo>
                <a:lnTo>
                  <a:pt x="911049" y="58952"/>
                </a:lnTo>
                <a:lnTo>
                  <a:pt x="852492" y="70463"/>
                </a:lnTo>
                <a:lnTo>
                  <a:pt x="795426" y="82885"/>
                </a:lnTo>
                <a:lnTo>
                  <a:pt x="739900" y="96191"/>
                </a:lnTo>
                <a:lnTo>
                  <a:pt x="685967" y="110354"/>
                </a:lnTo>
                <a:lnTo>
                  <a:pt x="633675" y="125347"/>
                </a:lnTo>
                <a:lnTo>
                  <a:pt x="583075" y="141144"/>
                </a:lnTo>
                <a:lnTo>
                  <a:pt x="534218" y="157718"/>
                </a:lnTo>
                <a:lnTo>
                  <a:pt x="487153" y="175042"/>
                </a:lnTo>
                <a:lnTo>
                  <a:pt x="441933" y="193090"/>
                </a:lnTo>
                <a:lnTo>
                  <a:pt x="398606" y="211834"/>
                </a:lnTo>
                <a:lnTo>
                  <a:pt x="357223" y="231248"/>
                </a:lnTo>
                <a:lnTo>
                  <a:pt x="317834" y="251305"/>
                </a:lnTo>
                <a:lnTo>
                  <a:pt x="280491" y="271978"/>
                </a:lnTo>
                <a:lnTo>
                  <a:pt x="245243" y="293241"/>
                </a:lnTo>
                <a:lnTo>
                  <a:pt x="212141" y="315067"/>
                </a:lnTo>
                <a:lnTo>
                  <a:pt x="181235" y="337429"/>
                </a:lnTo>
                <a:lnTo>
                  <a:pt x="126212" y="383655"/>
                </a:lnTo>
                <a:lnTo>
                  <a:pt x="80579" y="431704"/>
                </a:lnTo>
                <a:lnTo>
                  <a:pt x="44738" y="481362"/>
                </a:lnTo>
                <a:lnTo>
                  <a:pt x="19092" y="532417"/>
                </a:lnTo>
                <a:lnTo>
                  <a:pt x="4045" y="584652"/>
                </a:lnTo>
                <a:lnTo>
                  <a:pt x="0" y="637855"/>
                </a:lnTo>
                <a:lnTo>
                  <a:pt x="2228" y="664753"/>
                </a:lnTo>
                <a:lnTo>
                  <a:pt x="7359" y="691812"/>
                </a:lnTo>
                <a:lnTo>
                  <a:pt x="15441" y="719006"/>
                </a:lnTo>
                <a:lnTo>
                  <a:pt x="1187410" y="2388904"/>
                </a:lnTo>
                <a:lnTo>
                  <a:pt x="1201718" y="2414287"/>
                </a:lnTo>
                <a:lnTo>
                  <a:pt x="1258450" y="2459447"/>
                </a:lnTo>
                <a:lnTo>
                  <a:pt x="1299111" y="2478520"/>
                </a:lnTo>
                <a:lnTo>
                  <a:pt x="1346794" y="2494784"/>
                </a:lnTo>
                <a:lnTo>
                  <a:pt x="1400617" y="2507888"/>
                </a:lnTo>
                <a:lnTo>
                  <a:pt x="1459699" y="2517480"/>
                </a:lnTo>
                <a:lnTo>
                  <a:pt x="1523160" y="2523206"/>
                </a:lnTo>
                <a:lnTo>
                  <a:pt x="1587243" y="2524723"/>
                </a:lnTo>
                <a:lnTo>
                  <a:pt x="1649434" y="2522180"/>
                </a:lnTo>
                <a:lnTo>
                  <a:pt x="1708815" y="2515855"/>
                </a:lnTo>
                <a:lnTo>
                  <a:pt x="1764467" y="2506025"/>
                </a:lnTo>
                <a:lnTo>
                  <a:pt x="1815474" y="2492964"/>
                </a:lnTo>
                <a:lnTo>
                  <a:pt x="1860918" y="2476951"/>
                </a:lnTo>
                <a:lnTo>
                  <a:pt x="1899881" y="2458262"/>
                </a:lnTo>
                <a:lnTo>
                  <a:pt x="1954697" y="2413962"/>
                </a:lnTo>
                <a:lnTo>
                  <a:pt x="1968714" y="2388904"/>
                </a:lnTo>
                <a:lnTo>
                  <a:pt x="2847940" y="1136125"/>
                </a:lnTo>
                <a:lnTo>
                  <a:pt x="1578062" y="1136125"/>
                </a:lnTo>
                <a:lnTo>
                  <a:pt x="1509721" y="1135575"/>
                </a:lnTo>
                <a:lnTo>
                  <a:pt x="1442194" y="1133942"/>
                </a:lnTo>
                <a:lnTo>
                  <a:pt x="1375551" y="1131251"/>
                </a:lnTo>
                <a:lnTo>
                  <a:pt x="1309859" y="1127525"/>
                </a:lnTo>
                <a:lnTo>
                  <a:pt x="1245190" y="1122788"/>
                </a:lnTo>
                <a:lnTo>
                  <a:pt x="1181614" y="1117065"/>
                </a:lnTo>
                <a:lnTo>
                  <a:pt x="1119199" y="1110381"/>
                </a:lnTo>
                <a:lnTo>
                  <a:pt x="1058016" y="1102759"/>
                </a:lnTo>
                <a:lnTo>
                  <a:pt x="998134" y="1094224"/>
                </a:lnTo>
                <a:lnTo>
                  <a:pt x="939623" y="1084799"/>
                </a:lnTo>
                <a:lnTo>
                  <a:pt x="882552" y="1074510"/>
                </a:lnTo>
                <a:lnTo>
                  <a:pt x="826993" y="1063380"/>
                </a:lnTo>
                <a:lnTo>
                  <a:pt x="773013" y="1051434"/>
                </a:lnTo>
                <a:lnTo>
                  <a:pt x="720683" y="1038695"/>
                </a:lnTo>
                <a:lnTo>
                  <a:pt x="670073" y="1025189"/>
                </a:lnTo>
                <a:lnTo>
                  <a:pt x="621251" y="1010939"/>
                </a:lnTo>
                <a:lnTo>
                  <a:pt x="574289" y="995970"/>
                </a:lnTo>
                <a:lnTo>
                  <a:pt x="529256" y="980306"/>
                </a:lnTo>
                <a:lnTo>
                  <a:pt x="486221" y="963971"/>
                </a:lnTo>
                <a:lnTo>
                  <a:pt x="445254" y="946990"/>
                </a:lnTo>
                <a:lnTo>
                  <a:pt x="406425" y="929386"/>
                </a:lnTo>
                <a:lnTo>
                  <a:pt x="369803" y="911184"/>
                </a:lnTo>
                <a:lnTo>
                  <a:pt x="335459" y="892409"/>
                </a:lnTo>
                <a:lnTo>
                  <a:pt x="273880" y="853233"/>
                </a:lnTo>
                <a:lnTo>
                  <a:pt x="222247" y="812053"/>
                </a:lnTo>
                <a:lnTo>
                  <a:pt x="181118" y="769063"/>
                </a:lnTo>
                <a:lnTo>
                  <a:pt x="151049" y="724457"/>
                </a:lnTo>
                <a:lnTo>
                  <a:pt x="132599" y="678429"/>
                </a:lnTo>
                <a:lnTo>
                  <a:pt x="126325" y="631166"/>
                </a:lnTo>
                <a:lnTo>
                  <a:pt x="127905" y="607402"/>
                </a:lnTo>
                <a:lnTo>
                  <a:pt x="140337" y="560734"/>
                </a:lnTo>
                <a:lnTo>
                  <a:pt x="164666" y="515391"/>
                </a:lnTo>
                <a:lnTo>
                  <a:pt x="200335" y="471568"/>
                </a:lnTo>
                <a:lnTo>
                  <a:pt x="246786" y="429458"/>
                </a:lnTo>
                <a:lnTo>
                  <a:pt x="303461" y="389256"/>
                </a:lnTo>
                <a:lnTo>
                  <a:pt x="369803" y="351156"/>
                </a:lnTo>
                <a:lnTo>
                  <a:pt x="406425" y="332954"/>
                </a:lnTo>
                <a:lnTo>
                  <a:pt x="445254" y="315350"/>
                </a:lnTo>
                <a:lnTo>
                  <a:pt x="486221" y="298369"/>
                </a:lnTo>
                <a:lnTo>
                  <a:pt x="529256" y="282034"/>
                </a:lnTo>
                <a:lnTo>
                  <a:pt x="574289" y="266371"/>
                </a:lnTo>
                <a:lnTo>
                  <a:pt x="621251" y="251402"/>
                </a:lnTo>
                <a:lnTo>
                  <a:pt x="670073" y="237152"/>
                </a:lnTo>
                <a:lnTo>
                  <a:pt x="720683" y="223647"/>
                </a:lnTo>
                <a:lnTo>
                  <a:pt x="773013" y="210909"/>
                </a:lnTo>
                <a:lnTo>
                  <a:pt x="826993" y="198963"/>
                </a:lnTo>
                <a:lnTo>
                  <a:pt x="882552" y="187833"/>
                </a:lnTo>
                <a:lnTo>
                  <a:pt x="939623" y="177544"/>
                </a:lnTo>
                <a:lnTo>
                  <a:pt x="998134" y="168120"/>
                </a:lnTo>
                <a:lnTo>
                  <a:pt x="1058016" y="159585"/>
                </a:lnTo>
                <a:lnTo>
                  <a:pt x="1119199" y="151963"/>
                </a:lnTo>
                <a:lnTo>
                  <a:pt x="1181614" y="145279"/>
                </a:lnTo>
                <a:lnTo>
                  <a:pt x="1245190" y="139557"/>
                </a:lnTo>
                <a:lnTo>
                  <a:pt x="1309859" y="134821"/>
                </a:lnTo>
                <a:lnTo>
                  <a:pt x="1375551" y="131095"/>
                </a:lnTo>
                <a:lnTo>
                  <a:pt x="1442194" y="128403"/>
                </a:lnTo>
                <a:lnTo>
                  <a:pt x="1509721" y="126770"/>
                </a:lnTo>
                <a:lnTo>
                  <a:pt x="2524422" y="126221"/>
                </a:lnTo>
                <a:lnTo>
                  <a:pt x="2503949" y="120050"/>
                </a:lnTo>
                <a:lnTo>
                  <a:pt x="2455456" y="106534"/>
                </a:lnTo>
                <a:lnTo>
                  <a:pt x="2405719" y="93746"/>
                </a:lnTo>
                <a:lnTo>
                  <a:pt x="2354791" y="81700"/>
                </a:lnTo>
                <a:lnTo>
                  <a:pt x="2302726" y="70413"/>
                </a:lnTo>
                <a:lnTo>
                  <a:pt x="2249577" y="59901"/>
                </a:lnTo>
                <a:lnTo>
                  <a:pt x="2195397" y="50180"/>
                </a:lnTo>
                <a:lnTo>
                  <a:pt x="2140240" y="41266"/>
                </a:lnTo>
                <a:lnTo>
                  <a:pt x="2084158" y="33175"/>
                </a:lnTo>
                <a:lnTo>
                  <a:pt x="2027205" y="25923"/>
                </a:lnTo>
                <a:lnTo>
                  <a:pt x="1969434" y="19526"/>
                </a:lnTo>
                <a:lnTo>
                  <a:pt x="1910898" y="14000"/>
                </a:lnTo>
                <a:lnTo>
                  <a:pt x="1851651" y="9361"/>
                </a:lnTo>
                <a:lnTo>
                  <a:pt x="1791746" y="5626"/>
                </a:lnTo>
                <a:lnTo>
                  <a:pt x="1731236" y="2810"/>
                </a:lnTo>
                <a:lnTo>
                  <a:pt x="1670174" y="929"/>
                </a:lnTo>
                <a:lnTo>
                  <a:pt x="1608614" y="0"/>
                </a:lnTo>
                <a:close/>
              </a:path>
              <a:path w="3156585" h="2524760">
                <a:moveTo>
                  <a:pt x="2524422" y="126221"/>
                </a:moveTo>
                <a:lnTo>
                  <a:pt x="1578062" y="126221"/>
                </a:lnTo>
                <a:lnTo>
                  <a:pt x="1646402" y="126770"/>
                </a:lnTo>
                <a:lnTo>
                  <a:pt x="1713929" y="128403"/>
                </a:lnTo>
                <a:lnTo>
                  <a:pt x="1780573" y="131095"/>
                </a:lnTo>
                <a:lnTo>
                  <a:pt x="1846264" y="134821"/>
                </a:lnTo>
                <a:lnTo>
                  <a:pt x="1910933" y="139557"/>
                </a:lnTo>
                <a:lnTo>
                  <a:pt x="1974510" y="145279"/>
                </a:lnTo>
                <a:lnTo>
                  <a:pt x="2036925" y="151963"/>
                </a:lnTo>
                <a:lnTo>
                  <a:pt x="2098108" y="159585"/>
                </a:lnTo>
                <a:lnTo>
                  <a:pt x="2157990" y="168120"/>
                </a:lnTo>
                <a:lnTo>
                  <a:pt x="2216501" y="177544"/>
                </a:lnTo>
                <a:lnTo>
                  <a:pt x="2273571" y="187833"/>
                </a:lnTo>
                <a:lnTo>
                  <a:pt x="2329131" y="198963"/>
                </a:lnTo>
                <a:lnTo>
                  <a:pt x="2383111" y="210909"/>
                </a:lnTo>
                <a:lnTo>
                  <a:pt x="2435441" y="223647"/>
                </a:lnTo>
                <a:lnTo>
                  <a:pt x="2486051" y="237152"/>
                </a:lnTo>
                <a:lnTo>
                  <a:pt x="2534872" y="251402"/>
                </a:lnTo>
                <a:lnTo>
                  <a:pt x="2581834" y="266371"/>
                </a:lnTo>
                <a:lnTo>
                  <a:pt x="2626868" y="282034"/>
                </a:lnTo>
                <a:lnTo>
                  <a:pt x="2669903" y="298369"/>
                </a:lnTo>
                <a:lnTo>
                  <a:pt x="2710870" y="315350"/>
                </a:lnTo>
                <a:lnTo>
                  <a:pt x="2749699" y="332954"/>
                </a:lnTo>
                <a:lnTo>
                  <a:pt x="2786321" y="351156"/>
                </a:lnTo>
                <a:lnTo>
                  <a:pt x="2820665" y="369931"/>
                </a:lnTo>
                <a:lnTo>
                  <a:pt x="2882243" y="409107"/>
                </a:lnTo>
                <a:lnTo>
                  <a:pt x="2933876" y="450287"/>
                </a:lnTo>
                <a:lnTo>
                  <a:pt x="2975006" y="493278"/>
                </a:lnTo>
                <a:lnTo>
                  <a:pt x="3005074" y="537885"/>
                </a:lnTo>
                <a:lnTo>
                  <a:pt x="3023525" y="583915"/>
                </a:lnTo>
                <a:lnTo>
                  <a:pt x="3029799" y="631173"/>
                </a:lnTo>
                <a:lnTo>
                  <a:pt x="3028219" y="654942"/>
                </a:lnTo>
                <a:lnTo>
                  <a:pt x="3015787" y="701609"/>
                </a:lnTo>
                <a:lnTo>
                  <a:pt x="2991458" y="746950"/>
                </a:lnTo>
                <a:lnTo>
                  <a:pt x="2955789" y="790773"/>
                </a:lnTo>
                <a:lnTo>
                  <a:pt x="2909338" y="832882"/>
                </a:lnTo>
                <a:lnTo>
                  <a:pt x="2852662" y="873084"/>
                </a:lnTo>
                <a:lnTo>
                  <a:pt x="2786321" y="911184"/>
                </a:lnTo>
                <a:lnTo>
                  <a:pt x="2749699" y="929386"/>
                </a:lnTo>
                <a:lnTo>
                  <a:pt x="2710870" y="946990"/>
                </a:lnTo>
                <a:lnTo>
                  <a:pt x="2669903" y="963971"/>
                </a:lnTo>
                <a:lnTo>
                  <a:pt x="2626868" y="980306"/>
                </a:lnTo>
                <a:lnTo>
                  <a:pt x="2581834" y="995970"/>
                </a:lnTo>
                <a:lnTo>
                  <a:pt x="2534872" y="1010939"/>
                </a:lnTo>
                <a:lnTo>
                  <a:pt x="2486051" y="1025189"/>
                </a:lnTo>
                <a:lnTo>
                  <a:pt x="2435441" y="1038695"/>
                </a:lnTo>
                <a:lnTo>
                  <a:pt x="2383111" y="1051434"/>
                </a:lnTo>
                <a:lnTo>
                  <a:pt x="2329131" y="1063380"/>
                </a:lnTo>
                <a:lnTo>
                  <a:pt x="2273571" y="1074510"/>
                </a:lnTo>
                <a:lnTo>
                  <a:pt x="2216501" y="1084799"/>
                </a:lnTo>
                <a:lnTo>
                  <a:pt x="2157990" y="1094224"/>
                </a:lnTo>
                <a:lnTo>
                  <a:pt x="2098108" y="1102759"/>
                </a:lnTo>
                <a:lnTo>
                  <a:pt x="2036925" y="1110381"/>
                </a:lnTo>
                <a:lnTo>
                  <a:pt x="1974510" y="1117065"/>
                </a:lnTo>
                <a:lnTo>
                  <a:pt x="1910933" y="1122788"/>
                </a:lnTo>
                <a:lnTo>
                  <a:pt x="1846264" y="1127525"/>
                </a:lnTo>
                <a:lnTo>
                  <a:pt x="1780573" y="1131251"/>
                </a:lnTo>
                <a:lnTo>
                  <a:pt x="1713929" y="1133942"/>
                </a:lnTo>
                <a:lnTo>
                  <a:pt x="1646402" y="1135575"/>
                </a:lnTo>
                <a:lnTo>
                  <a:pt x="1578062" y="1136125"/>
                </a:lnTo>
                <a:lnTo>
                  <a:pt x="2847940" y="1136125"/>
                </a:lnTo>
                <a:lnTo>
                  <a:pt x="3140682" y="719006"/>
                </a:lnTo>
                <a:lnTo>
                  <a:pt x="3152198" y="675168"/>
                </a:lnTo>
                <a:lnTo>
                  <a:pt x="3156037" y="631166"/>
                </a:lnTo>
                <a:lnTo>
                  <a:pt x="3152198" y="587165"/>
                </a:lnTo>
                <a:lnTo>
                  <a:pt x="3140682" y="543327"/>
                </a:lnTo>
                <a:lnTo>
                  <a:pt x="3118174" y="493577"/>
                </a:lnTo>
                <a:lnTo>
                  <a:pt x="3086431" y="445450"/>
                </a:lnTo>
                <a:lnTo>
                  <a:pt x="3045879" y="399075"/>
                </a:lnTo>
                <a:lnTo>
                  <a:pt x="2996944" y="354580"/>
                </a:lnTo>
                <a:lnTo>
                  <a:pt x="2940052" y="312093"/>
                </a:lnTo>
                <a:lnTo>
                  <a:pt x="2875629" y="271742"/>
                </a:lnTo>
                <a:lnTo>
                  <a:pt x="2840726" y="252409"/>
                </a:lnTo>
                <a:lnTo>
                  <a:pt x="2804100" y="233657"/>
                </a:lnTo>
                <a:lnTo>
                  <a:pt x="2765805" y="215504"/>
                </a:lnTo>
                <a:lnTo>
                  <a:pt x="2725893" y="197965"/>
                </a:lnTo>
                <a:lnTo>
                  <a:pt x="2684418" y="181057"/>
                </a:lnTo>
                <a:lnTo>
                  <a:pt x="2641433" y="164795"/>
                </a:lnTo>
                <a:lnTo>
                  <a:pt x="2596990" y="149196"/>
                </a:lnTo>
                <a:lnTo>
                  <a:pt x="2551145" y="134276"/>
                </a:lnTo>
                <a:lnTo>
                  <a:pt x="2524422" y="126221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68755" y="3230410"/>
            <a:ext cx="3156585" cy="2524760"/>
          </a:xfrm>
          <a:custGeom>
            <a:avLst/>
            <a:gdLst/>
            <a:ahLst/>
            <a:cxnLst/>
            <a:rect l="l" t="t" r="r" b="b"/>
            <a:pathLst>
              <a:path w="3156585" h="2524760">
                <a:moveTo>
                  <a:pt x="15442" y="719008"/>
                </a:moveTo>
                <a:lnTo>
                  <a:pt x="7359" y="691814"/>
                </a:lnTo>
                <a:lnTo>
                  <a:pt x="2228" y="664755"/>
                </a:lnTo>
                <a:lnTo>
                  <a:pt x="0" y="637857"/>
                </a:lnTo>
                <a:lnTo>
                  <a:pt x="622" y="611147"/>
                </a:lnTo>
                <a:lnTo>
                  <a:pt x="10218" y="558401"/>
                </a:lnTo>
                <a:lnTo>
                  <a:pt x="30615" y="506729"/>
                </a:lnTo>
                <a:lnTo>
                  <a:pt x="61408" y="456345"/>
                </a:lnTo>
                <a:lnTo>
                  <a:pt x="102196" y="407465"/>
                </a:lnTo>
                <a:lnTo>
                  <a:pt x="152574" y="360301"/>
                </a:lnTo>
                <a:lnTo>
                  <a:pt x="212139" y="315067"/>
                </a:lnTo>
                <a:lnTo>
                  <a:pt x="245242" y="293241"/>
                </a:lnTo>
                <a:lnTo>
                  <a:pt x="280489" y="271978"/>
                </a:lnTo>
                <a:lnTo>
                  <a:pt x="317833" y="251305"/>
                </a:lnTo>
                <a:lnTo>
                  <a:pt x="357221" y="231248"/>
                </a:lnTo>
                <a:lnTo>
                  <a:pt x="398604" y="211834"/>
                </a:lnTo>
                <a:lnTo>
                  <a:pt x="441930" y="193090"/>
                </a:lnTo>
                <a:lnTo>
                  <a:pt x="487151" y="175042"/>
                </a:lnTo>
                <a:lnTo>
                  <a:pt x="534215" y="157718"/>
                </a:lnTo>
                <a:lnTo>
                  <a:pt x="583072" y="141145"/>
                </a:lnTo>
                <a:lnTo>
                  <a:pt x="633671" y="125348"/>
                </a:lnTo>
                <a:lnTo>
                  <a:pt x="685963" y="110354"/>
                </a:lnTo>
                <a:lnTo>
                  <a:pt x="739896" y="96191"/>
                </a:lnTo>
                <a:lnTo>
                  <a:pt x="795421" y="82885"/>
                </a:lnTo>
                <a:lnTo>
                  <a:pt x="852487" y="70463"/>
                </a:lnTo>
                <a:lnTo>
                  <a:pt x="911044" y="58952"/>
                </a:lnTo>
                <a:lnTo>
                  <a:pt x="971040" y="48378"/>
                </a:lnTo>
                <a:lnTo>
                  <a:pt x="1032427" y="38768"/>
                </a:lnTo>
                <a:lnTo>
                  <a:pt x="1095153" y="30149"/>
                </a:lnTo>
                <a:lnTo>
                  <a:pt x="1159168" y="22548"/>
                </a:lnTo>
                <a:lnTo>
                  <a:pt x="1224422" y="15991"/>
                </a:lnTo>
                <a:lnTo>
                  <a:pt x="1290864" y="10505"/>
                </a:lnTo>
                <a:lnTo>
                  <a:pt x="1358444" y="6117"/>
                </a:lnTo>
                <a:lnTo>
                  <a:pt x="1421466" y="3080"/>
                </a:lnTo>
                <a:lnTo>
                  <a:pt x="1484202" y="1059"/>
                </a:lnTo>
                <a:lnTo>
                  <a:pt x="1546600" y="38"/>
                </a:lnTo>
                <a:lnTo>
                  <a:pt x="1608606" y="0"/>
                </a:lnTo>
                <a:lnTo>
                  <a:pt x="1670166" y="929"/>
                </a:lnTo>
                <a:lnTo>
                  <a:pt x="1731229" y="2809"/>
                </a:lnTo>
                <a:lnTo>
                  <a:pt x="1791739" y="5626"/>
                </a:lnTo>
                <a:lnTo>
                  <a:pt x="1851644" y="9361"/>
                </a:lnTo>
                <a:lnTo>
                  <a:pt x="1910892" y="13999"/>
                </a:lnTo>
                <a:lnTo>
                  <a:pt x="1969427" y="19525"/>
                </a:lnTo>
                <a:lnTo>
                  <a:pt x="2027199" y="25922"/>
                </a:lnTo>
                <a:lnTo>
                  <a:pt x="2084152" y="33174"/>
                </a:lnTo>
                <a:lnTo>
                  <a:pt x="2140234" y="41265"/>
                </a:lnTo>
                <a:lnTo>
                  <a:pt x="2195391" y="50179"/>
                </a:lnTo>
                <a:lnTo>
                  <a:pt x="2249571" y="59901"/>
                </a:lnTo>
                <a:lnTo>
                  <a:pt x="2302721" y="70413"/>
                </a:lnTo>
                <a:lnTo>
                  <a:pt x="2354786" y="81699"/>
                </a:lnTo>
                <a:lnTo>
                  <a:pt x="2405713" y="93745"/>
                </a:lnTo>
                <a:lnTo>
                  <a:pt x="2455450" y="106534"/>
                </a:lnTo>
                <a:lnTo>
                  <a:pt x="2503943" y="120049"/>
                </a:lnTo>
                <a:lnTo>
                  <a:pt x="2551139" y="134275"/>
                </a:lnTo>
                <a:lnTo>
                  <a:pt x="2596985" y="149195"/>
                </a:lnTo>
                <a:lnTo>
                  <a:pt x="2641427" y="164794"/>
                </a:lnTo>
                <a:lnTo>
                  <a:pt x="2684412" y="181056"/>
                </a:lnTo>
                <a:lnTo>
                  <a:pt x="2725887" y="197964"/>
                </a:lnTo>
                <a:lnTo>
                  <a:pt x="2765799" y="215502"/>
                </a:lnTo>
                <a:lnTo>
                  <a:pt x="2804094" y="233655"/>
                </a:lnTo>
                <a:lnTo>
                  <a:pt x="2840720" y="252406"/>
                </a:lnTo>
                <a:lnTo>
                  <a:pt x="2875622" y="271740"/>
                </a:lnTo>
                <a:lnTo>
                  <a:pt x="2908748" y="291640"/>
                </a:lnTo>
                <a:lnTo>
                  <a:pt x="2969458" y="333074"/>
                </a:lnTo>
                <a:lnTo>
                  <a:pt x="3022425" y="376580"/>
                </a:lnTo>
                <a:lnTo>
                  <a:pt x="3067221" y="422031"/>
                </a:lnTo>
                <a:lnTo>
                  <a:pt x="3103421" y="469297"/>
                </a:lnTo>
                <a:lnTo>
                  <a:pt x="3130600" y="518250"/>
                </a:lnTo>
                <a:lnTo>
                  <a:pt x="3152192" y="587161"/>
                </a:lnTo>
                <a:lnTo>
                  <a:pt x="3156032" y="631164"/>
                </a:lnTo>
                <a:lnTo>
                  <a:pt x="3152192" y="675167"/>
                </a:lnTo>
                <a:lnTo>
                  <a:pt x="3140672" y="719009"/>
                </a:lnTo>
                <a:lnTo>
                  <a:pt x="1968713" y="2388892"/>
                </a:lnTo>
                <a:lnTo>
                  <a:pt x="1954695" y="2413953"/>
                </a:lnTo>
                <a:lnTo>
                  <a:pt x="1899880" y="2458257"/>
                </a:lnTo>
                <a:lnTo>
                  <a:pt x="1860917" y="2476946"/>
                </a:lnTo>
                <a:lnTo>
                  <a:pt x="1815473" y="2492958"/>
                </a:lnTo>
                <a:lnTo>
                  <a:pt x="1764467" y="2506018"/>
                </a:lnTo>
                <a:lnTo>
                  <a:pt x="1708814" y="2515849"/>
                </a:lnTo>
                <a:lnTo>
                  <a:pt x="1649433" y="2522174"/>
                </a:lnTo>
                <a:lnTo>
                  <a:pt x="1587240" y="2524717"/>
                </a:lnTo>
                <a:lnTo>
                  <a:pt x="1523154" y="2523202"/>
                </a:lnTo>
                <a:lnTo>
                  <a:pt x="1459694" y="2517477"/>
                </a:lnTo>
                <a:lnTo>
                  <a:pt x="1400612" y="2507886"/>
                </a:lnTo>
                <a:lnTo>
                  <a:pt x="1346790" y="2494782"/>
                </a:lnTo>
                <a:lnTo>
                  <a:pt x="1299107" y="2478517"/>
                </a:lnTo>
                <a:lnTo>
                  <a:pt x="1258447" y="2459443"/>
                </a:lnTo>
                <a:lnTo>
                  <a:pt x="1225688" y="2437913"/>
                </a:lnTo>
                <a:lnTo>
                  <a:pt x="1187404" y="2388892"/>
                </a:lnTo>
                <a:lnTo>
                  <a:pt x="15442" y="719008"/>
                </a:lnTo>
                <a:close/>
              </a:path>
            </a:pathLst>
          </a:custGeom>
          <a:ln w="9524">
            <a:solidFill>
              <a:srgbClr val="E8C9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5078" y="3356622"/>
            <a:ext cx="2903855" cy="1010285"/>
          </a:xfrm>
          <a:custGeom>
            <a:avLst/>
            <a:gdLst/>
            <a:ahLst/>
            <a:cxnLst/>
            <a:rect l="l" t="t" r="r" b="b"/>
            <a:pathLst>
              <a:path w="2903854" h="1010285">
                <a:moveTo>
                  <a:pt x="0" y="504951"/>
                </a:moveTo>
                <a:lnTo>
                  <a:pt x="6274" y="552209"/>
                </a:lnTo>
                <a:lnTo>
                  <a:pt x="24724" y="598239"/>
                </a:lnTo>
                <a:lnTo>
                  <a:pt x="54793" y="642846"/>
                </a:lnTo>
                <a:lnTo>
                  <a:pt x="95923" y="685836"/>
                </a:lnTo>
                <a:lnTo>
                  <a:pt x="147556" y="727016"/>
                </a:lnTo>
                <a:lnTo>
                  <a:pt x="209134" y="766192"/>
                </a:lnTo>
                <a:lnTo>
                  <a:pt x="243478" y="784967"/>
                </a:lnTo>
                <a:lnTo>
                  <a:pt x="280100" y="803169"/>
                </a:lnTo>
                <a:lnTo>
                  <a:pt x="318929" y="820772"/>
                </a:lnTo>
                <a:lnTo>
                  <a:pt x="359896" y="837753"/>
                </a:lnTo>
                <a:lnTo>
                  <a:pt x="402931" y="854088"/>
                </a:lnTo>
                <a:lnTo>
                  <a:pt x="447965" y="869752"/>
                </a:lnTo>
                <a:lnTo>
                  <a:pt x="494927" y="884720"/>
                </a:lnTo>
                <a:lnTo>
                  <a:pt x="543748" y="898970"/>
                </a:lnTo>
                <a:lnTo>
                  <a:pt x="594358" y="912475"/>
                </a:lnTo>
                <a:lnTo>
                  <a:pt x="646688" y="925213"/>
                </a:lnTo>
                <a:lnTo>
                  <a:pt x="700667" y="937159"/>
                </a:lnTo>
                <a:lnTo>
                  <a:pt x="756227" y="948289"/>
                </a:lnTo>
                <a:lnTo>
                  <a:pt x="813297" y="958577"/>
                </a:lnTo>
                <a:lnTo>
                  <a:pt x="871808" y="968002"/>
                </a:lnTo>
                <a:lnTo>
                  <a:pt x="931689" y="976537"/>
                </a:lnTo>
                <a:lnTo>
                  <a:pt x="992872" y="984158"/>
                </a:lnTo>
                <a:lnTo>
                  <a:pt x="1055286" y="990842"/>
                </a:lnTo>
                <a:lnTo>
                  <a:pt x="1118863" y="996565"/>
                </a:lnTo>
                <a:lnTo>
                  <a:pt x="1183531" y="1001301"/>
                </a:lnTo>
                <a:lnTo>
                  <a:pt x="1249221" y="1005027"/>
                </a:lnTo>
                <a:lnTo>
                  <a:pt x="1315865" y="1007719"/>
                </a:lnTo>
                <a:lnTo>
                  <a:pt x="1383391" y="1009351"/>
                </a:lnTo>
                <a:lnTo>
                  <a:pt x="1451730" y="1009901"/>
                </a:lnTo>
                <a:lnTo>
                  <a:pt x="1520071" y="1009351"/>
                </a:lnTo>
                <a:lnTo>
                  <a:pt x="1587598" y="1007719"/>
                </a:lnTo>
                <a:lnTo>
                  <a:pt x="1654242" y="1005027"/>
                </a:lnTo>
                <a:lnTo>
                  <a:pt x="1719934" y="1001301"/>
                </a:lnTo>
                <a:lnTo>
                  <a:pt x="1784603" y="996565"/>
                </a:lnTo>
                <a:lnTo>
                  <a:pt x="1848180" y="990842"/>
                </a:lnTo>
                <a:lnTo>
                  <a:pt x="1910595" y="984158"/>
                </a:lnTo>
                <a:lnTo>
                  <a:pt x="1971778" y="976537"/>
                </a:lnTo>
                <a:lnTo>
                  <a:pt x="2031660" y="968002"/>
                </a:lnTo>
                <a:lnTo>
                  <a:pt x="2090171" y="958577"/>
                </a:lnTo>
                <a:lnTo>
                  <a:pt x="2147242" y="948289"/>
                </a:lnTo>
                <a:lnTo>
                  <a:pt x="2202801" y="937159"/>
                </a:lnTo>
                <a:lnTo>
                  <a:pt x="2256781" y="925213"/>
                </a:lnTo>
                <a:lnTo>
                  <a:pt x="2309111" y="912475"/>
                </a:lnTo>
                <a:lnTo>
                  <a:pt x="2359722" y="898970"/>
                </a:lnTo>
                <a:lnTo>
                  <a:pt x="2408543" y="884720"/>
                </a:lnTo>
                <a:lnTo>
                  <a:pt x="2455505" y="869752"/>
                </a:lnTo>
                <a:lnTo>
                  <a:pt x="2500539" y="854088"/>
                </a:lnTo>
                <a:lnTo>
                  <a:pt x="2543574" y="837753"/>
                </a:lnTo>
                <a:lnTo>
                  <a:pt x="2584541" y="820772"/>
                </a:lnTo>
                <a:lnTo>
                  <a:pt x="2623370" y="803169"/>
                </a:lnTo>
                <a:lnTo>
                  <a:pt x="2659991" y="784967"/>
                </a:lnTo>
                <a:lnTo>
                  <a:pt x="2694336" y="766192"/>
                </a:lnTo>
                <a:lnTo>
                  <a:pt x="2755914" y="727016"/>
                </a:lnTo>
                <a:lnTo>
                  <a:pt x="2807547" y="685836"/>
                </a:lnTo>
                <a:lnTo>
                  <a:pt x="2848676" y="642846"/>
                </a:lnTo>
                <a:lnTo>
                  <a:pt x="2878745" y="598239"/>
                </a:lnTo>
                <a:lnTo>
                  <a:pt x="2897195" y="552209"/>
                </a:lnTo>
                <a:lnTo>
                  <a:pt x="2903469" y="504951"/>
                </a:lnTo>
                <a:lnTo>
                  <a:pt x="2901889" y="481181"/>
                </a:lnTo>
                <a:lnTo>
                  <a:pt x="2889457" y="434513"/>
                </a:lnTo>
                <a:lnTo>
                  <a:pt x="2865128" y="389170"/>
                </a:lnTo>
                <a:lnTo>
                  <a:pt x="2829459" y="345347"/>
                </a:lnTo>
                <a:lnTo>
                  <a:pt x="2783008" y="303238"/>
                </a:lnTo>
                <a:lnTo>
                  <a:pt x="2726333" y="263036"/>
                </a:lnTo>
                <a:lnTo>
                  <a:pt x="2659991" y="224935"/>
                </a:lnTo>
                <a:lnTo>
                  <a:pt x="2623370" y="206733"/>
                </a:lnTo>
                <a:lnTo>
                  <a:pt x="2584541" y="189130"/>
                </a:lnTo>
                <a:lnTo>
                  <a:pt x="2543574" y="172148"/>
                </a:lnTo>
                <a:lnTo>
                  <a:pt x="2500539" y="155814"/>
                </a:lnTo>
                <a:lnTo>
                  <a:pt x="2455505" y="140150"/>
                </a:lnTo>
                <a:lnTo>
                  <a:pt x="2408543" y="125181"/>
                </a:lnTo>
                <a:lnTo>
                  <a:pt x="2359722" y="110932"/>
                </a:lnTo>
                <a:lnTo>
                  <a:pt x="2309111" y="97426"/>
                </a:lnTo>
                <a:lnTo>
                  <a:pt x="2256781" y="84688"/>
                </a:lnTo>
                <a:lnTo>
                  <a:pt x="2202801" y="72742"/>
                </a:lnTo>
                <a:lnTo>
                  <a:pt x="2147242" y="61612"/>
                </a:lnTo>
                <a:lnTo>
                  <a:pt x="2090171" y="51323"/>
                </a:lnTo>
                <a:lnTo>
                  <a:pt x="2031660" y="41899"/>
                </a:lnTo>
                <a:lnTo>
                  <a:pt x="1971778" y="33364"/>
                </a:lnTo>
                <a:lnTo>
                  <a:pt x="1910595" y="25742"/>
                </a:lnTo>
                <a:lnTo>
                  <a:pt x="1848180" y="19058"/>
                </a:lnTo>
                <a:lnTo>
                  <a:pt x="1784603" y="13336"/>
                </a:lnTo>
                <a:lnTo>
                  <a:pt x="1719934" y="8599"/>
                </a:lnTo>
                <a:lnTo>
                  <a:pt x="1654242" y="4873"/>
                </a:lnTo>
                <a:lnTo>
                  <a:pt x="1587598" y="2182"/>
                </a:lnTo>
                <a:lnTo>
                  <a:pt x="1520071" y="549"/>
                </a:lnTo>
                <a:lnTo>
                  <a:pt x="1451730" y="0"/>
                </a:lnTo>
                <a:lnTo>
                  <a:pt x="1383391" y="549"/>
                </a:lnTo>
                <a:lnTo>
                  <a:pt x="1315865" y="2182"/>
                </a:lnTo>
                <a:lnTo>
                  <a:pt x="1249221" y="4873"/>
                </a:lnTo>
                <a:lnTo>
                  <a:pt x="1183531" y="8599"/>
                </a:lnTo>
                <a:lnTo>
                  <a:pt x="1118863" y="13336"/>
                </a:lnTo>
                <a:lnTo>
                  <a:pt x="1055286" y="19058"/>
                </a:lnTo>
                <a:lnTo>
                  <a:pt x="992872" y="25742"/>
                </a:lnTo>
                <a:lnTo>
                  <a:pt x="931689" y="33364"/>
                </a:lnTo>
                <a:lnTo>
                  <a:pt x="871808" y="41899"/>
                </a:lnTo>
                <a:lnTo>
                  <a:pt x="813297" y="51323"/>
                </a:lnTo>
                <a:lnTo>
                  <a:pt x="756227" y="61612"/>
                </a:lnTo>
                <a:lnTo>
                  <a:pt x="700667" y="72742"/>
                </a:lnTo>
                <a:lnTo>
                  <a:pt x="646688" y="84688"/>
                </a:lnTo>
                <a:lnTo>
                  <a:pt x="594358" y="97426"/>
                </a:lnTo>
                <a:lnTo>
                  <a:pt x="543748" y="110932"/>
                </a:lnTo>
                <a:lnTo>
                  <a:pt x="494927" y="125181"/>
                </a:lnTo>
                <a:lnTo>
                  <a:pt x="447965" y="140150"/>
                </a:lnTo>
                <a:lnTo>
                  <a:pt x="402931" y="155814"/>
                </a:lnTo>
                <a:lnTo>
                  <a:pt x="359896" y="172148"/>
                </a:lnTo>
                <a:lnTo>
                  <a:pt x="318929" y="189130"/>
                </a:lnTo>
                <a:lnTo>
                  <a:pt x="280100" y="206733"/>
                </a:lnTo>
                <a:lnTo>
                  <a:pt x="243478" y="224935"/>
                </a:lnTo>
                <a:lnTo>
                  <a:pt x="209134" y="243711"/>
                </a:lnTo>
                <a:lnTo>
                  <a:pt x="147556" y="282886"/>
                </a:lnTo>
                <a:lnTo>
                  <a:pt x="95923" y="324066"/>
                </a:lnTo>
                <a:lnTo>
                  <a:pt x="54793" y="367057"/>
                </a:lnTo>
                <a:lnTo>
                  <a:pt x="24724" y="411664"/>
                </a:lnTo>
                <a:lnTo>
                  <a:pt x="6274" y="457693"/>
                </a:lnTo>
                <a:lnTo>
                  <a:pt x="0" y="504951"/>
                </a:lnTo>
                <a:close/>
              </a:path>
            </a:pathLst>
          </a:custGeom>
          <a:ln w="9524">
            <a:solidFill>
              <a:srgbClr val="E8C9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6812" y="4508500"/>
            <a:ext cx="3003550" cy="1308100"/>
          </a:xfrm>
          <a:custGeom>
            <a:avLst/>
            <a:gdLst/>
            <a:ahLst/>
            <a:cxnLst/>
            <a:rect l="l" t="t" r="r" b="b"/>
            <a:pathLst>
              <a:path w="3003550" h="1308100">
                <a:moveTo>
                  <a:pt x="1967966" y="0"/>
                </a:moveTo>
                <a:lnTo>
                  <a:pt x="218020" y="0"/>
                </a:lnTo>
                <a:lnTo>
                  <a:pt x="168030" y="5758"/>
                </a:lnTo>
                <a:lnTo>
                  <a:pt x="122141" y="22160"/>
                </a:lnTo>
                <a:lnTo>
                  <a:pt x="81660" y="47897"/>
                </a:lnTo>
                <a:lnTo>
                  <a:pt x="47897" y="81660"/>
                </a:lnTo>
                <a:lnTo>
                  <a:pt x="22160" y="122141"/>
                </a:lnTo>
                <a:lnTo>
                  <a:pt x="5758" y="168030"/>
                </a:lnTo>
                <a:lnTo>
                  <a:pt x="0" y="218020"/>
                </a:lnTo>
                <a:lnTo>
                  <a:pt x="0" y="1090079"/>
                </a:lnTo>
                <a:lnTo>
                  <a:pt x="5758" y="1140069"/>
                </a:lnTo>
                <a:lnTo>
                  <a:pt x="22160" y="1185958"/>
                </a:lnTo>
                <a:lnTo>
                  <a:pt x="47897" y="1226439"/>
                </a:lnTo>
                <a:lnTo>
                  <a:pt x="81660" y="1260202"/>
                </a:lnTo>
                <a:lnTo>
                  <a:pt x="122141" y="1285939"/>
                </a:lnTo>
                <a:lnTo>
                  <a:pt x="168030" y="1302341"/>
                </a:lnTo>
                <a:lnTo>
                  <a:pt x="218020" y="1308100"/>
                </a:lnTo>
                <a:lnTo>
                  <a:pt x="1967966" y="1308100"/>
                </a:lnTo>
                <a:lnTo>
                  <a:pt x="2017956" y="1302341"/>
                </a:lnTo>
                <a:lnTo>
                  <a:pt x="2063846" y="1285939"/>
                </a:lnTo>
                <a:lnTo>
                  <a:pt x="2104327" y="1260202"/>
                </a:lnTo>
                <a:lnTo>
                  <a:pt x="2138090" y="1226439"/>
                </a:lnTo>
                <a:lnTo>
                  <a:pt x="2163827" y="1185958"/>
                </a:lnTo>
                <a:lnTo>
                  <a:pt x="2180229" y="1140069"/>
                </a:lnTo>
                <a:lnTo>
                  <a:pt x="2185987" y="1090079"/>
                </a:lnTo>
                <a:lnTo>
                  <a:pt x="2185987" y="545045"/>
                </a:lnTo>
                <a:lnTo>
                  <a:pt x="2716052" y="218020"/>
                </a:lnTo>
                <a:lnTo>
                  <a:pt x="2185987" y="218020"/>
                </a:lnTo>
                <a:lnTo>
                  <a:pt x="2180229" y="168030"/>
                </a:lnTo>
                <a:lnTo>
                  <a:pt x="2163827" y="122141"/>
                </a:lnTo>
                <a:lnTo>
                  <a:pt x="2138090" y="81660"/>
                </a:lnTo>
                <a:lnTo>
                  <a:pt x="2104327" y="47897"/>
                </a:lnTo>
                <a:lnTo>
                  <a:pt x="2063846" y="22160"/>
                </a:lnTo>
                <a:lnTo>
                  <a:pt x="2017956" y="5758"/>
                </a:lnTo>
                <a:lnTo>
                  <a:pt x="1967966" y="0"/>
                </a:lnTo>
                <a:close/>
              </a:path>
              <a:path w="3003550" h="1308100">
                <a:moveTo>
                  <a:pt x="3003461" y="40703"/>
                </a:moveTo>
                <a:lnTo>
                  <a:pt x="2185987" y="218020"/>
                </a:lnTo>
                <a:lnTo>
                  <a:pt x="2716052" y="218020"/>
                </a:lnTo>
                <a:lnTo>
                  <a:pt x="3003461" y="40703"/>
                </a:lnTo>
                <a:close/>
              </a:path>
            </a:pathLst>
          </a:custGeom>
          <a:solidFill>
            <a:srgbClr val="CDB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6812" y="4508500"/>
            <a:ext cx="3003550" cy="1308100"/>
          </a:xfrm>
          <a:custGeom>
            <a:avLst/>
            <a:gdLst/>
            <a:ahLst/>
            <a:cxnLst/>
            <a:rect l="l" t="t" r="r" b="b"/>
            <a:pathLst>
              <a:path w="3003550" h="1308100">
                <a:moveTo>
                  <a:pt x="0" y="218020"/>
                </a:moveTo>
                <a:lnTo>
                  <a:pt x="5758" y="168030"/>
                </a:lnTo>
                <a:lnTo>
                  <a:pt x="22159" y="122140"/>
                </a:lnTo>
                <a:lnTo>
                  <a:pt x="47896" y="81659"/>
                </a:lnTo>
                <a:lnTo>
                  <a:pt x="81659" y="47896"/>
                </a:lnTo>
                <a:lnTo>
                  <a:pt x="122140" y="22159"/>
                </a:lnTo>
                <a:lnTo>
                  <a:pt x="168030" y="5758"/>
                </a:lnTo>
                <a:lnTo>
                  <a:pt x="218020" y="0"/>
                </a:lnTo>
                <a:lnTo>
                  <a:pt x="1275159" y="0"/>
                </a:lnTo>
                <a:lnTo>
                  <a:pt x="1821658" y="0"/>
                </a:lnTo>
                <a:lnTo>
                  <a:pt x="1967968" y="0"/>
                </a:lnTo>
                <a:lnTo>
                  <a:pt x="2017958" y="5758"/>
                </a:lnTo>
                <a:lnTo>
                  <a:pt x="2063848" y="22159"/>
                </a:lnTo>
                <a:lnTo>
                  <a:pt x="2104329" y="47896"/>
                </a:lnTo>
                <a:lnTo>
                  <a:pt x="2138092" y="81659"/>
                </a:lnTo>
                <a:lnTo>
                  <a:pt x="2163828" y="122140"/>
                </a:lnTo>
                <a:lnTo>
                  <a:pt x="2180230" y="168030"/>
                </a:lnTo>
                <a:lnTo>
                  <a:pt x="2185988" y="218020"/>
                </a:lnTo>
                <a:lnTo>
                  <a:pt x="3003457" y="40707"/>
                </a:lnTo>
                <a:lnTo>
                  <a:pt x="2185988" y="545041"/>
                </a:lnTo>
                <a:lnTo>
                  <a:pt x="2185988" y="1090079"/>
                </a:lnTo>
                <a:lnTo>
                  <a:pt x="2180230" y="1140069"/>
                </a:lnTo>
                <a:lnTo>
                  <a:pt x="2163828" y="1185959"/>
                </a:lnTo>
                <a:lnTo>
                  <a:pt x="2138092" y="1226439"/>
                </a:lnTo>
                <a:lnTo>
                  <a:pt x="2104329" y="1260202"/>
                </a:lnTo>
                <a:lnTo>
                  <a:pt x="2063848" y="1285939"/>
                </a:lnTo>
                <a:lnTo>
                  <a:pt x="2017958" y="1302340"/>
                </a:lnTo>
                <a:lnTo>
                  <a:pt x="1967968" y="1308098"/>
                </a:lnTo>
                <a:lnTo>
                  <a:pt x="1821658" y="1308098"/>
                </a:lnTo>
                <a:lnTo>
                  <a:pt x="1275159" y="1308098"/>
                </a:lnTo>
                <a:lnTo>
                  <a:pt x="218020" y="1308098"/>
                </a:lnTo>
                <a:lnTo>
                  <a:pt x="168030" y="1302340"/>
                </a:lnTo>
                <a:lnTo>
                  <a:pt x="122140" y="1285939"/>
                </a:lnTo>
                <a:lnTo>
                  <a:pt x="81659" y="1260202"/>
                </a:lnTo>
                <a:lnTo>
                  <a:pt x="47896" y="1226439"/>
                </a:lnTo>
                <a:lnTo>
                  <a:pt x="22159" y="1185959"/>
                </a:lnTo>
                <a:lnTo>
                  <a:pt x="5758" y="1140069"/>
                </a:lnTo>
                <a:lnTo>
                  <a:pt x="0" y="1090079"/>
                </a:lnTo>
                <a:lnTo>
                  <a:pt x="0" y="545041"/>
                </a:lnTo>
                <a:lnTo>
                  <a:pt x="0" y="2180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63039" y="4517970"/>
            <a:ext cx="1625142" cy="415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13167" y="4821383"/>
            <a:ext cx="1712417" cy="4197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1600" y="5124799"/>
            <a:ext cx="1791385" cy="4197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98967" y="5432370"/>
            <a:ext cx="353291" cy="41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98049" y="4540250"/>
            <a:ext cx="17252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Thành phần </a:t>
            </a:r>
            <a:r>
              <a:rPr dirty="0" sz="2000">
                <a:latin typeface="Times New Roman"/>
                <a:cs typeface="Times New Roman"/>
              </a:rPr>
              <a:t>về  </a:t>
            </a:r>
            <a:r>
              <a:rPr dirty="0" sz="2000" spc="-5">
                <a:latin typeface="Times New Roman"/>
                <a:cs typeface="Times New Roman"/>
              </a:rPr>
              <a:t>quan điểm hoặc  niềm tin của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thái  </a:t>
            </a:r>
            <a:r>
              <a:rPr dirty="0" sz="2000">
                <a:latin typeface="Times New Roman"/>
                <a:cs typeface="Times New Roman"/>
              </a:rPr>
              <a:t>độ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57367" y="3686175"/>
            <a:ext cx="3242310" cy="1219200"/>
          </a:xfrm>
          <a:custGeom>
            <a:avLst/>
            <a:gdLst/>
            <a:ahLst/>
            <a:cxnLst/>
            <a:rect l="l" t="t" r="r" b="b"/>
            <a:pathLst>
              <a:path w="3242309" h="1219200">
                <a:moveTo>
                  <a:pt x="0" y="643813"/>
                </a:moveTo>
                <a:lnTo>
                  <a:pt x="1276794" y="1016000"/>
                </a:lnTo>
                <a:lnTo>
                  <a:pt x="1282161" y="1062589"/>
                </a:lnTo>
                <a:lnTo>
                  <a:pt x="1297449" y="1105359"/>
                </a:lnTo>
                <a:lnTo>
                  <a:pt x="1321437" y="1143088"/>
                </a:lnTo>
                <a:lnTo>
                  <a:pt x="1352906" y="1174557"/>
                </a:lnTo>
                <a:lnTo>
                  <a:pt x="1390635" y="1198545"/>
                </a:lnTo>
                <a:lnTo>
                  <a:pt x="1433404" y="1213832"/>
                </a:lnTo>
                <a:lnTo>
                  <a:pt x="1479994" y="1219200"/>
                </a:lnTo>
                <a:lnTo>
                  <a:pt x="3038919" y="1219200"/>
                </a:lnTo>
                <a:lnTo>
                  <a:pt x="3085509" y="1213832"/>
                </a:lnTo>
                <a:lnTo>
                  <a:pt x="3128278" y="1198545"/>
                </a:lnTo>
                <a:lnTo>
                  <a:pt x="3166007" y="1174557"/>
                </a:lnTo>
                <a:lnTo>
                  <a:pt x="3197476" y="1143088"/>
                </a:lnTo>
                <a:lnTo>
                  <a:pt x="3221464" y="1105359"/>
                </a:lnTo>
                <a:lnTo>
                  <a:pt x="3236752" y="1062589"/>
                </a:lnTo>
                <a:lnTo>
                  <a:pt x="3242119" y="1016000"/>
                </a:lnTo>
                <a:lnTo>
                  <a:pt x="3242119" y="711200"/>
                </a:lnTo>
                <a:lnTo>
                  <a:pt x="1276794" y="711200"/>
                </a:lnTo>
                <a:lnTo>
                  <a:pt x="0" y="643813"/>
                </a:lnTo>
                <a:close/>
              </a:path>
              <a:path w="3242309" h="1219200">
                <a:moveTo>
                  <a:pt x="3038919" y="0"/>
                </a:moveTo>
                <a:lnTo>
                  <a:pt x="1479994" y="0"/>
                </a:lnTo>
                <a:lnTo>
                  <a:pt x="1433404" y="5367"/>
                </a:lnTo>
                <a:lnTo>
                  <a:pt x="1390635" y="20654"/>
                </a:lnTo>
                <a:lnTo>
                  <a:pt x="1352906" y="44642"/>
                </a:lnTo>
                <a:lnTo>
                  <a:pt x="1321437" y="76111"/>
                </a:lnTo>
                <a:lnTo>
                  <a:pt x="1297449" y="113840"/>
                </a:lnTo>
                <a:lnTo>
                  <a:pt x="1282161" y="156610"/>
                </a:lnTo>
                <a:lnTo>
                  <a:pt x="1276794" y="203200"/>
                </a:lnTo>
                <a:lnTo>
                  <a:pt x="1276794" y="711200"/>
                </a:lnTo>
                <a:lnTo>
                  <a:pt x="3242119" y="711200"/>
                </a:lnTo>
                <a:lnTo>
                  <a:pt x="3242119" y="203200"/>
                </a:lnTo>
                <a:lnTo>
                  <a:pt x="3236752" y="156610"/>
                </a:lnTo>
                <a:lnTo>
                  <a:pt x="3221464" y="113840"/>
                </a:lnTo>
                <a:lnTo>
                  <a:pt x="3197476" y="76111"/>
                </a:lnTo>
                <a:lnTo>
                  <a:pt x="3166007" y="44642"/>
                </a:lnTo>
                <a:lnTo>
                  <a:pt x="3128278" y="20654"/>
                </a:lnTo>
                <a:lnTo>
                  <a:pt x="3085509" y="5367"/>
                </a:lnTo>
                <a:lnTo>
                  <a:pt x="3038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7373" y="3686175"/>
            <a:ext cx="3242310" cy="1219200"/>
          </a:xfrm>
          <a:custGeom>
            <a:avLst/>
            <a:gdLst/>
            <a:ahLst/>
            <a:cxnLst/>
            <a:rect l="l" t="t" r="r" b="b"/>
            <a:pathLst>
              <a:path w="3242309" h="1219200">
                <a:moveTo>
                  <a:pt x="1276789" y="203203"/>
                </a:moveTo>
                <a:lnTo>
                  <a:pt x="1282155" y="156611"/>
                </a:lnTo>
                <a:lnTo>
                  <a:pt x="1297442" y="113839"/>
                </a:lnTo>
                <a:lnTo>
                  <a:pt x="1321430" y="76110"/>
                </a:lnTo>
                <a:lnTo>
                  <a:pt x="1352899" y="44641"/>
                </a:lnTo>
                <a:lnTo>
                  <a:pt x="1390628" y="20653"/>
                </a:lnTo>
                <a:lnTo>
                  <a:pt x="1433400" y="5366"/>
                </a:lnTo>
                <a:lnTo>
                  <a:pt x="1479992" y="0"/>
                </a:lnTo>
                <a:lnTo>
                  <a:pt x="1604342" y="0"/>
                </a:lnTo>
                <a:lnTo>
                  <a:pt x="2095673" y="0"/>
                </a:lnTo>
                <a:lnTo>
                  <a:pt x="3038907" y="0"/>
                </a:lnTo>
                <a:lnTo>
                  <a:pt x="3085501" y="5366"/>
                </a:lnTo>
                <a:lnTo>
                  <a:pt x="3128272" y="20653"/>
                </a:lnTo>
                <a:lnTo>
                  <a:pt x="3166001" y="44641"/>
                </a:lnTo>
                <a:lnTo>
                  <a:pt x="3197468" y="76110"/>
                </a:lnTo>
                <a:lnTo>
                  <a:pt x="3221455" y="113839"/>
                </a:lnTo>
                <a:lnTo>
                  <a:pt x="3236741" y="156611"/>
                </a:lnTo>
                <a:lnTo>
                  <a:pt x="3242107" y="203203"/>
                </a:lnTo>
                <a:lnTo>
                  <a:pt x="3242107" y="711199"/>
                </a:lnTo>
                <a:lnTo>
                  <a:pt x="3242107" y="1015999"/>
                </a:lnTo>
                <a:lnTo>
                  <a:pt x="3236741" y="1062589"/>
                </a:lnTo>
                <a:lnTo>
                  <a:pt x="3221455" y="1105359"/>
                </a:lnTo>
                <a:lnTo>
                  <a:pt x="3197468" y="1143088"/>
                </a:lnTo>
                <a:lnTo>
                  <a:pt x="3166001" y="1174557"/>
                </a:lnTo>
                <a:lnTo>
                  <a:pt x="3128272" y="1198544"/>
                </a:lnTo>
                <a:lnTo>
                  <a:pt x="3085501" y="1213832"/>
                </a:lnTo>
                <a:lnTo>
                  <a:pt x="3038907" y="1219199"/>
                </a:lnTo>
                <a:lnTo>
                  <a:pt x="2095673" y="1219199"/>
                </a:lnTo>
                <a:lnTo>
                  <a:pt x="1604342" y="1219199"/>
                </a:lnTo>
                <a:lnTo>
                  <a:pt x="1479992" y="1219199"/>
                </a:lnTo>
                <a:lnTo>
                  <a:pt x="1433400" y="1213832"/>
                </a:lnTo>
                <a:lnTo>
                  <a:pt x="1390628" y="1198544"/>
                </a:lnTo>
                <a:lnTo>
                  <a:pt x="1352899" y="1174557"/>
                </a:lnTo>
                <a:lnTo>
                  <a:pt x="1321430" y="1143088"/>
                </a:lnTo>
                <a:lnTo>
                  <a:pt x="1297442" y="1105359"/>
                </a:lnTo>
                <a:lnTo>
                  <a:pt x="1282155" y="1062589"/>
                </a:lnTo>
                <a:lnTo>
                  <a:pt x="1276789" y="1015999"/>
                </a:lnTo>
                <a:lnTo>
                  <a:pt x="0" y="643810"/>
                </a:lnTo>
                <a:lnTo>
                  <a:pt x="1276789" y="711199"/>
                </a:lnTo>
                <a:lnTo>
                  <a:pt x="1276789" y="2032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87095" y="3649287"/>
            <a:ext cx="1296784" cy="4197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87095" y="3956858"/>
            <a:ext cx="1487982" cy="41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87095" y="4260272"/>
            <a:ext cx="1438097" cy="4197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74624" y="4563687"/>
            <a:ext cx="802177" cy="4197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12343" y="3673475"/>
            <a:ext cx="14217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Thành phần  cảm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xúc</a:t>
            </a:r>
            <a:r>
              <a:rPr dirty="0" sz="20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hoặc  cảm giác của  thái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độ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74551" y="5216258"/>
            <a:ext cx="3726815" cy="1350010"/>
          </a:xfrm>
          <a:custGeom>
            <a:avLst/>
            <a:gdLst/>
            <a:ahLst/>
            <a:cxnLst/>
            <a:rect l="l" t="t" r="r" b="b"/>
            <a:pathLst>
              <a:path w="3726815" h="1350009">
                <a:moveTo>
                  <a:pt x="0" y="0"/>
                </a:moveTo>
                <a:lnTo>
                  <a:pt x="678548" y="593991"/>
                </a:lnTo>
                <a:lnTo>
                  <a:pt x="678548" y="1133741"/>
                </a:lnTo>
                <a:lnTo>
                  <a:pt x="684250" y="1183246"/>
                </a:lnTo>
                <a:lnTo>
                  <a:pt x="700492" y="1228689"/>
                </a:lnTo>
                <a:lnTo>
                  <a:pt x="725978" y="1268776"/>
                </a:lnTo>
                <a:lnTo>
                  <a:pt x="759413" y="1302211"/>
                </a:lnTo>
                <a:lnTo>
                  <a:pt x="799500" y="1327697"/>
                </a:lnTo>
                <a:lnTo>
                  <a:pt x="844943" y="1343939"/>
                </a:lnTo>
                <a:lnTo>
                  <a:pt x="894448" y="1349641"/>
                </a:lnTo>
                <a:lnTo>
                  <a:pt x="3510648" y="1349641"/>
                </a:lnTo>
                <a:lnTo>
                  <a:pt x="3560152" y="1343939"/>
                </a:lnTo>
                <a:lnTo>
                  <a:pt x="3605596" y="1327697"/>
                </a:lnTo>
                <a:lnTo>
                  <a:pt x="3645683" y="1302211"/>
                </a:lnTo>
                <a:lnTo>
                  <a:pt x="3679118" y="1268776"/>
                </a:lnTo>
                <a:lnTo>
                  <a:pt x="3704604" y="1228689"/>
                </a:lnTo>
                <a:lnTo>
                  <a:pt x="3720846" y="1183246"/>
                </a:lnTo>
                <a:lnTo>
                  <a:pt x="3726548" y="1133741"/>
                </a:lnTo>
                <a:lnTo>
                  <a:pt x="3726548" y="270141"/>
                </a:lnTo>
                <a:lnTo>
                  <a:pt x="678548" y="270141"/>
                </a:lnTo>
                <a:lnTo>
                  <a:pt x="0" y="0"/>
                </a:lnTo>
                <a:close/>
              </a:path>
              <a:path w="3726815" h="1350009">
                <a:moveTo>
                  <a:pt x="3510648" y="54241"/>
                </a:moveTo>
                <a:lnTo>
                  <a:pt x="894448" y="54241"/>
                </a:lnTo>
                <a:lnTo>
                  <a:pt x="844943" y="59943"/>
                </a:lnTo>
                <a:lnTo>
                  <a:pt x="799500" y="76185"/>
                </a:lnTo>
                <a:lnTo>
                  <a:pt x="759413" y="101671"/>
                </a:lnTo>
                <a:lnTo>
                  <a:pt x="725978" y="135106"/>
                </a:lnTo>
                <a:lnTo>
                  <a:pt x="700492" y="175193"/>
                </a:lnTo>
                <a:lnTo>
                  <a:pt x="684250" y="220637"/>
                </a:lnTo>
                <a:lnTo>
                  <a:pt x="678548" y="270141"/>
                </a:lnTo>
                <a:lnTo>
                  <a:pt x="3726548" y="270141"/>
                </a:lnTo>
                <a:lnTo>
                  <a:pt x="3720846" y="220637"/>
                </a:lnTo>
                <a:lnTo>
                  <a:pt x="3704604" y="175193"/>
                </a:lnTo>
                <a:lnTo>
                  <a:pt x="3679118" y="135106"/>
                </a:lnTo>
                <a:lnTo>
                  <a:pt x="3645683" y="101671"/>
                </a:lnTo>
                <a:lnTo>
                  <a:pt x="3605596" y="76185"/>
                </a:lnTo>
                <a:lnTo>
                  <a:pt x="3560152" y="59943"/>
                </a:lnTo>
                <a:lnTo>
                  <a:pt x="3510648" y="54241"/>
                </a:lnTo>
                <a:close/>
              </a:path>
            </a:pathLst>
          </a:custGeom>
          <a:solidFill>
            <a:srgbClr val="407AAA">
              <a:alpha val="3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74554" y="5216262"/>
            <a:ext cx="3726815" cy="1350010"/>
          </a:xfrm>
          <a:custGeom>
            <a:avLst/>
            <a:gdLst/>
            <a:ahLst/>
            <a:cxnLst/>
            <a:rect l="l" t="t" r="r" b="b"/>
            <a:pathLst>
              <a:path w="3726815" h="1350009">
                <a:moveTo>
                  <a:pt x="678545" y="270141"/>
                </a:moveTo>
                <a:lnTo>
                  <a:pt x="684247" y="220636"/>
                </a:lnTo>
                <a:lnTo>
                  <a:pt x="700490" y="175192"/>
                </a:lnTo>
                <a:lnTo>
                  <a:pt x="725977" y="135104"/>
                </a:lnTo>
                <a:lnTo>
                  <a:pt x="759412" y="101669"/>
                </a:lnTo>
                <a:lnTo>
                  <a:pt x="799500" y="76182"/>
                </a:lnTo>
                <a:lnTo>
                  <a:pt x="844944" y="59940"/>
                </a:lnTo>
                <a:lnTo>
                  <a:pt x="894449" y="54237"/>
                </a:lnTo>
                <a:lnTo>
                  <a:pt x="1186545" y="54237"/>
                </a:lnTo>
                <a:lnTo>
                  <a:pt x="1948544" y="54237"/>
                </a:lnTo>
                <a:lnTo>
                  <a:pt x="3510643" y="54237"/>
                </a:lnTo>
                <a:lnTo>
                  <a:pt x="3560147" y="59940"/>
                </a:lnTo>
                <a:lnTo>
                  <a:pt x="3605591" y="76182"/>
                </a:lnTo>
                <a:lnTo>
                  <a:pt x="3645678" y="101669"/>
                </a:lnTo>
                <a:lnTo>
                  <a:pt x="3679113" y="135104"/>
                </a:lnTo>
                <a:lnTo>
                  <a:pt x="3704599" y="175192"/>
                </a:lnTo>
                <a:lnTo>
                  <a:pt x="3720841" y="220636"/>
                </a:lnTo>
                <a:lnTo>
                  <a:pt x="3726543" y="270141"/>
                </a:lnTo>
                <a:lnTo>
                  <a:pt x="3726543" y="593987"/>
                </a:lnTo>
                <a:lnTo>
                  <a:pt x="3726543" y="1133737"/>
                </a:lnTo>
                <a:lnTo>
                  <a:pt x="3720841" y="1183241"/>
                </a:lnTo>
                <a:lnTo>
                  <a:pt x="3704599" y="1228685"/>
                </a:lnTo>
                <a:lnTo>
                  <a:pt x="3679113" y="1268772"/>
                </a:lnTo>
                <a:lnTo>
                  <a:pt x="3645678" y="1302206"/>
                </a:lnTo>
                <a:lnTo>
                  <a:pt x="3605591" y="1327692"/>
                </a:lnTo>
                <a:lnTo>
                  <a:pt x="3560147" y="1343934"/>
                </a:lnTo>
                <a:lnTo>
                  <a:pt x="3510643" y="1349636"/>
                </a:lnTo>
                <a:lnTo>
                  <a:pt x="1948544" y="1349636"/>
                </a:lnTo>
                <a:lnTo>
                  <a:pt x="1186545" y="1349636"/>
                </a:lnTo>
                <a:lnTo>
                  <a:pt x="894449" y="1349636"/>
                </a:lnTo>
                <a:lnTo>
                  <a:pt x="844944" y="1343934"/>
                </a:lnTo>
                <a:lnTo>
                  <a:pt x="799500" y="1327692"/>
                </a:lnTo>
                <a:lnTo>
                  <a:pt x="759412" y="1302206"/>
                </a:lnTo>
                <a:lnTo>
                  <a:pt x="725977" y="1268772"/>
                </a:lnTo>
                <a:lnTo>
                  <a:pt x="700490" y="1228685"/>
                </a:lnTo>
                <a:lnTo>
                  <a:pt x="684247" y="1183241"/>
                </a:lnTo>
                <a:lnTo>
                  <a:pt x="678545" y="1133737"/>
                </a:lnTo>
                <a:lnTo>
                  <a:pt x="678545" y="593987"/>
                </a:lnTo>
                <a:lnTo>
                  <a:pt x="0" y="0"/>
                </a:lnTo>
                <a:lnTo>
                  <a:pt x="678545" y="2701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35281" y="5374176"/>
            <a:ext cx="2709951" cy="465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5281" y="5706687"/>
            <a:ext cx="2506281" cy="465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5281" y="6035033"/>
            <a:ext cx="1733207" cy="465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960440" y="5402579"/>
            <a:ext cx="2633345" cy="1021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>
                <a:latin typeface="Times New Roman"/>
                <a:cs typeface="Times New Roman"/>
              </a:rPr>
              <a:t>Ý </a:t>
            </a:r>
            <a:r>
              <a:rPr dirty="0" sz="2200" spc="-5">
                <a:latin typeface="Times New Roman"/>
                <a:cs typeface="Times New Roman"/>
              </a:rPr>
              <a:t>định cư </a:t>
            </a:r>
            <a:r>
              <a:rPr dirty="0" sz="2200">
                <a:latin typeface="Times New Roman"/>
                <a:cs typeface="Times New Roman"/>
              </a:rPr>
              <a:t>xử đối với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ai  hoặc việc </a:t>
            </a:r>
            <a:r>
              <a:rPr dirty="0" sz="2200">
                <a:latin typeface="Times New Roman"/>
                <a:cs typeface="Times New Roman"/>
              </a:rPr>
              <a:t>gì </a:t>
            </a:r>
            <a:r>
              <a:rPr dirty="0" sz="2200" spc="-5">
                <a:latin typeface="Times New Roman"/>
                <a:cs typeface="Times New Roman"/>
              </a:rPr>
              <a:t>theo một  cách nhất định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702" y="631770"/>
            <a:ext cx="6986841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1264" y="1180410"/>
            <a:ext cx="4335081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752600" marR="5080" indent="-1329690">
              <a:lnSpc>
                <a:spcPts val="4300"/>
              </a:lnSpc>
              <a:spcBef>
                <a:spcPts val="260"/>
              </a:spcBef>
            </a:pPr>
            <a:r>
              <a:rPr dirty="0"/>
              <a:t>CÓ </a:t>
            </a:r>
            <a:r>
              <a:rPr dirty="0" spc="-5"/>
              <a:t>PHẢI HÀNH </a:t>
            </a:r>
            <a:r>
              <a:rPr dirty="0"/>
              <a:t>VI </a:t>
            </a:r>
            <a:r>
              <a:rPr dirty="0" spc="-5"/>
              <a:t>LUÔN PHÁT  </a:t>
            </a:r>
            <a:r>
              <a:rPr dirty="0"/>
              <a:t>SINH TỪ </a:t>
            </a:r>
            <a:r>
              <a:rPr dirty="0" spc="-5"/>
              <a:t>THÁI</a:t>
            </a:r>
            <a:r>
              <a:rPr dirty="0" spc="-25"/>
              <a:t> </a:t>
            </a:r>
            <a:r>
              <a:rPr dirty="0" spc="-5"/>
              <a:t>ĐỘ?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0939" y="1804035"/>
            <a:ext cx="7616825" cy="51396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500" spc="-600">
                <a:solidFill>
                  <a:srgbClr val="7F5E84"/>
                </a:solidFill>
                <a:latin typeface="Wingdings"/>
                <a:cs typeface="Wingdings"/>
              </a:rPr>
              <a:t></a:t>
            </a:r>
            <a:r>
              <a:rPr dirty="0" sz="1500" spc="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Leon Festinger </a:t>
            </a:r>
            <a:r>
              <a:rPr dirty="0" sz="2000" b="1">
                <a:latin typeface="Times New Roman"/>
                <a:cs typeface="Times New Roman"/>
              </a:rPr>
              <a:t>– </a:t>
            </a:r>
            <a:r>
              <a:rPr dirty="0" sz="2000" spc="-5" b="1">
                <a:latin typeface="Times New Roman"/>
                <a:cs typeface="Times New Roman"/>
              </a:rPr>
              <a:t>Không, </a:t>
            </a:r>
            <a:r>
              <a:rPr dirty="0" sz="2000" b="1">
                <a:latin typeface="Times New Roman"/>
                <a:cs typeface="Times New Roman"/>
              </a:rPr>
              <a:t>ngược </a:t>
            </a:r>
            <a:r>
              <a:rPr dirty="0" sz="2000" spc="-5" b="1">
                <a:latin typeface="Times New Roman"/>
                <a:cs typeface="Times New Roman"/>
              </a:rPr>
              <a:t>lại </a:t>
            </a:r>
            <a:r>
              <a:rPr dirty="0" sz="2000" b="1">
                <a:latin typeface="Times New Roman"/>
                <a:cs typeface="Times New Roman"/>
              </a:rPr>
              <a:t>thái độ </a:t>
            </a:r>
            <a:r>
              <a:rPr dirty="0" sz="2000" spc="-5" b="1">
                <a:latin typeface="Times New Roman"/>
                <a:cs typeface="Times New Roman"/>
              </a:rPr>
              <a:t>theo </a:t>
            </a:r>
            <a:r>
              <a:rPr dirty="0" sz="2000" b="1">
                <a:latin typeface="Times New Roman"/>
                <a:cs typeface="Times New Roman"/>
              </a:rPr>
              <a:t>sau hành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vi</a:t>
            </a:r>
            <a:endParaRPr sz="2000">
              <a:latin typeface="Times New Roman"/>
              <a:cs typeface="Times New Roman"/>
            </a:endParaRPr>
          </a:p>
          <a:p>
            <a:pPr algn="just" marL="241300" marR="79375" indent="-228600">
              <a:lnSpc>
                <a:spcPct val="98300"/>
              </a:lnSpc>
              <a:spcBef>
                <a:spcPts val="520"/>
              </a:spcBef>
            </a:pPr>
            <a:r>
              <a:rPr dirty="0" sz="1500" spc="-600">
                <a:solidFill>
                  <a:srgbClr val="7F5E84"/>
                </a:solidFill>
                <a:latin typeface="Wingdings"/>
                <a:cs typeface="Wingdings"/>
              </a:rPr>
              <a:t></a:t>
            </a:r>
            <a:r>
              <a:rPr dirty="0" sz="1500" spc="9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Sự không thống nhất về nhận </a:t>
            </a:r>
            <a:r>
              <a:rPr dirty="0" sz="2000" spc="-5" b="1">
                <a:latin typeface="Times New Roman"/>
                <a:cs typeface="Times New Roman"/>
              </a:rPr>
              <a:t>thức: </a:t>
            </a:r>
            <a:r>
              <a:rPr dirty="0" sz="2000" spc="-5">
                <a:latin typeface="Times New Roman"/>
                <a:cs typeface="Times New Roman"/>
              </a:rPr>
              <a:t>Bất </a:t>
            </a:r>
            <a:r>
              <a:rPr dirty="0" sz="2000">
                <a:latin typeface="Times New Roman"/>
                <a:cs typeface="Times New Roman"/>
              </a:rPr>
              <a:t>kỳ sự không </a:t>
            </a:r>
            <a:r>
              <a:rPr dirty="0" sz="2000" spc="-5">
                <a:latin typeface="Times New Roman"/>
                <a:cs typeface="Times New Roman"/>
              </a:rPr>
              <a:t>tương thích nào  mà một cá nhân có thể nhận thấy giữa hai hay nhiều thái </a:t>
            </a:r>
            <a:r>
              <a:rPr dirty="0" sz="2000">
                <a:latin typeface="Times New Roman"/>
                <a:cs typeface="Times New Roman"/>
              </a:rPr>
              <a:t>độ </a:t>
            </a:r>
            <a:r>
              <a:rPr dirty="0" sz="2000" spc="-5">
                <a:latin typeface="Times New Roman"/>
                <a:cs typeface="Times New Roman"/>
              </a:rPr>
              <a:t>hoặc giữa  hành </a:t>
            </a:r>
            <a:r>
              <a:rPr dirty="0" sz="2000">
                <a:latin typeface="Times New Roman"/>
                <a:cs typeface="Times New Roman"/>
              </a:rPr>
              <a:t>vi và </a:t>
            </a:r>
            <a:r>
              <a:rPr dirty="0" sz="2000" spc="-5">
                <a:latin typeface="Times New Roman"/>
                <a:cs typeface="Times New Roman"/>
              </a:rPr>
              <a:t>thái </a:t>
            </a:r>
            <a:r>
              <a:rPr dirty="0" sz="2000">
                <a:latin typeface="Times New Roman"/>
                <a:cs typeface="Times New Roman"/>
              </a:rPr>
              <a:t>độ với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nhau.</a:t>
            </a:r>
            <a:endParaRPr sz="2000">
              <a:latin typeface="Times New Roman"/>
              <a:cs typeface="Times New Roman"/>
            </a:endParaRPr>
          </a:p>
          <a:p>
            <a:pPr marL="652145" marR="5080" indent="-228600">
              <a:lnSpc>
                <a:spcPct val="100000"/>
              </a:lnSpc>
              <a:spcBef>
                <a:spcPts val="935"/>
              </a:spcBef>
              <a:buClr>
                <a:srgbClr val="7F5E84"/>
              </a:buClr>
              <a:buSzPct val="75000"/>
              <a:buChar char="-"/>
              <a:tabLst>
                <a:tab pos="655955" algn="l"/>
              </a:tabLst>
            </a:pPr>
            <a:r>
              <a:rPr dirty="0" sz="2000">
                <a:latin typeface="Times New Roman"/>
                <a:cs typeface="Times New Roman"/>
              </a:rPr>
              <a:t>Cá </a:t>
            </a:r>
            <a:r>
              <a:rPr dirty="0" sz="2000" spc="-5">
                <a:latin typeface="Times New Roman"/>
                <a:cs typeface="Times New Roman"/>
              </a:rPr>
              <a:t>nhân </a:t>
            </a:r>
            <a:r>
              <a:rPr dirty="0" sz="2000">
                <a:latin typeface="Times New Roman"/>
                <a:cs typeface="Times New Roman"/>
              </a:rPr>
              <a:t>sẽ </a:t>
            </a:r>
            <a:r>
              <a:rPr dirty="0" sz="2000" spc="-5">
                <a:latin typeface="Times New Roman"/>
                <a:cs typeface="Times New Roman"/>
              </a:rPr>
              <a:t>tìm cách giảm khoảng cách </a:t>
            </a:r>
            <a:r>
              <a:rPr dirty="0" sz="2000">
                <a:latin typeface="Times New Roman"/>
                <a:cs typeface="Times New Roman"/>
              </a:rPr>
              <a:t>không </a:t>
            </a:r>
            <a:r>
              <a:rPr dirty="0" sz="2000" spc="-5">
                <a:latin typeface="Times New Roman"/>
                <a:cs typeface="Times New Roman"/>
              </a:rPr>
              <a:t>thoải mái, hay thiếu  tương </a:t>
            </a:r>
            <a:r>
              <a:rPr dirty="0" sz="2000">
                <a:latin typeface="Times New Roman"/>
                <a:cs typeface="Times New Roman"/>
              </a:rPr>
              <a:t>đồng về </a:t>
            </a:r>
            <a:r>
              <a:rPr dirty="0" sz="2000" spc="-5">
                <a:latin typeface="Times New Roman"/>
                <a:cs typeface="Times New Roman"/>
              </a:rPr>
              <a:t>nhận thức, </a:t>
            </a:r>
            <a:r>
              <a:rPr dirty="0" sz="2000">
                <a:latin typeface="Times New Roman"/>
                <a:cs typeface="Times New Roman"/>
              </a:rPr>
              <a:t>để </a:t>
            </a:r>
            <a:r>
              <a:rPr dirty="0" sz="2000" spc="-5">
                <a:latin typeface="Times New Roman"/>
                <a:cs typeface="Times New Roman"/>
              </a:rPr>
              <a:t>đạt được </a:t>
            </a:r>
            <a:r>
              <a:rPr dirty="0" sz="2000">
                <a:latin typeface="Times New Roman"/>
                <a:cs typeface="Times New Roman"/>
              </a:rPr>
              <a:t>sự ổn </a:t>
            </a:r>
            <a:r>
              <a:rPr dirty="0" sz="2000" spc="-5">
                <a:latin typeface="Times New Roman"/>
                <a:cs typeface="Times New Roman"/>
              </a:rPr>
              <a:t>định </a:t>
            </a:r>
            <a:r>
              <a:rPr dirty="0" sz="2000">
                <a:latin typeface="Times New Roman"/>
                <a:cs typeface="Times New Roman"/>
              </a:rPr>
              <a:t>và </a:t>
            </a:r>
            <a:r>
              <a:rPr dirty="0" sz="2000" spc="-5">
                <a:latin typeface="Times New Roman"/>
                <a:cs typeface="Times New Roman"/>
              </a:rPr>
              <a:t>nhất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quán</a:t>
            </a:r>
            <a:endParaRPr sz="2000">
              <a:latin typeface="Times New Roman"/>
              <a:cs typeface="Times New Roman"/>
            </a:endParaRPr>
          </a:p>
          <a:p>
            <a:pPr marL="652145" marR="5080" indent="-228600">
              <a:lnSpc>
                <a:spcPts val="2320"/>
              </a:lnSpc>
              <a:spcBef>
                <a:spcPts val="625"/>
              </a:spcBef>
              <a:buClr>
                <a:srgbClr val="7F5E84"/>
              </a:buClr>
              <a:buSzPct val="75000"/>
              <a:buChar char="-"/>
              <a:tabLst>
                <a:tab pos="655955" algn="l"/>
              </a:tabLst>
            </a:pPr>
            <a:r>
              <a:rPr dirty="0" sz="2000" spc="-5">
                <a:latin typeface="Times New Roman"/>
                <a:cs typeface="Times New Roman"/>
              </a:rPr>
              <a:t>Tính nhất quán đạt được bằng cách thay </a:t>
            </a:r>
            <a:r>
              <a:rPr dirty="0" sz="2000">
                <a:latin typeface="Times New Roman"/>
                <a:cs typeface="Times New Roman"/>
              </a:rPr>
              <a:t>đổi </a:t>
            </a:r>
            <a:r>
              <a:rPr dirty="0" sz="2000" spc="-5">
                <a:latin typeface="Times New Roman"/>
                <a:cs typeface="Times New Roman"/>
              </a:rPr>
              <a:t>thái </a:t>
            </a:r>
            <a:r>
              <a:rPr dirty="0" sz="2000">
                <a:latin typeface="Times New Roman"/>
                <a:cs typeface="Times New Roman"/>
              </a:rPr>
              <a:t>độ, </a:t>
            </a:r>
            <a:r>
              <a:rPr dirty="0" sz="2000" spc="-5">
                <a:latin typeface="Times New Roman"/>
                <a:cs typeface="Times New Roman"/>
              </a:rPr>
              <a:t>điều chỉnh  hành vi, hay thông </a:t>
            </a:r>
            <a:r>
              <a:rPr dirty="0" sz="2000">
                <a:latin typeface="Times New Roman"/>
                <a:cs typeface="Times New Roman"/>
              </a:rPr>
              <a:t>qua hợp </a:t>
            </a:r>
            <a:r>
              <a:rPr dirty="0" sz="2000" spc="-5">
                <a:latin typeface="Times New Roman"/>
                <a:cs typeface="Times New Roman"/>
              </a:rPr>
              <a:t>lý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hoá</a:t>
            </a:r>
            <a:endParaRPr sz="2000">
              <a:latin typeface="Times New Roman"/>
              <a:cs typeface="Times New Roman"/>
            </a:endParaRPr>
          </a:p>
          <a:p>
            <a:pPr marL="652145" indent="-228600">
              <a:lnSpc>
                <a:spcPct val="100000"/>
              </a:lnSpc>
              <a:spcBef>
                <a:spcPts val="415"/>
              </a:spcBef>
              <a:buClr>
                <a:srgbClr val="7F5E84"/>
              </a:buClr>
              <a:buSzPct val="75000"/>
              <a:buChar char="-"/>
              <a:tabLst>
                <a:tab pos="655955" algn="l"/>
              </a:tabLst>
            </a:pPr>
            <a:r>
              <a:rPr dirty="0" sz="2000">
                <a:latin typeface="Times New Roman"/>
                <a:cs typeface="Times New Roman"/>
              </a:rPr>
              <a:t>Mong </a:t>
            </a:r>
            <a:r>
              <a:rPr dirty="0" sz="2000" spc="-5">
                <a:latin typeface="Times New Roman"/>
                <a:cs typeface="Times New Roman"/>
              </a:rPr>
              <a:t>muốn giảm </a:t>
            </a:r>
            <a:r>
              <a:rPr dirty="0" sz="2000">
                <a:latin typeface="Times New Roman"/>
                <a:cs typeface="Times New Roman"/>
              </a:rPr>
              <a:t>sự </a:t>
            </a:r>
            <a:r>
              <a:rPr dirty="0" sz="2000" spc="-5">
                <a:latin typeface="Times New Roman"/>
                <a:cs typeface="Times New Roman"/>
              </a:rPr>
              <a:t>thiếu tương </a:t>
            </a:r>
            <a:r>
              <a:rPr dirty="0" sz="2000">
                <a:latin typeface="Times New Roman"/>
                <a:cs typeface="Times New Roman"/>
              </a:rPr>
              <a:t>đồng về </a:t>
            </a:r>
            <a:r>
              <a:rPr dirty="0" sz="2000" spc="-5">
                <a:latin typeface="Times New Roman"/>
                <a:cs typeface="Times New Roman"/>
              </a:rPr>
              <a:t>nhận thức </a:t>
            </a:r>
            <a:r>
              <a:rPr dirty="0" sz="2000">
                <a:latin typeface="Times New Roman"/>
                <a:cs typeface="Times New Roman"/>
              </a:rPr>
              <a:t>phụ </a:t>
            </a:r>
            <a:r>
              <a:rPr dirty="0" sz="2000" spc="-5">
                <a:latin typeface="Times New Roman"/>
                <a:cs typeface="Times New Roman"/>
              </a:rPr>
              <a:t>thuộc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vào:</a:t>
            </a:r>
            <a:endParaRPr sz="2000">
              <a:latin typeface="Times New Roman"/>
              <a:cs typeface="Times New Roman"/>
            </a:endParaRPr>
          </a:p>
          <a:p>
            <a:pPr lvl="1" marL="1679575" marR="1890395" indent="-228600">
              <a:lnSpc>
                <a:spcPct val="100000"/>
              </a:lnSpc>
              <a:spcBef>
                <a:spcPts val="670"/>
              </a:spcBef>
              <a:buClr>
                <a:srgbClr val="7F5E84"/>
              </a:buClr>
              <a:buSzPct val="75000"/>
              <a:buFont typeface="Arial"/>
              <a:buChar char="•"/>
              <a:tabLst>
                <a:tab pos="1682750" algn="l"/>
              </a:tabLst>
            </a:pPr>
            <a:r>
              <a:rPr dirty="0" sz="2000" spc="-5">
                <a:latin typeface="Times New Roman"/>
                <a:cs typeface="Times New Roman"/>
              </a:rPr>
              <a:t>Tầm quan trọng của các yếu tố tạo </a:t>
            </a:r>
            <a:r>
              <a:rPr dirty="0" sz="2000">
                <a:latin typeface="Times New Roman"/>
                <a:cs typeface="Times New Roman"/>
              </a:rPr>
              <a:t>ra  sự </a:t>
            </a:r>
            <a:r>
              <a:rPr dirty="0" sz="2000" spc="-5">
                <a:latin typeface="Times New Roman"/>
                <a:cs typeface="Times New Roman"/>
              </a:rPr>
              <a:t>thiếu tương </a:t>
            </a:r>
            <a:r>
              <a:rPr dirty="0" sz="2000">
                <a:latin typeface="Times New Roman"/>
                <a:cs typeface="Times New Roman"/>
              </a:rPr>
              <a:t>đồng về </a:t>
            </a:r>
            <a:r>
              <a:rPr dirty="0" sz="2000" spc="-5">
                <a:latin typeface="Times New Roman"/>
                <a:cs typeface="Times New Roman"/>
              </a:rPr>
              <a:t>nhận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thức</a:t>
            </a:r>
            <a:endParaRPr sz="2000">
              <a:latin typeface="Times New Roman"/>
              <a:cs typeface="Times New Roman"/>
            </a:endParaRPr>
          </a:p>
          <a:p>
            <a:pPr lvl="1" marL="1679575" marR="1891030" indent="-228600">
              <a:lnSpc>
                <a:spcPts val="2320"/>
              </a:lnSpc>
              <a:spcBef>
                <a:spcPts val="625"/>
              </a:spcBef>
              <a:buClr>
                <a:srgbClr val="7F5E84"/>
              </a:buClr>
              <a:buSzPct val="75000"/>
              <a:buFont typeface="Arial"/>
              <a:buChar char="•"/>
              <a:tabLst>
                <a:tab pos="1682750" algn="l"/>
              </a:tabLst>
            </a:pPr>
            <a:r>
              <a:rPr dirty="0" sz="2000">
                <a:latin typeface="Times New Roman"/>
                <a:cs typeface="Times New Roman"/>
              </a:rPr>
              <a:t>Mức độ </a:t>
            </a:r>
            <a:r>
              <a:rPr dirty="0" sz="2000" spc="-5">
                <a:latin typeface="Times New Roman"/>
                <a:cs typeface="Times New Roman"/>
              </a:rPr>
              <a:t>cá nhân ảnh hưởng đến các  yếu tố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này</a:t>
            </a:r>
            <a:endParaRPr sz="2000">
              <a:latin typeface="Times New Roman"/>
              <a:cs typeface="Times New Roman"/>
            </a:endParaRPr>
          </a:p>
          <a:p>
            <a:pPr lvl="1" marL="1679575" indent="-228600">
              <a:lnSpc>
                <a:spcPct val="100000"/>
              </a:lnSpc>
              <a:spcBef>
                <a:spcPts val="415"/>
              </a:spcBef>
              <a:buClr>
                <a:srgbClr val="7F5E84"/>
              </a:buClr>
              <a:buSzPct val="75000"/>
              <a:buFont typeface="Arial"/>
              <a:buChar char="•"/>
              <a:tabLst>
                <a:tab pos="1682750" algn="l"/>
              </a:tabLst>
            </a:pPr>
            <a:r>
              <a:rPr dirty="0" sz="2000" spc="-5">
                <a:latin typeface="Times New Roman"/>
                <a:cs typeface="Times New Roman"/>
              </a:rPr>
              <a:t>Phần thưởng </a:t>
            </a:r>
            <a:r>
              <a:rPr dirty="0" sz="2000">
                <a:latin typeface="Times New Roman"/>
                <a:cs typeface="Times New Roman"/>
              </a:rPr>
              <a:t>đi </a:t>
            </a:r>
            <a:r>
              <a:rPr dirty="0" sz="2000" spc="-5">
                <a:latin typeface="Times New Roman"/>
                <a:cs typeface="Times New Roman"/>
              </a:rPr>
              <a:t>kèm </a:t>
            </a:r>
            <a:r>
              <a:rPr dirty="0" sz="2000">
                <a:latin typeface="Times New Roman"/>
                <a:cs typeface="Times New Roman"/>
              </a:rPr>
              <a:t>với sự </a:t>
            </a:r>
            <a:r>
              <a:rPr dirty="0" sz="2000" spc="-5">
                <a:latin typeface="Times New Roman"/>
                <a:cs typeface="Times New Roman"/>
              </a:rPr>
              <a:t>thiếu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tương</a:t>
            </a:r>
            <a:endParaRPr sz="2000">
              <a:latin typeface="Times New Roman"/>
              <a:cs typeface="Times New Roman"/>
            </a:endParaRPr>
          </a:p>
          <a:p>
            <a:pPr marL="167957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đồng về </a:t>
            </a:r>
            <a:r>
              <a:rPr dirty="0" sz="2000" spc="-5">
                <a:latin typeface="Times New Roman"/>
                <a:cs typeface="Times New Roman"/>
              </a:rPr>
              <a:t>nhận thức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1987" y="4961064"/>
            <a:ext cx="1786254" cy="197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0367" y="914397"/>
            <a:ext cx="6276111" cy="62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653" y="888047"/>
            <a:ext cx="6182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NHỮNG </a:t>
            </a:r>
            <a:r>
              <a:rPr dirty="0"/>
              <a:t>BIẾN SỐ ĐIỀU</a:t>
            </a:r>
            <a:r>
              <a:rPr dirty="0" spc="-85"/>
              <a:t> </a:t>
            </a:r>
            <a:r>
              <a:rPr dirty="0"/>
              <a:t>TIẾT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4543437"/>
            <a:ext cx="6096000" cy="1944370"/>
          </a:xfrm>
          <a:custGeom>
            <a:avLst/>
            <a:gdLst/>
            <a:ahLst/>
            <a:cxnLst/>
            <a:rect l="l" t="t" r="r" b="b"/>
            <a:pathLst>
              <a:path w="6096000" h="1944370">
                <a:moveTo>
                  <a:pt x="5123992" y="0"/>
                </a:moveTo>
                <a:lnTo>
                  <a:pt x="5123992" y="486003"/>
                </a:lnTo>
                <a:lnTo>
                  <a:pt x="0" y="486003"/>
                </a:lnTo>
                <a:lnTo>
                  <a:pt x="0" y="1458010"/>
                </a:lnTo>
                <a:lnTo>
                  <a:pt x="5123992" y="1458010"/>
                </a:lnTo>
                <a:lnTo>
                  <a:pt x="5123992" y="1944001"/>
                </a:lnTo>
                <a:lnTo>
                  <a:pt x="6096000" y="972007"/>
                </a:lnTo>
                <a:lnTo>
                  <a:pt x="5123992" y="0"/>
                </a:lnTo>
                <a:close/>
              </a:path>
            </a:pathLst>
          </a:custGeom>
          <a:solidFill>
            <a:srgbClr val="E8C9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7400" y="5693321"/>
            <a:ext cx="5943600" cy="1219200"/>
          </a:xfrm>
          <a:custGeom>
            <a:avLst/>
            <a:gdLst/>
            <a:ahLst/>
            <a:cxnLst/>
            <a:rect l="l" t="t" r="r" b="b"/>
            <a:pathLst>
              <a:path w="5943600" h="1219200">
                <a:moveTo>
                  <a:pt x="2971800" y="0"/>
                </a:moveTo>
                <a:lnTo>
                  <a:pt x="0" y="1219197"/>
                </a:lnTo>
                <a:lnTo>
                  <a:pt x="5943600" y="1219197"/>
                </a:lnTo>
                <a:lnTo>
                  <a:pt x="2971800" y="0"/>
                </a:lnTo>
                <a:close/>
              </a:path>
            </a:pathLst>
          </a:custGeom>
          <a:solidFill>
            <a:srgbClr val="CDB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4" y="5693321"/>
            <a:ext cx="5943600" cy="1219200"/>
          </a:xfrm>
          <a:custGeom>
            <a:avLst/>
            <a:gdLst/>
            <a:ahLst/>
            <a:cxnLst/>
            <a:rect l="l" t="t" r="r" b="b"/>
            <a:pathLst>
              <a:path w="5943600" h="1219200">
                <a:moveTo>
                  <a:pt x="5943595" y="1219199"/>
                </a:moveTo>
                <a:lnTo>
                  <a:pt x="2971797" y="0"/>
                </a:lnTo>
                <a:lnTo>
                  <a:pt x="0" y="1219199"/>
                </a:lnTo>
                <a:lnTo>
                  <a:pt x="5943595" y="1219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0352" y="6367548"/>
            <a:ext cx="2294305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77302" y="1777682"/>
            <a:ext cx="7455534" cy="491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88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Các biến điều </a:t>
            </a:r>
            <a:r>
              <a:rPr dirty="0" sz="2200" spc="-5" b="1">
                <a:latin typeface="Times New Roman"/>
                <a:cs typeface="Times New Roman"/>
              </a:rPr>
              <a:t>tiết </a:t>
            </a:r>
            <a:r>
              <a:rPr dirty="0" sz="2200" b="1">
                <a:latin typeface="Times New Roman"/>
                <a:cs typeface="Times New Roman"/>
              </a:rPr>
              <a:t>quan </a:t>
            </a:r>
            <a:r>
              <a:rPr dirty="0" sz="2200" spc="-5" b="1">
                <a:latin typeface="Times New Roman"/>
                <a:cs typeface="Times New Roman"/>
              </a:rPr>
              <a:t>trọng </a:t>
            </a:r>
            <a:r>
              <a:rPr dirty="0" sz="2200" b="1">
                <a:latin typeface="Times New Roman"/>
                <a:cs typeface="Times New Roman"/>
              </a:rPr>
              <a:t>nhất </a:t>
            </a:r>
            <a:r>
              <a:rPr dirty="0" sz="2200" spc="-5" b="1">
                <a:latin typeface="Times New Roman"/>
                <a:cs typeface="Times New Roman"/>
              </a:rPr>
              <a:t>của </a:t>
            </a:r>
            <a:r>
              <a:rPr dirty="0" sz="2200" b="1">
                <a:latin typeface="Times New Roman"/>
                <a:cs typeface="Times New Roman"/>
              </a:rPr>
              <a:t>quan hệ thái độ - hành  vi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là:</a:t>
            </a:r>
            <a:endParaRPr sz="2200">
              <a:latin typeface="Times New Roman"/>
              <a:cs typeface="Times New Roman"/>
            </a:endParaRPr>
          </a:p>
          <a:p>
            <a:pPr marL="549275" indent="-231775">
              <a:lnSpc>
                <a:spcPct val="100000"/>
              </a:lnSpc>
              <a:spcBef>
                <a:spcPts val="65"/>
              </a:spcBef>
              <a:buClr>
                <a:srgbClr val="7F5E84"/>
              </a:buClr>
              <a:buSzPct val="75000"/>
              <a:buChar char="-"/>
              <a:tabLst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Tầm quan trọng của thái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độ</a:t>
            </a:r>
            <a:endParaRPr sz="2400">
              <a:latin typeface="Times New Roman"/>
              <a:cs typeface="Times New Roman"/>
            </a:endParaRPr>
          </a:p>
          <a:p>
            <a:pPr marL="549275" indent="-231775">
              <a:lnSpc>
                <a:spcPct val="100000"/>
              </a:lnSpc>
              <a:spcBef>
                <a:spcPts val="795"/>
              </a:spcBef>
              <a:buClr>
                <a:srgbClr val="7F5E84"/>
              </a:buClr>
              <a:buSzPct val="75000"/>
              <a:buChar char="-"/>
              <a:tabLst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Tính tương </a:t>
            </a:r>
            <a:r>
              <a:rPr dirty="0" sz="2400">
                <a:latin typeface="Times New Roman"/>
                <a:cs typeface="Times New Roman"/>
              </a:rPr>
              <a:t>hợp với </a:t>
            </a:r>
            <a:r>
              <a:rPr dirty="0" sz="2400" spc="-5">
                <a:latin typeface="Times New Roman"/>
                <a:cs typeface="Times New Roman"/>
              </a:rPr>
              <a:t>hành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549275" indent="-231775">
              <a:lnSpc>
                <a:spcPct val="100000"/>
              </a:lnSpc>
              <a:spcBef>
                <a:spcPts val="919"/>
              </a:spcBef>
              <a:buClr>
                <a:srgbClr val="7F5E84"/>
              </a:buClr>
              <a:buSzPct val="75000"/>
              <a:buChar char="-"/>
              <a:tabLst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Tính tiếp cận của thái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độ</a:t>
            </a:r>
            <a:endParaRPr sz="2400">
              <a:latin typeface="Times New Roman"/>
              <a:cs typeface="Times New Roman"/>
            </a:endParaRPr>
          </a:p>
          <a:p>
            <a:pPr marL="549275" indent="-231775">
              <a:lnSpc>
                <a:spcPct val="100000"/>
              </a:lnSpc>
              <a:spcBef>
                <a:spcPts val="819"/>
              </a:spcBef>
              <a:buClr>
                <a:srgbClr val="7F5E84"/>
              </a:buClr>
              <a:buSzPct val="75000"/>
              <a:buChar char="-"/>
              <a:tabLst>
                <a:tab pos="549275" algn="l"/>
              </a:tabLst>
            </a:pPr>
            <a:r>
              <a:rPr dirty="0" sz="2400">
                <a:latin typeface="Times New Roman"/>
                <a:cs typeface="Times New Roman"/>
              </a:rPr>
              <a:t>Áp </a:t>
            </a:r>
            <a:r>
              <a:rPr dirty="0" sz="2400" spc="-5">
                <a:latin typeface="Times New Roman"/>
                <a:cs typeface="Times New Roman"/>
              </a:rPr>
              <a:t>lực của </a:t>
            </a:r>
            <a:r>
              <a:rPr dirty="0" sz="2400">
                <a:latin typeface="Times New Roman"/>
                <a:cs typeface="Times New Roman"/>
              </a:rPr>
              <a:t>xã hội </a:t>
            </a:r>
            <a:r>
              <a:rPr dirty="0" sz="2400" spc="-5">
                <a:latin typeface="Times New Roman"/>
                <a:cs typeface="Times New Roman"/>
              </a:rPr>
              <a:t>lên cá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nhân</a:t>
            </a:r>
            <a:endParaRPr sz="2400">
              <a:latin typeface="Times New Roman"/>
              <a:cs typeface="Times New Roman"/>
            </a:endParaRPr>
          </a:p>
          <a:p>
            <a:pPr marL="549275" indent="-231775">
              <a:lnSpc>
                <a:spcPct val="100000"/>
              </a:lnSpc>
              <a:spcBef>
                <a:spcPts val="919"/>
              </a:spcBef>
              <a:buClr>
                <a:srgbClr val="7F5E84"/>
              </a:buClr>
              <a:buSzPct val="75000"/>
              <a:buChar char="-"/>
              <a:tabLst>
                <a:tab pos="549275" algn="l"/>
              </a:tabLst>
            </a:pPr>
            <a:r>
              <a:rPr dirty="0" sz="2400" spc="-5">
                <a:latin typeface="Times New Roman"/>
                <a:cs typeface="Times New Roman"/>
              </a:rPr>
              <a:t>Kinh nghiệm cá nhân trực tiếp </a:t>
            </a:r>
            <a:r>
              <a:rPr dirty="0" sz="2400">
                <a:latin typeface="Times New Roman"/>
                <a:cs typeface="Times New Roman"/>
              </a:rPr>
              <a:t>về </a:t>
            </a:r>
            <a:r>
              <a:rPr dirty="0" sz="2400" spc="-5">
                <a:latin typeface="Times New Roman"/>
                <a:cs typeface="Times New Roman"/>
              </a:rPr>
              <a:t>thái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độ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"/>
              </a:spcBef>
              <a:tabLst>
                <a:tab pos="3314700" algn="l"/>
                <a:tab pos="5090160" algn="l"/>
              </a:tabLst>
            </a:pPr>
            <a:r>
              <a:rPr dirty="0" sz="2700" spc="-5">
                <a:latin typeface="Times New Roman"/>
                <a:cs typeface="Times New Roman"/>
              </a:rPr>
              <a:t>Thái</a:t>
            </a:r>
            <a:r>
              <a:rPr dirty="0" sz="2700">
                <a:latin typeface="Times New Roman"/>
                <a:cs typeface="Times New Roman"/>
              </a:rPr>
              <a:t> độ	</a:t>
            </a:r>
            <a:r>
              <a:rPr dirty="0" sz="2700" i="1">
                <a:latin typeface="Times New Roman"/>
                <a:cs typeface="Times New Roman"/>
              </a:rPr>
              <a:t>Dự</a:t>
            </a:r>
            <a:r>
              <a:rPr dirty="0" sz="2700" spc="-5" i="1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báo	</a:t>
            </a:r>
            <a:r>
              <a:rPr dirty="0" sz="2700" spc="-5">
                <a:latin typeface="Times New Roman"/>
                <a:cs typeface="Times New Roman"/>
              </a:rPr>
              <a:t>Hành </a:t>
            </a:r>
            <a:r>
              <a:rPr dirty="0" sz="2700">
                <a:latin typeface="Times New Roman"/>
                <a:cs typeface="Times New Roman"/>
              </a:rPr>
              <a:t>vi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/>
              <a:cs typeface="Times New Roman"/>
            </a:endParaRPr>
          </a:p>
          <a:p>
            <a:pPr algn="ctr" marL="5334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Times New Roman"/>
                <a:cs typeface="Times New Roman"/>
              </a:rPr>
              <a:t>Các biến </a:t>
            </a:r>
            <a:r>
              <a:rPr dirty="0" sz="2200">
                <a:latin typeface="Times New Roman"/>
                <a:cs typeface="Times New Roman"/>
              </a:rPr>
              <a:t>số </a:t>
            </a:r>
            <a:r>
              <a:rPr dirty="0" sz="2200" spc="-5">
                <a:latin typeface="Times New Roman"/>
                <a:cs typeface="Times New Roman"/>
              </a:rPr>
              <a:t>điều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tiết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798" y="914397"/>
            <a:ext cx="6887095" cy="62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4133" y="888047"/>
            <a:ext cx="6799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DỰ BÁO </a:t>
            </a:r>
            <a:r>
              <a:rPr dirty="0" spc="-5"/>
              <a:t>HÀNH </a:t>
            </a:r>
            <a:r>
              <a:rPr dirty="0"/>
              <a:t>VI TỪ </a:t>
            </a:r>
            <a:r>
              <a:rPr dirty="0" spc="-5"/>
              <a:t>THÁI</a:t>
            </a:r>
            <a:r>
              <a:rPr dirty="0" spc="-75"/>
              <a:t> </a:t>
            </a:r>
            <a:r>
              <a:rPr dirty="0"/>
              <a:t>ĐỘ</a:t>
            </a:r>
          </a:p>
        </p:txBody>
      </p:sp>
      <p:sp>
        <p:nvSpPr>
          <p:cNvPr id="4" name="object 4"/>
          <p:cNvSpPr/>
          <p:nvPr/>
        </p:nvSpPr>
        <p:spPr>
          <a:xfrm>
            <a:off x="6931062" y="3750132"/>
            <a:ext cx="1874799" cy="3260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35736" y="2132215"/>
            <a:ext cx="985057" cy="2231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58239" y="1718246"/>
            <a:ext cx="7574280" cy="520954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Những thái độ quan </a:t>
            </a:r>
            <a:r>
              <a:rPr dirty="0" sz="2200" spc="-5" b="1">
                <a:latin typeface="Times New Roman"/>
                <a:cs typeface="Times New Roman"/>
              </a:rPr>
              <a:t>trọng có </a:t>
            </a:r>
            <a:r>
              <a:rPr dirty="0" sz="2200" b="1">
                <a:latin typeface="Times New Roman"/>
                <a:cs typeface="Times New Roman"/>
              </a:rPr>
              <a:t>quan hệ mạnh với hành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vi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8800"/>
              </a:lnSpc>
              <a:spcBef>
                <a:spcPts val="555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Sự kết </a:t>
            </a:r>
            <a:r>
              <a:rPr dirty="0" sz="2200" spc="-5" b="1">
                <a:latin typeface="Times New Roman"/>
                <a:cs typeface="Times New Roman"/>
              </a:rPr>
              <a:t>hợp càng chặt chẽ giữa </a:t>
            </a:r>
            <a:r>
              <a:rPr dirty="0" sz="2200" b="1">
                <a:latin typeface="Times New Roman"/>
                <a:cs typeface="Times New Roman"/>
              </a:rPr>
              <a:t>thái độ và hành vi thì quan hệ  </a:t>
            </a:r>
            <a:r>
              <a:rPr dirty="0" sz="2200" spc="-5" b="1">
                <a:latin typeface="Times New Roman"/>
                <a:cs typeface="Times New Roman"/>
              </a:rPr>
              <a:t>giữa chúng càng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mạnh:</a:t>
            </a:r>
            <a:endParaRPr sz="2200">
              <a:latin typeface="Times New Roman"/>
              <a:cs typeface="Times New Roman"/>
            </a:endParaRPr>
          </a:p>
          <a:p>
            <a:pPr marL="668020" indent="-231775">
              <a:lnSpc>
                <a:spcPct val="100000"/>
              </a:lnSpc>
              <a:spcBef>
                <a:spcPts val="1430"/>
              </a:spcBef>
              <a:buClr>
                <a:srgbClr val="7F5E84"/>
              </a:buClr>
              <a:buSzPct val="75000"/>
              <a:buChar char="-"/>
              <a:tabLst>
                <a:tab pos="668655" algn="l"/>
              </a:tabLst>
            </a:pPr>
            <a:r>
              <a:rPr dirty="0" sz="2400" spc="-5">
                <a:latin typeface="Times New Roman"/>
                <a:cs typeface="Times New Roman"/>
              </a:rPr>
              <a:t>Thái </a:t>
            </a:r>
            <a:r>
              <a:rPr dirty="0" sz="2400">
                <a:latin typeface="Times New Roman"/>
                <a:cs typeface="Times New Roman"/>
              </a:rPr>
              <a:t>độ </a:t>
            </a:r>
            <a:r>
              <a:rPr dirty="0" sz="2400" spc="-5">
                <a:latin typeface="Times New Roman"/>
                <a:cs typeface="Times New Roman"/>
              </a:rPr>
              <a:t>cụ thể </a:t>
            </a:r>
            <a:r>
              <a:rPr dirty="0" sz="2400">
                <a:latin typeface="Times New Roman"/>
                <a:cs typeface="Times New Roman"/>
              </a:rPr>
              <a:t>dự </a:t>
            </a:r>
            <a:r>
              <a:rPr dirty="0" sz="2400" spc="-5">
                <a:latin typeface="Times New Roman"/>
                <a:cs typeface="Times New Roman"/>
              </a:rPr>
              <a:t>báo hành </a:t>
            </a:r>
            <a:r>
              <a:rPr dirty="0" sz="2400">
                <a:latin typeface="Times New Roman"/>
                <a:cs typeface="Times New Roman"/>
              </a:rPr>
              <a:t>vi </a:t>
            </a:r>
            <a:r>
              <a:rPr dirty="0" sz="2400" spc="-5">
                <a:latin typeface="Times New Roman"/>
                <a:cs typeface="Times New Roman"/>
              </a:rPr>
              <a:t>cụ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thể</a:t>
            </a:r>
            <a:endParaRPr sz="2400">
              <a:latin typeface="Times New Roman"/>
              <a:cs typeface="Times New Roman"/>
            </a:endParaRPr>
          </a:p>
          <a:p>
            <a:pPr marL="668020" indent="-231775">
              <a:lnSpc>
                <a:spcPct val="100000"/>
              </a:lnSpc>
              <a:spcBef>
                <a:spcPts val="800"/>
              </a:spcBef>
              <a:buClr>
                <a:srgbClr val="7F5E84"/>
              </a:buClr>
              <a:buSzPct val="75000"/>
              <a:buChar char="-"/>
              <a:tabLst>
                <a:tab pos="668655" algn="l"/>
              </a:tabLst>
            </a:pPr>
            <a:r>
              <a:rPr dirty="0" sz="2400" spc="-5">
                <a:latin typeface="Times New Roman"/>
                <a:cs typeface="Times New Roman"/>
              </a:rPr>
              <a:t>Thái </a:t>
            </a:r>
            <a:r>
              <a:rPr dirty="0" sz="2400">
                <a:latin typeface="Times New Roman"/>
                <a:cs typeface="Times New Roman"/>
              </a:rPr>
              <a:t>độ </a:t>
            </a:r>
            <a:r>
              <a:rPr dirty="0" sz="2400" spc="-5">
                <a:latin typeface="Times New Roman"/>
                <a:cs typeface="Times New Roman"/>
              </a:rPr>
              <a:t>chung </a:t>
            </a:r>
            <a:r>
              <a:rPr dirty="0" sz="2400">
                <a:latin typeface="Times New Roman"/>
                <a:cs typeface="Times New Roman"/>
              </a:rPr>
              <a:t>dự </a:t>
            </a:r>
            <a:r>
              <a:rPr dirty="0" sz="2400" spc="-5">
                <a:latin typeface="Times New Roman"/>
                <a:cs typeface="Times New Roman"/>
              </a:rPr>
              <a:t>báo hành </a:t>
            </a:r>
            <a:r>
              <a:rPr dirty="0" sz="2400">
                <a:latin typeface="Times New Roman"/>
                <a:cs typeface="Times New Roman"/>
              </a:rPr>
              <a:t>vi</a:t>
            </a:r>
            <a:r>
              <a:rPr dirty="0" sz="2400" spc="-5">
                <a:latin typeface="Times New Roman"/>
                <a:cs typeface="Times New Roman"/>
              </a:rPr>
              <a:t> chung</a:t>
            </a:r>
            <a:endParaRPr sz="2400">
              <a:latin typeface="Times New Roman"/>
              <a:cs typeface="Times New Roman"/>
            </a:endParaRPr>
          </a:p>
          <a:p>
            <a:pPr marL="244475" marR="1929130" indent="-228600">
              <a:lnSpc>
                <a:spcPct val="109800"/>
              </a:lnSpc>
              <a:spcBef>
                <a:spcPts val="1800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Thái độ </a:t>
            </a:r>
            <a:r>
              <a:rPr dirty="0" sz="2200" spc="-5" b="1">
                <a:latin typeface="Times New Roman"/>
                <a:cs typeface="Times New Roman"/>
              </a:rPr>
              <a:t>càng </a:t>
            </a:r>
            <a:r>
              <a:rPr dirty="0" sz="2200" b="1">
                <a:latin typeface="Times New Roman"/>
                <a:cs typeface="Times New Roman"/>
              </a:rPr>
              <a:t>bộc </a:t>
            </a:r>
            <a:r>
              <a:rPr dirty="0" sz="2200" spc="-5" b="1">
                <a:latin typeface="Times New Roman"/>
                <a:cs typeface="Times New Roman"/>
              </a:rPr>
              <a:t>lộ </a:t>
            </a:r>
            <a:r>
              <a:rPr dirty="0" sz="2200" b="1">
                <a:latin typeface="Times New Roman"/>
                <a:cs typeface="Times New Roman"/>
              </a:rPr>
              <a:t>thường </a:t>
            </a:r>
            <a:r>
              <a:rPr dirty="0" sz="2200" spc="-5" b="1">
                <a:latin typeface="Times New Roman"/>
                <a:cs typeface="Times New Roman"/>
              </a:rPr>
              <a:t>xuyên </a:t>
            </a:r>
            <a:r>
              <a:rPr dirty="0" sz="2200" b="1">
                <a:latin typeface="Times New Roman"/>
                <a:cs typeface="Times New Roman"/>
              </a:rPr>
              <a:t>thì dự báo  nó </a:t>
            </a:r>
            <a:r>
              <a:rPr dirty="0" sz="2200" spc="-5" b="1">
                <a:latin typeface="Times New Roman"/>
                <a:cs typeface="Times New Roman"/>
              </a:rPr>
              <a:t>càng </a:t>
            </a:r>
            <a:r>
              <a:rPr dirty="0" sz="2200" b="1">
                <a:latin typeface="Times New Roman"/>
                <a:cs typeface="Times New Roman"/>
              </a:rPr>
              <a:t>tốt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hơn</a:t>
            </a:r>
            <a:endParaRPr sz="2200">
              <a:latin typeface="Times New Roman"/>
              <a:cs typeface="Times New Roman"/>
            </a:endParaRPr>
          </a:p>
          <a:p>
            <a:pPr algn="just" marL="244475" marR="1928495" indent="-228600">
              <a:lnSpc>
                <a:spcPct val="109300"/>
              </a:lnSpc>
              <a:spcBef>
                <a:spcPts val="545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Áp </a:t>
            </a:r>
            <a:r>
              <a:rPr dirty="0" sz="2200" spc="-5" b="1">
                <a:latin typeface="Times New Roman"/>
                <a:cs typeface="Times New Roman"/>
              </a:rPr>
              <a:t>lực </a:t>
            </a:r>
            <a:r>
              <a:rPr dirty="0" sz="2200" b="1">
                <a:latin typeface="Times New Roman"/>
                <a:cs typeface="Times New Roman"/>
              </a:rPr>
              <a:t>xã hội </a:t>
            </a:r>
            <a:r>
              <a:rPr dirty="0" sz="2200" spc="-5" b="1">
                <a:latin typeface="Times New Roman"/>
                <a:cs typeface="Times New Roman"/>
              </a:rPr>
              <a:t>lên cá </a:t>
            </a:r>
            <a:r>
              <a:rPr dirty="0" sz="2200" b="1">
                <a:latin typeface="Times New Roman"/>
                <a:cs typeface="Times New Roman"/>
              </a:rPr>
              <a:t>nhân </a:t>
            </a:r>
            <a:r>
              <a:rPr dirty="0" sz="2200" spc="-5" b="1">
                <a:latin typeface="Times New Roman"/>
                <a:cs typeface="Times New Roman"/>
              </a:rPr>
              <a:t>cao làm giảm </a:t>
            </a:r>
            <a:r>
              <a:rPr dirty="0" sz="2200" b="1">
                <a:latin typeface="Times New Roman"/>
                <a:cs typeface="Times New Roman"/>
              </a:rPr>
              <a:t>quan  hệ này và </a:t>
            </a:r>
            <a:r>
              <a:rPr dirty="0" sz="2200" spc="-5" b="1">
                <a:latin typeface="Times New Roman"/>
                <a:cs typeface="Times New Roman"/>
              </a:rPr>
              <a:t>có </a:t>
            </a:r>
            <a:r>
              <a:rPr dirty="0" sz="2200" b="1">
                <a:latin typeface="Times New Roman"/>
                <a:cs typeface="Times New Roman"/>
              </a:rPr>
              <a:t>thể gây </a:t>
            </a:r>
            <a:r>
              <a:rPr dirty="0" sz="2200" spc="-5" b="1">
                <a:latin typeface="Times New Roman"/>
                <a:cs typeface="Times New Roman"/>
              </a:rPr>
              <a:t>ra </a:t>
            </a:r>
            <a:r>
              <a:rPr dirty="0" sz="2200" b="1">
                <a:latin typeface="Times New Roman"/>
                <a:cs typeface="Times New Roman"/>
              </a:rPr>
              <a:t>sự </a:t>
            </a:r>
            <a:r>
              <a:rPr dirty="0" sz="2200" spc="-5" b="1">
                <a:latin typeface="Times New Roman"/>
                <a:cs typeface="Times New Roman"/>
              </a:rPr>
              <a:t>thiếu </a:t>
            </a:r>
            <a:r>
              <a:rPr dirty="0" sz="2200" b="1">
                <a:latin typeface="Times New Roman"/>
                <a:cs typeface="Times New Roman"/>
              </a:rPr>
              <a:t>tương đồng  về nhận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thức.</a:t>
            </a:r>
            <a:endParaRPr sz="2200">
              <a:latin typeface="Times New Roman"/>
              <a:cs typeface="Times New Roman"/>
            </a:endParaRPr>
          </a:p>
          <a:p>
            <a:pPr marL="244475" marR="1929130" indent="-228600">
              <a:lnSpc>
                <a:spcPct val="108800"/>
              </a:lnSpc>
              <a:spcBef>
                <a:spcPts val="555"/>
              </a:spcBef>
              <a:tabLst>
                <a:tab pos="1232535" algn="l"/>
                <a:tab pos="1863725" algn="l"/>
                <a:tab pos="2324100" algn="l"/>
                <a:tab pos="2952115" algn="l"/>
                <a:tab pos="3613785" algn="l"/>
                <a:tab pos="4323080" algn="l"/>
                <a:tab pos="5373370" algn="l"/>
              </a:tabLst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Những	thái	độ	dựa	t</a:t>
            </a:r>
            <a:r>
              <a:rPr dirty="0" sz="2200" spc="-5" b="1">
                <a:latin typeface="Times New Roman"/>
                <a:cs typeface="Times New Roman"/>
              </a:rPr>
              <a:t>rê</a:t>
            </a:r>
            <a:r>
              <a:rPr dirty="0" sz="2200" b="1">
                <a:latin typeface="Times New Roman"/>
                <a:cs typeface="Times New Roman"/>
              </a:rPr>
              <a:t>n	kinh	ngh</a:t>
            </a:r>
            <a:r>
              <a:rPr dirty="0" sz="2200" spc="-5" b="1">
                <a:latin typeface="Times New Roman"/>
                <a:cs typeface="Times New Roman"/>
              </a:rPr>
              <a:t>iệ</a:t>
            </a:r>
            <a:r>
              <a:rPr dirty="0" sz="2200" b="1">
                <a:latin typeface="Times New Roman"/>
                <a:cs typeface="Times New Roman"/>
              </a:rPr>
              <a:t>m	</a:t>
            </a:r>
            <a:r>
              <a:rPr dirty="0" sz="2200" spc="-5" b="1">
                <a:latin typeface="Times New Roman"/>
                <a:cs typeface="Times New Roman"/>
              </a:rPr>
              <a:t>cá  </a:t>
            </a:r>
            <a:r>
              <a:rPr dirty="0" sz="2200" b="1">
                <a:latin typeface="Times New Roman"/>
                <a:cs typeface="Times New Roman"/>
              </a:rPr>
              <a:t>nhân </a:t>
            </a:r>
            <a:r>
              <a:rPr dirty="0" sz="2200" spc="-5" b="1">
                <a:latin typeface="Times New Roman"/>
                <a:cs typeface="Times New Roman"/>
              </a:rPr>
              <a:t>là các chỉ </a:t>
            </a:r>
            <a:r>
              <a:rPr dirty="0" sz="2200" b="1">
                <a:latin typeface="Times New Roman"/>
                <a:cs typeface="Times New Roman"/>
              </a:rPr>
              <a:t>số dự báo mạnh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hơn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255" y="631770"/>
            <a:ext cx="7394168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2168" y="1180410"/>
            <a:ext cx="4372495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717675" marR="5080" indent="-1509395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NHỮNG THÁI </a:t>
            </a:r>
            <a:r>
              <a:rPr dirty="0"/>
              <a:t>ĐỘ </a:t>
            </a:r>
            <a:r>
              <a:rPr dirty="0" spc="-5"/>
              <a:t>CHÍNH TRONG  CÔNG </a:t>
            </a:r>
            <a:r>
              <a:rPr dirty="0"/>
              <a:t>VIỆC LÀ</a:t>
            </a:r>
            <a:r>
              <a:rPr dirty="0" spc="-15"/>
              <a:t> </a:t>
            </a:r>
            <a:r>
              <a:rPr dirty="0" spc="-5"/>
              <a:t>GÌ?</a:t>
            </a:r>
          </a:p>
        </p:txBody>
      </p:sp>
      <p:sp>
        <p:nvSpPr>
          <p:cNvPr id="5" name="object 5"/>
          <p:cNvSpPr/>
          <p:nvPr/>
        </p:nvSpPr>
        <p:spPr>
          <a:xfrm>
            <a:off x="6675437" y="2949105"/>
            <a:ext cx="2004060" cy="2943860"/>
          </a:xfrm>
          <a:custGeom>
            <a:avLst/>
            <a:gdLst/>
            <a:ahLst/>
            <a:cxnLst/>
            <a:rect l="l" t="t" r="r" b="b"/>
            <a:pathLst>
              <a:path w="2004059" h="2943860">
                <a:moveTo>
                  <a:pt x="1720811" y="0"/>
                </a:moveTo>
                <a:lnTo>
                  <a:pt x="0" y="790422"/>
                </a:lnTo>
                <a:lnTo>
                  <a:pt x="376351" y="2943720"/>
                </a:lnTo>
                <a:lnTo>
                  <a:pt x="2003590" y="2262009"/>
                </a:lnTo>
                <a:lnTo>
                  <a:pt x="1720811" y="0"/>
                </a:lnTo>
                <a:close/>
              </a:path>
            </a:pathLst>
          </a:custGeom>
          <a:solidFill>
            <a:srgbClr val="D5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0088" y="2772448"/>
            <a:ext cx="787400" cy="560705"/>
          </a:xfrm>
          <a:custGeom>
            <a:avLst/>
            <a:gdLst/>
            <a:ahLst/>
            <a:cxnLst/>
            <a:rect l="l" t="t" r="r" b="b"/>
            <a:pathLst>
              <a:path w="787400" h="560704">
                <a:moveTo>
                  <a:pt x="348043" y="0"/>
                </a:moveTo>
                <a:lnTo>
                  <a:pt x="200863" y="14109"/>
                </a:lnTo>
                <a:lnTo>
                  <a:pt x="97726" y="60820"/>
                </a:lnTo>
                <a:lnTo>
                  <a:pt x="0" y="176657"/>
                </a:lnTo>
                <a:lnTo>
                  <a:pt x="8559" y="297726"/>
                </a:lnTo>
                <a:lnTo>
                  <a:pt x="61036" y="453415"/>
                </a:lnTo>
                <a:lnTo>
                  <a:pt x="733780" y="560666"/>
                </a:lnTo>
                <a:lnTo>
                  <a:pt x="787387" y="358114"/>
                </a:lnTo>
                <a:lnTo>
                  <a:pt x="787387" y="176657"/>
                </a:lnTo>
                <a:lnTo>
                  <a:pt x="660285" y="176657"/>
                </a:lnTo>
                <a:lnTo>
                  <a:pt x="557237" y="142024"/>
                </a:lnTo>
                <a:lnTo>
                  <a:pt x="496201" y="67665"/>
                </a:lnTo>
                <a:lnTo>
                  <a:pt x="425703" y="20954"/>
                </a:lnTo>
                <a:lnTo>
                  <a:pt x="348043" y="0"/>
                </a:lnTo>
                <a:close/>
              </a:path>
              <a:path w="787400" h="560704">
                <a:moveTo>
                  <a:pt x="787387" y="109131"/>
                </a:moveTo>
                <a:lnTo>
                  <a:pt x="733780" y="155701"/>
                </a:lnTo>
                <a:lnTo>
                  <a:pt x="660285" y="176657"/>
                </a:lnTo>
                <a:lnTo>
                  <a:pt x="787387" y="176657"/>
                </a:lnTo>
                <a:lnTo>
                  <a:pt x="787387" y="109131"/>
                </a:lnTo>
                <a:close/>
              </a:path>
            </a:pathLst>
          </a:custGeom>
          <a:solidFill>
            <a:srgbClr val="CCA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5832" y="6020701"/>
            <a:ext cx="1229995" cy="641985"/>
          </a:xfrm>
          <a:custGeom>
            <a:avLst/>
            <a:gdLst/>
            <a:ahLst/>
            <a:cxnLst/>
            <a:rect l="l" t="t" r="r" b="b"/>
            <a:pathLst>
              <a:path w="1229995" h="641984">
                <a:moveTo>
                  <a:pt x="52476" y="0"/>
                </a:moveTo>
                <a:lnTo>
                  <a:pt x="0" y="534619"/>
                </a:lnTo>
                <a:lnTo>
                  <a:pt x="257555" y="641540"/>
                </a:lnTo>
                <a:lnTo>
                  <a:pt x="1102677" y="608669"/>
                </a:lnTo>
                <a:lnTo>
                  <a:pt x="1229880" y="548344"/>
                </a:lnTo>
                <a:lnTo>
                  <a:pt x="1053325" y="27812"/>
                </a:lnTo>
                <a:lnTo>
                  <a:pt x="52476" y="0"/>
                </a:lnTo>
                <a:close/>
              </a:path>
            </a:pathLst>
          </a:custGeom>
          <a:solidFill>
            <a:srgbClr val="CCA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04672" y="5048567"/>
            <a:ext cx="1631950" cy="1323340"/>
          </a:xfrm>
          <a:custGeom>
            <a:avLst/>
            <a:gdLst/>
            <a:ahLst/>
            <a:cxnLst/>
            <a:rect l="l" t="t" r="r" b="b"/>
            <a:pathLst>
              <a:path w="1631950" h="1323339">
                <a:moveTo>
                  <a:pt x="966978" y="0"/>
                </a:moveTo>
                <a:lnTo>
                  <a:pt x="578142" y="14122"/>
                </a:lnTo>
                <a:lnTo>
                  <a:pt x="213207" y="527824"/>
                </a:lnTo>
                <a:lnTo>
                  <a:pt x="64998" y="818235"/>
                </a:lnTo>
                <a:lnTo>
                  <a:pt x="0" y="1027404"/>
                </a:lnTo>
                <a:lnTo>
                  <a:pt x="24155" y="1148778"/>
                </a:lnTo>
                <a:lnTo>
                  <a:pt x="168198" y="1323251"/>
                </a:lnTo>
                <a:lnTo>
                  <a:pt x="569582" y="1046543"/>
                </a:lnTo>
                <a:lnTo>
                  <a:pt x="1309781" y="1046543"/>
                </a:lnTo>
                <a:lnTo>
                  <a:pt x="1323352" y="1039685"/>
                </a:lnTo>
                <a:lnTo>
                  <a:pt x="1489552" y="1039685"/>
                </a:lnTo>
                <a:lnTo>
                  <a:pt x="1631416" y="756119"/>
                </a:lnTo>
                <a:lnTo>
                  <a:pt x="1610372" y="609092"/>
                </a:lnTo>
                <a:lnTo>
                  <a:pt x="1258163" y="162547"/>
                </a:lnTo>
                <a:lnTo>
                  <a:pt x="966978" y="0"/>
                </a:lnTo>
                <a:close/>
              </a:path>
              <a:path w="1631950" h="1323339">
                <a:moveTo>
                  <a:pt x="1489552" y="1039685"/>
                </a:moveTo>
                <a:lnTo>
                  <a:pt x="1323352" y="1039685"/>
                </a:lnTo>
                <a:lnTo>
                  <a:pt x="1422146" y="1174419"/>
                </a:lnTo>
                <a:lnTo>
                  <a:pt x="1489552" y="1039685"/>
                </a:lnTo>
                <a:close/>
              </a:path>
              <a:path w="1631950" h="1323339">
                <a:moveTo>
                  <a:pt x="1309781" y="1046543"/>
                </a:moveTo>
                <a:lnTo>
                  <a:pt x="569582" y="1046543"/>
                </a:lnTo>
                <a:lnTo>
                  <a:pt x="988123" y="1127823"/>
                </a:lnTo>
                <a:lnTo>
                  <a:pt x="1200404" y="1101813"/>
                </a:lnTo>
                <a:lnTo>
                  <a:pt x="1309781" y="104654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19479" y="5508828"/>
            <a:ext cx="401955" cy="533400"/>
          </a:xfrm>
          <a:custGeom>
            <a:avLst/>
            <a:gdLst/>
            <a:ahLst/>
            <a:cxnLst/>
            <a:rect l="l" t="t" r="r" b="b"/>
            <a:pathLst>
              <a:path w="401954" h="533400">
                <a:moveTo>
                  <a:pt x="328028" y="0"/>
                </a:moveTo>
                <a:lnTo>
                  <a:pt x="134581" y="60337"/>
                </a:lnTo>
                <a:lnTo>
                  <a:pt x="205079" y="316445"/>
                </a:lnTo>
                <a:lnTo>
                  <a:pt x="8559" y="330174"/>
                </a:lnTo>
                <a:lnTo>
                  <a:pt x="0" y="430593"/>
                </a:lnTo>
                <a:lnTo>
                  <a:pt x="11645" y="532815"/>
                </a:lnTo>
                <a:lnTo>
                  <a:pt x="225069" y="479005"/>
                </a:lnTo>
                <a:lnTo>
                  <a:pt x="220916" y="216014"/>
                </a:lnTo>
                <a:lnTo>
                  <a:pt x="369150" y="181711"/>
                </a:lnTo>
                <a:lnTo>
                  <a:pt x="401612" y="86334"/>
                </a:lnTo>
                <a:lnTo>
                  <a:pt x="328028" y="0"/>
                </a:lnTo>
                <a:close/>
              </a:path>
            </a:pathLst>
          </a:custGeom>
          <a:solidFill>
            <a:srgbClr val="F2D8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9513" y="2988830"/>
            <a:ext cx="1242695" cy="2296795"/>
          </a:xfrm>
          <a:custGeom>
            <a:avLst/>
            <a:gdLst/>
            <a:ahLst/>
            <a:cxnLst/>
            <a:rect l="l" t="t" r="r" b="b"/>
            <a:pathLst>
              <a:path w="1242695" h="2296795">
                <a:moveTo>
                  <a:pt x="541439" y="0"/>
                </a:moveTo>
                <a:lnTo>
                  <a:pt x="467677" y="6985"/>
                </a:lnTo>
                <a:lnTo>
                  <a:pt x="409955" y="53543"/>
                </a:lnTo>
                <a:lnTo>
                  <a:pt x="262839" y="269925"/>
                </a:lnTo>
                <a:lnTo>
                  <a:pt x="196532" y="452983"/>
                </a:lnTo>
                <a:lnTo>
                  <a:pt x="131533" y="669353"/>
                </a:lnTo>
                <a:lnTo>
                  <a:pt x="98818" y="878611"/>
                </a:lnTo>
                <a:lnTo>
                  <a:pt x="94640" y="1020483"/>
                </a:lnTo>
                <a:lnTo>
                  <a:pt x="0" y="1046530"/>
                </a:lnTo>
                <a:lnTo>
                  <a:pt x="4178" y="1194955"/>
                </a:lnTo>
                <a:lnTo>
                  <a:pt x="73558" y="1425155"/>
                </a:lnTo>
                <a:lnTo>
                  <a:pt x="151510" y="1641538"/>
                </a:lnTo>
                <a:lnTo>
                  <a:pt x="299720" y="2033841"/>
                </a:lnTo>
                <a:lnTo>
                  <a:pt x="463511" y="2236393"/>
                </a:lnTo>
                <a:lnTo>
                  <a:pt x="561428" y="2269286"/>
                </a:lnTo>
                <a:lnTo>
                  <a:pt x="635901" y="2296769"/>
                </a:lnTo>
                <a:lnTo>
                  <a:pt x="763282" y="2175713"/>
                </a:lnTo>
                <a:lnTo>
                  <a:pt x="938682" y="1864321"/>
                </a:lnTo>
                <a:lnTo>
                  <a:pt x="1111072" y="1546072"/>
                </a:lnTo>
                <a:lnTo>
                  <a:pt x="1180414" y="1304086"/>
                </a:lnTo>
                <a:lnTo>
                  <a:pt x="1234008" y="1202232"/>
                </a:lnTo>
                <a:lnTo>
                  <a:pt x="1242593" y="1060208"/>
                </a:lnTo>
                <a:lnTo>
                  <a:pt x="1164666" y="959802"/>
                </a:lnTo>
                <a:lnTo>
                  <a:pt x="1119644" y="467093"/>
                </a:lnTo>
                <a:lnTo>
                  <a:pt x="1013505" y="176364"/>
                </a:lnTo>
                <a:lnTo>
                  <a:pt x="807415" y="176364"/>
                </a:lnTo>
                <a:lnTo>
                  <a:pt x="541439" y="0"/>
                </a:lnTo>
                <a:close/>
              </a:path>
              <a:path w="1242695" h="2296795">
                <a:moveTo>
                  <a:pt x="1000861" y="141731"/>
                </a:moveTo>
                <a:lnTo>
                  <a:pt x="807415" y="176364"/>
                </a:lnTo>
                <a:lnTo>
                  <a:pt x="1013505" y="176364"/>
                </a:lnTo>
                <a:lnTo>
                  <a:pt x="1000861" y="141731"/>
                </a:lnTo>
                <a:close/>
              </a:path>
            </a:pathLst>
          </a:custGeom>
          <a:solidFill>
            <a:srgbClr val="F2D8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67092" y="3077006"/>
            <a:ext cx="779145" cy="2011680"/>
          </a:xfrm>
          <a:custGeom>
            <a:avLst/>
            <a:gdLst/>
            <a:ahLst/>
            <a:cxnLst/>
            <a:rect l="l" t="t" r="r" b="b"/>
            <a:pathLst>
              <a:path w="779145" h="2011679">
                <a:moveTo>
                  <a:pt x="291122" y="0"/>
                </a:moveTo>
                <a:lnTo>
                  <a:pt x="180721" y="27800"/>
                </a:lnTo>
                <a:lnTo>
                  <a:pt x="107162" y="102298"/>
                </a:lnTo>
                <a:lnTo>
                  <a:pt x="66319" y="216382"/>
                </a:lnTo>
                <a:lnTo>
                  <a:pt x="21081" y="404672"/>
                </a:lnTo>
                <a:lnTo>
                  <a:pt x="0" y="722909"/>
                </a:lnTo>
                <a:lnTo>
                  <a:pt x="4178" y="1114056"/>
                </a:lnTo>
                <a:lnTo>
                  <a:pt x="66319" y="1492681"/>
                </a:lnTo>
                <a:lnTo>
                  <a:pt x="135712" y="1715897"/>
                </a:lnTo>
                <a:lnTo>
                  <a:pt x="205066" y="1869706"/>
                </a:lnTo>
                <a:lnTo>
                  <a:pt x="275386" y="1971560"/>
                </a:lnTo>
                <a:lnTo>
                  <a:pt x="323850" y="2011286"/>
                </a:lnTo>
                <a:lnTo>
                  <a:pt x="402755" y="2006346"/>
                </a:lnTo>
                <a:lnTo>
                  <a:pt x="476250" y="1937372"/>
                </a:lnTo>
                <a:lnTo>
                  <a:pt x="562317" y="1790255"/>
                </a:lnTo>
                <a:lnTo>
                  <a:pt x="644486" y="1580718"/>
                </a:lnTo>
                <a:lnTo>
                  <a:pt x="726389" y="1304099"/>
                </a:lnTo>
                <a:lnTo>
                  <a:pt x="767435" y="1013650"/>
                </a:lnTo>
                <a:lnTo>
                  <a:pt x="778840" y="688568"/>
                </a:lnTo>
                <a:lnTo>
                  <a:pt x="742137" y="378917"/>
                </a:lnTo>
                <a:lnTo>
                  <a:pt x="676948" y="209245"/>
                </a:lnTo>
                <a:lnTo>
                  <a:pt x="582307" y="155701"/>
                </a:lnTo>
                <a:lnTo>
                  <a:pt x="455206" y="127901"/>
                </a:lnTo>
                <a:lnTo>
                  <a:pt x="373303" y="27800"/>
                </a:lnTo>
                <a:lnTo>
                  <a:pt x="291122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12786" y="3881120"/>
            <a:ext cx="344805" cy="473075"/>
          </a:xfrm>
          <a:custGeom>
            <a:avLst/>
            <a:gdLst/>
            <a:ahLst/>
            <a:cxnLst/>
            <a:rect l="l" t="t" r="r" b="b"/>
            <a:pathLst>
              <a:path w="344804" h="473075">
                <a:moveTo>
                  <a:pt x="147091" y="0"/>
                </a:moveTo>
                <a:lnTo>
                  <a:pt x="53505" y="32880"/>
                </a:lnTo>
                <a:lnTo>
                  <a:pt x="8305" y="100406"/>
                </a:lnTo>
                <a:lnTo>
                  <a:pt x="0" y="154241"/>
                </a:lnTo>
                <a:lnTo>
                  <a:pt x="32461" y="221462"/>
                </a:lnTo>
                <a:lnTo>
                  <a:pt x="77660" y="316776"/>
                </a:lnTo>
                <a:lnTo>
                  <a:pt x="127101" y="398119"/>
                </a:lnTo>
                <a:lnTo>
                  <a:pt x="184861" y="465353"/>
                </a:lnTo>
                <a:lnTo>
                  <a:pt x="241731" y="472478"/>
                </a:lnTo>
                <a:lnTo>
                  <a:pt x="299491" y="437845"/>
                </a:lnTo>
                <a:lnTo>
                  <a:pt x="344690" y="351116"/>
                </a:lnTo>
                <a:lnTo>
                  <a:pt x="340525" y="209537"/>
                </a:lnTo>
                <a:lnTo>
                  <a:pt x="315239" y="100406"/>
                </a:lnTo>
                <a:lnTo>
                  <a:pt x="237578" y="26047"/>
                </a:lnTo>
                <a:lnTo>
                  <a:pt x="147091" y="0"/>
                </a:lnTo>
                <a:close/>
              </a:path>
            </a:pathLst>
          </a:custGeom>
          <a:solidFill>
            <a:srgbClr val="FF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48308" y="3813886"/>
            <a:ext cx="312420" cy="431165"/>
          </a:xfrm>
          <a:custGeom>
            <a:avLst/>
            <a:gdLst/>
            <a:ahLst/>
            <a:cxnLst/>
            <a:rect l="l" t="t" r="r" b="b"/>
            <a:pathLst>
              <a:path w="312420" h="431164">
                <a:moveTo>
                  <a:pt x="245922" y="0"/>
                </a:moveTo>
                <a:lnTo>
                  <a:pt x="185102" y="6985"/>
                </a:lnTo>
                <a:lnTo>
                  <a:pt x="49415" y="67233"/>
                </a:lnTo>
                <a:lnTo>
                  <a:pt x="8343" y="153962"/>
                </a:lnTo>
                <a:lnTo>
                  <a:pt x="0" y="242138"/>
                </a:lnTo>
                <a:lnTo>
                  <a:pt x="4178" y="323329"/>
                </a:lnTo>
                <a:lnTo>
                  <a:pt x="29425" y="397840"/>
                </a:lnTo>
                <a:lnTo>
                  <a:pt x="62141" y="430580"/>
                </a:lnTo>
                <a:lnTo>
                  <a:pt x="131533" y="418350"/>
                </a:lnTo>
                <a:lnTo>
                  <a:pt x="185102" y="369900"/>
                </a:lnTo>
                <a:lnTo>
                  <a:pt x="250101" y="276771"/>
                </a:lnTo>
                <a:lnTo>
                  <a:pt x="312254" y="127914"/>
                </a:lnTo>
                <a:lnTo>
                  <a:pt x="295325" y="46710"/>
                </a:lnTo>
                <a:lnTo>
                  <a:pt x="245922" y="0"/>
                </a:lnTo>
                <a:close/>
              </a:path>
            </a:pathLst>
          </a:custGeom>
          <a:solidFill>
            <a:srgbClr val="FF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31125" y="5265013"/>
            <a:ext cx="275590" cy="1249045"/>
          </a:xfrm>
          <a:custGeom>
            <a:avLst/>
            <a:gdLst/>
            <a:ahLst/>
            <a:cxnLst/>
            <a:rect l="l" t="t" r="r" b="b"/>
            <a:pathLst>
              <a:path w="275590" h="1249045">
                <a:moveTo>
                  <a:pt x="213423" y="0"/>
                </a:moveTo>
                <a:lnTo>
                  <a:pt x="118783" y="0"/>
                </a:lnTo>
                <a:lnTo>
                  <a:pt x="107188" y="34671"/>
                </a:lnTo>
                <a:lnTo>
                  <a:pt x="156552" y="155676"/>
                </a:lnTo>
                <a:lnTo>
                  <a:pt x="25247" y="581202"/>
                </a:lnTo>
                <a:lnTo>
                  <a:pt x="152387" y="606856"/>
                </a:lnTo>
                <a:lnTo>
                  <a:pt x="139826" y="669353"/>
                </a:lnTo>
                <a:lnTo>
                  <a:pt x="0" y="748817"/>
                </a:lnTo>
                <a:lnTo>
                  <a:pt x="45186" y="1248763"/>
                </a:lnTo>
                <a:lnTo>
                  <a:pt x="115506" y="1241894"/>
                </a:lnTo>
                <a:lnTo>
                  <a:pt x="275336" y="1094879"/>
                </a:lnTo>
                <a:lnTo>
                  <a:pt x="241719" y="432384"/>
                </a:lnTo>
                <a:lnTo>
                  <a:pt x="163982" y="392645"/>
                </a:lnTo>
                <a:lnTo>
                  <a:pt x="163982" y="330149"/>
                </a:lnTo>
                <a:lnTo>
                  <a:pt x="221729" y="290423"/>
                </a:lnTo>
                <a:lnTo>
                  <a:pt x="193433" y="162547"/>
                </a:lnTo>
                <a:lnTo>
                  <a:pt x="250126" y="88138"/>
                </a:lnTo>
                <a:lnTo>
                  <a:pt x="213423" y="0"/>
                </a:lnTo>
                <a:close/>
              </a:path>
            </a:pathLst>
          </a:custGeom>
          <a:solidFill>
            <a:srgbClr val="F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6452" y="2800388"/>
            <a:ext cx="476250" cy="247650"/>
          </a:xfrm>
          <a:custGeom>
            <a:avLst/>
            <a:gdLst/>
            <a:ahLst/>
            <a:cxnLst/>
            <a:rect l="l" t="t" r="r" b="b"/>
            <a:pathLst>
              <a:path w="476250" h="247650">
                <a:moveTo>
                  <a:pt x="335318" y="0"/>
                </a:moveTo>
                <a:lnTo>
                  <a:pt x="257568" y="3492"/>
                </a:lnTo>
                <a:lnTo>
                  <a:pt x="182918" y="12217"/>
                </a:lnTo>
                <a:lnTo>
                  <a:pt x="101892" y="41465"/>
                </a:lnTo>
                <a:lnTo>
                  <a:pt x="52476" y="81191"/>
                </a:lnTo>
                <a:lnTo>
                  <a:pt x="14706" y="136486"/>
                </a:lnTo>
                <a:lnTo>
                  <a:pt x="0" y="184950"/>
                </a:lnTo>
                <a:lnTo>
                  <a:pt x="0" y="247370"/>
                </a:lnTo>
                <a:lnTo>
                  <a:pt x="33591" y="231800"/>
                </a:lnTo>
                <a:lnTo>
                  <a:pt x="41935" y="166179"/>
                </a:lnTo>
                <a:lnTo>
                  <a:pt x="66306" y="136486"/>
                </a:lnTo>
                <a:lnTo>
                  <a:pt x="84112" y="120916"/>
                </a:lnTo>
                <a:lnTo>
                  <a:pt x="110477" y="117716"/>
                </a:lnTo>
                <a:lnTo>
                  <a:pt x="156552" y="91668"/>
                </a:lnTo>
                <a:lnTo>
                  <a:pt x="195389" y="77558"/>
                </a:lnTo>
                <a:lnTo>
                  <a:pt x="263944" y="63881"/>
                </a:lnTo>
                <a:lnTo>
                  <a:pt x="476224" y="63881"/>
                </a:lnTo>
                <a:lnTo>
                  <a:pt x="456323" y="36372"/>
                </a:lnTo>
                <a:lnTo>
                  <a:pt x="402450" y="12217"/>
                </a:lnTo>
                <a:lnTo>
                  <a:pt x="335318" y="0"/>
                </a:lnTo>
                <a:close/>
              </a:path>
              <a:path w="476250" h="247650">
                <a:moveTo>
                  <a:pt x="476224" y="63881"/>
                </a:moveTo>
                <a:lnTo>
                  <a:pt x="263944" y="63881"/>
                </a:lnTo>
                <a:lnTo>
                  <a:pt x="352209" y="65620"/>
                </a:lnTo>
                <a:lnTo>
                  <a:pt x="426859" y="72605"/>
                </a:lnTo>
                <a:lnTo>
                  <a:pt x="461530" y="84836"/>
                </a:lnTo>
                <a:lnTo>
                  <a:pt x="476224" y="63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75752" y="2905886"/>
            <a:ext cx="256540" cy="142240"/>
          </a:xfrm>
          <a:custGeom>
            <a:avLst/>
            <a:gdLst/>
            <a:ahLst/>
            <a:cxnLst/>
            <a:rect l="l" t="t" r="r" b="b"/>
            <a:pathLst>
              <a:path w="256540" h="142239">
                <a:moveTo>
                  <a:pt x="25298" y="0"/>
                </a:moveTo>
                <a:lnTo>
                  <a:pt x="8318" y="6832"/>
                </a:lnTo>
                <a:lnTo>
                  <a:pt x="0" y="30987"/>
                </a:lnTo>
                <a:lnTo>
                  <a:pt x="16903" y="72466"/>
                </a:lnTo>
                <a:lnTo>
                  <a:pt x="55816" y="129654"/>
                </a:lnTo>
                <a:lnTo>
                  <a:pt x="85178" y="141871"/>
                </a:lnTo>
                <a:lnTo>
                  <a:pt x="147104" y="129654"/>
                </a:lnTo>
                <a:lnTo>
                  <a:pt x="198755" y="102146"/>
                </a:lnTo>
                <a:lnTo>
                  <a:pt x="226174" y="81191"/>
                </a:lnTo>
                <a:lnTo>
                  <a:pt x="82969" y="81191"/>
                </a:lnTo>
                <a:lnTo>
                  <a:pt x="57759" y="63880"/>
                </a:lnTo>
                <a:lnTo>
                  <a:pt x="34683" y="8585"/>
                </a:lnTo>
                <a:lnTo>
                  <a:pt x="25298" y="0"/>
                </a:lnTo>
                <a:close/>
              </a:path>
              <a:path w="256540" h="142239">
                <a:moveTo>
                  <a:pt x="256514" y="36372"/>
                </a:moveTo>
                <a:lnTo>
                  <a:pt x="239534" y="36372"/>
                </a:lnTo>
                <a:lnTo>
                  <a:pt x="194602" y="63880"/>
                </a:lnTo>
                <a:lnTo>
                  <a:pt x="134632" y="81191"/>
                </a:lnTo>
                <a:lnTo>
                  <a:pt x="226174" y="81191"/>
                </a:lnTo>
                <a:lnTo>
                  <a:pt x="237591" y="72466"/>
                </a:lnTo>
                <a:lnTo>
                  <a:pt x="256514" y="36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59446" y="2950997"/>
            <a:ext cx="754380" cy="1084580"/>
          </a:xfrm>
          <a:custGeom>
            <a:avLst/>
            <a:gdLst/>
            <a:ahLst/>
            <a:cxnLst/>
            <a:rect l="l" t="t" r="r" b="b"/>
            <a:pathLst>
              <a:path w="754379" h="1084579">
                <a:moveTo>
                  <a:pt x="653897" y="160794"/>
                </a:moveTo>
                <a:lnTo>
                  <a:pt x="623379" y="176212"/>
                </a:lnTo>
                <a:lnTo>
                  <a:pt x="598170" y="217830"/>
                </a:lnTo>
                <a:lnTo>
                  <a:pt x="542353" y="217830"/>
                </a:lnTo>
                <a:lnTo>
                  <a:pt x="571804" y="245186"/>
                </a:lnTo>
                <a:lnTo>
                  <a:pt x="589762" y="309499"/>
                </a:lnTo>
                <a:lnTo>
                  <a:pt x="629742" y="404520"/>
                </a:lnTo>
                <a:lnTo>
                  <a:pt x="664413" y="556590"/>
                </a:lnTo>
                <a:lnTo>
                  <a:pt x="689711" y="719124"/>
                </a:lnTo>
                <a:lnTo>
                  <a:pt x="700239" y="949325"/>
                </a:lnTo>
                <a:lnTo>
                  <a:pt x="704392" y="1063409"/>
                </a:lnTo>
                <a:lnTo>
                  <a:pt x="723328" y="1084364"/>
                </a:lnTo>
                <a:lnTo>
                  <a:pt x="736853" y="1075778"/>
                </a:lnTo>
                <a:lnTo>
                  <a:pt x="753846" y="1058316"/>
                </a:lnTo>
                <a:lnTo>
                  <a:pt x="751624" y="918184"/>
                </a:lnTo>
                <a:lnTo>
                  <a:pt x="739063" y="758850"/>
                </a:lnTo>
                <a:lnTo>
                  <a:pt x="710590" y="549744"/>
                </a:lnTo>
                <a:lnTo>
                  <a:pt x="670610" y="392302"/>
                </a:lnTo>
                <a:lnTo>
                  <a:pt x="635939" y="302374"/>
                </a:lnTo>
                <a:lnTo>
                  <a:pt x="664413" y="278079"/>
                </a:lnTo>
                <a:lnTo>
                  <a:pt x="672820" y="241985"/>
                </a:lnTo>
                <a:lnTo>
                  <a:pt x="670610" y="188150"/>
                </a:lnTo>
                <a:lnTo>
                  <a:pt x="653897" y="160794"/>
                </a:lnTo>
                <a:close/>
              </a:path>
              <a:path w="754379" h="1084579">
                <a:moveTo>
                  <a:pt x="219632" y="51650"/>
                </a:moveTo>
                <a:lnTo>
                  <a:pt x="78867" y="51650"/>
                </a:lnTo>
                <a:lnTo>
                  <a:pt x="119913" y="63880"/>
                </a:lnTo>
                <a:lnTo>
                  <a:pt x="202882" y="96761"/>
                </a:lnTo>
                <a:lnTo>
                  <a:pt x="306984" y="181305"/>
                </a:lnTo>
                <a:lnTo>
                  <a:pt x="392163" y="233260"/>
                </a:lnTo>
                <a:lnTo>
                  <a:pt x="443547" y="241985"/>
                </a:lnTo>
                <a:lnTo>
                  <a:pt x="503529" y="229768"/>
                </a:lnTo>
                <a:lnTo>
                  <a:pt x="542353" y="217830"/>
                </a:lnTo>
                <a:lnTo>
                  <a:pt x="598170" y="217830"/>
                </a:lnTo>
                <a:lnTo>
                  <a:pt x="588695" y="200507"/>
                </a:lnTo>
                <a:lnTo>
                  <a:pt x="606475" y="165734"/>
                </a:lnTo>
                <a:lnTo>
                  <a:pt x="608607" y="163995"/>
                </a:lnTo>
                <a:lnTo>
                  <a:pt x="422681" y="163995"/>
                </a:lnTo>
                <a:lnTo>
                  <a:pt x="373329" y="145224"/>
                </a:lnTo>
                <a:lnTo>
                  <a:pt x="302831" y="108699"/>
                </a:lnTo>
                <a:lnTo>
                  <a:pt x="232333" y="60236"/>
                </a:lnTo>
                <a:lnTo>
                  <a:pt x="219632" y="51650"/>
                </a:lnTo>
                <a:close/>
              </a:path>
              <a:path w="754379" h="1084579">
                <a:moveTo>
                  <a:pt x="633895" y="88176"/>
                </a:moveTo>
                <a:lnTo>
                  <a:pt x="591794" y="103606"/>
                </a:lnTo>
                <a:lnTo>
                  <a:pt x="546773" y="132854"/>
                </a:lnTo>
                <a:lnTo>
                  <a:pt x="486803" y="157149"/>
                </a:lnTo>
                <a:lnTo>
                  <a:pt x="422681" y="163995"/>
                </a:lnTo>
                <a:lnTo>
                  <a:pt x="608607" y="163995"/>
                </a:lnTo>
                <a:lnTo>
                  <a:pt x="652830" y="127901"/>
                </a:lnTo>
                <a:lnTo>
                  <a:pt x="653897" y="96761"/>
                </a:lnTo>
                <a:lnTo>
                  <a:pt x="633895" y="88176"/>
                </a:lnTo>
                <a:close/>
              </a:path>
              <a:path w="754379" h="1084579">
                <a:moveTo>
                  <a:pt x="95770" y="0"/>
                </a:moveTo>
                <a:lnTo>
                  <a:pt x="33578" y="11925"/>
                </a:lnTo>
                <a:lnTo>
                  <a:pt x="0" y="36080"/>
                </a:lnTo>
                <a:lnTo>
                  <a:pt x="2184" y="63880"/>
                </a:lnTo>
                <a:lnTo>
                  <a:pt x="78867" y="51650"/>
                </a:lnTo>
                <a:lnTo>
                  <a:pt x="219632" y="51650"/>
                </a:lnTo>
                <a:lnTo>
                  <a:pt x="166255" y="15570"/>
                </a:lnTo>
                <a:lnTo>
                  <a:pt x="9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58760" y="3014878"/>
            <a:ext cx="192405" cy="304165"/>
          </a:xfrm>
          <a:custGeom>
            <a:avLst/>
            <a:gdLst/>
            <a:ahLst/>
            <a:cxnLst/>
            <a:rect l="l" t="t" r="r" b="b"/>
            <a:pathLst>
              <a:path w="192404" h="304164">
                <a:moveTo>
                  <a:pt x="165989" y="0"/>
                </a:moveTo>
                <a:lnTo>
                  <a:pt x="130200" y="24295"/>
                </a:lnTo>
                <a:lnTo>
                  <a:pt x="51384" y="153949"/>
                </a:lnTo>
                <a:lnTo>
                  <a:pt x="14706" y="230200"/>
                </a:lnTo>
                <a:lnTo>
                  <a:pt x="0" y="304114"/>
                </a:lnTo>
                <a:lnTo>
                  <a:pt x="25247" y="292328"/>
                </a:lnTo>
                <a:lnTo>
                  <a:pt x="47205" y="255803"/>
                </a:lnTo>
                <a:lnTo>
                  <a:pt x="97713" y="160794"/>
                </a:lnTo>
                <a:lnTo>
                  <a:pt x="134594" y="84543"/>
                </a:lnTo>
                <a:lnTo>
                  <a:pt x="176542" y="41617"/>
                </a:lnTo>
                <a:lnTo>
                  <a:pt x="192341" y="11925"/>
                </a:lnTo>
                <a:lnTo>
                  <a:pt x="165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12520" y="3377933"/>
            <a:ext cx="214629" cy="628015"/>
          </a:xfrm>
          <a:custGeom>
            <a:avLst/>
            <a:gdLst/>
            <a:ahLst/>
            <a:cxnLst/>
            <a:rect l="l" t="t" r="r" b="b"/>
            <a:pathLst>
              <a:path w="214629" h="628014">
                <a:moveTo>
                  <a:pt x="184010" y="0"/>
                </a:moveTo>
                <a:lnTo>
                  <a:pt x="139865" y="13677"/>
                </a:lnTo>
                <a:lnTo>
                  <a:pt x="62141" y="86728"/>
                </a:lnTo>
                <a:lnTo>
                  <a:pt x="38862" y="122809"/>
                </a:lnTo>
                <a:lnTo>
                  <a:pt x="47434" y="150609"/>
                </a:lnTo>
                <a:lnTo>
                  <a:pt x="34696" y="223215"/>
                </a:lnTo>
                <a:lnTo>
                  <a:pt x="19989" y="287235"/>
                </a:lnTo>
                <a:lnTo>
                  <a:pt x="7467" y="442937"/>
                </a:lnTo>
                <a:lnTo>
                  <a:pt x="0" y="600392"/>
                </a:lnTo>
                <a:lnTo>
                  <a:pt x="15811" y="627888"/>
                </a:lnTo>
                <a:lnTo>
                  <a:pt x="34696" y="479031"/>
                </a:lnTo>
                <a:lnTo>
                  <a:pt x="47434" y="328714"/>
                </a:lnTo>
                <a:lnTo>
                  <a:pt x="69380" y="210997"/>
                </a:lnTo>
                <a:lnTo>
                  <a:pt x="90462" y="126453"/>
                </a:lnTo>
                <a:lnTo>
                  <a:pt x="115709" y="109131"/>
                </a:lnTo>
                <a:lnTo>
                  <a:pt x="165125" y="84836"/>
                </a:lnTo>
                <a:lnTo>
                  <a:pt x="199809" y="65773"/>
                </a:lnTo>
                <a:lnTo>
                  <a:pt x="214515" y="36525"/>
                </a:lnTo>
                <a:lnTo>
                  <a:pt x="184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01800" y="3403980"/>
            <a:ext cx="93586" cy="103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91449" y="3715372"/>
            <a:ext cx="80848" cy="84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79932" y="3694417"/>
            <a:ext cx="112420" cy="1004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26946" y="4021251"/>
            <a:ext cx="353695" cy="199390"/>
          </a:xfrm>
          <a:custGeom>
            <a:avLst/>
            <a:gdLst/>
            <a:ahLst/>
            <a:cxnLst/>
            <a:rect l="l" t="t" r="r" b="b"/>
            <a:pathLst>
              <a:path w="353695" h="199389">
                <a:moveTo>
                  <a:pt x="19977" y="0"/>
                </a:moveTo>
                <a:lnTo>
                  <a:pt x="0" y="26047"/>
                </a:lnTo>
                <a:lnTo>
                  <a:pt x="36715" y="65760"/>
                </a:lnTo>
                <a:lnTo>
                  <a:pt x="59982" y="102285"/>
                </a:lnTo>
                <a:lnTo>
                  <a:pt x="100749" y="174904"/>
                </a:lnTo>
                <a:lnTo>
                  <a:pt x="162941" y="199059"/>
                </a:lnTo>
                <a:lnTo>
                  <a:pt x="209016" y="183489"/>
                </a:lnTo>
                <a:lnTo>
                  <a:pt x="267042" y="138379"/>
                </a:lnTo>
                <a:lnTo>
                  <a:pt x="345859" y="50203"/>
                </a:lnTo>
                <a:lnTo>
                  <a:pt x="346349" y="48450"/>
                </a:lnTo>
                <a:lnTo>
                  <a:pt x="204863" y="48450"/>
                </a:lnTo>
                <a:lnTo>
                  <a:pt x="147104" y="45250"/>
                </a:lnTo>
                <a:lnTo>
                  <a:pt x="76606" y="24295"/>
                </a:lnTo>
                <a:lnTo>
                  <a:pt x="19977" y="0"/>
                </a:lnTo>
                <a:close/>
              </a:path>
              <a:path w="353695" h="199389">
                <a:moveTo>
                  <a:pt x="335330" y="17310"/>
                </a:moveTo>
                <a:lnTo>
                  <a:pt x="282790" y="32880"/>
                </a:lnTo>
                <a:lnTo>
                  <a:pt x="204863" y="48450"/>
                </a:lnTo>
                <a:lnTo>
                  <a:pt x="346349" y="48450"/>
                </a:lnTo>
                <a:lnTo>
                  <a:pt x="353110" y="24295"/>
                </a:lnTo>
                <a:lnTo>
                  <a:pt x="335330" y="1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32775" y="4220311"/>
            <a:ext cx="86055" cy="126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73467" y="4156430"/>
            <a:ext cx="544830" cy="206375"/>
          </a:xfrm>
          <a:custGeom>
            <a:avLst/>
            <a:gdLst/>
            <a:ahLst/>
            <a:cxnLst/>
            <a:rect l="l" t="t" r="r" b="b"/>
            <a:pathLst>
              <a:path w="544829" h="206375">
                <a:moveTo>
                  <a:pt x="203245" y="120916"/>
                </a:moveTo>
                <a:lnTo>
                  <a:pt x="49415" y="120916"/>
                </a:lnTo>
                <a:lnTo>
                  <a:pt x="74650" y="145224"/>
                </a:lnTo>
                <a:lnTo>
                  <a:pt x="111328" y="164287"/>
                </a:lnTo>
                <a:lnTo>
                  <a:pt x="190195" y="184950"/>
                </a:lnTo>
                <a:lnTo>
                  <a:pt x="305892" y="205905"/>
                </a:lnTo>
                <a:lnTo>
                  <a:pt x="360552" y="193535"/>
                </a:lnTo>
                <a:lnTo>
                  <a:pt x="505434" y="176212"/>
                </a:lnTo>
                <a:lnTo>
                  <a:pt x="544525" y="152057"/>
                </a:lnTo>
                <a:lnTo>
                  <a:pt x="446620" y="148856"/>
                </a:lnTo>
                <a:lnTo>
                  <a:pt x="320573" y="141579"/>
                </a:lnTo>
                <a:lnTo>
                  <a:pt x="228142" y="129654"/>
                </a:lnTo>
                <a:lnTo>
                  <a:pt x="203245" y="120916"/>
                </a:lnTo>
                <a:close/>
              </a:path>
              <a:path w="544829" h="206375">
                <a:moveTo>
                  <a:pt x="74650" y="0"/>
                </a:moveTo>
                <a:lnTo>
                  <a:pt x="45237" y="42925"/>
                </a:lnTo>
                <a:lnTo>
                  <a:pt x="0" y="112331"/>
                </a:lnTo>
                <a:lnTo>
                  <a:pt x="8343" y="136486"/>
                </a:lnTo>
                <a:lnTo>
                  <a:pt x="28321" y="127901"/>
                </a:lnTo>
                <a:lnTo>
                  <a:pt x="49415" y="120916"/>
                </a:lnTo>
                <a:lnTo>
                  <a:pt x="203245" y="120916"/>
                </a:lnTo>
                <a:lnTo>
                  <a:pt x="124066" y="93129"/>
                </a:lnTo>
                <a:lnTo>
                  <a:pt x="85191" y="68973"/>
                </a:lnTo>
                <a:lnTo>
                  <a:pt x="111328" y="42925"/>
                </a:lnTo>
                <a:lnTo>
                  <a:pt x="102984" y="3200"/>
                </a:lnTo>
                <a:lnTo>
                  <a:pt x="74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14806" y="3961003"/>
            <a:ext cx="145415" cy="561975"/>
          </a:xfrm>
          <a:custGeom>
            <a:avLst/>
            <a:gdLst/>
            <a:ahLst/>
            <a:cxnLst/>
            <a:rect l="l" t="t" r="r" b="b"/>
            <a:pathLst>
              <a:path w="145415" h="561975">
                <a:moveTo>
                  <a:pt x="105181" y="0"/>
                </a:moveTo>
                <a:lnTo>
                  <a:pt x="57746" y="17322"/>
                </a:lnTo>
                <a:lnTo>
                  <a:pt x="19989" y="57048"/>
                </a:lnTo>
                <a:lnTo>
                  <a:pt x="4165" y="96761"/>
                </a:lnTo>
                <a:lnTo>
                  <a:pt x="0" y="162534"/>
                </a:lnTo>
                <a:lnTo>
                  <a:pt x="12738" y="288556"/>
                </a:lnTo>
                <a:lnTo>
                  <a:pt x="34696" y="385470"/>
                </a:lnTo>
                <a:lnTo>
                  <a:pt x="51612" y="441058"/>
                </a:lnTo>
                <a:lnTo>
                  <a:pt x="145148" y="561975"/>
                </a:lnTo>
                <a:lnTo>
                  <a:pt x="113525" y="441058"/>
                </a:lnTo>
                <a:lnTo>
                  <a:pt x="81025" y="373532"/>
                </a:lnTo>
                <a:lnTo>
                  <a:pt x="57746" y="262509"/>
                </a:lnTo>
                <a:lnTo>
                  <a:pt x="45237" y="183057"/>
                </a:lnTo>
                <a:lnTo>
                  <a:pt x="49402" y="98513"/>
                </a:lnTo>
                <a:lnTo>
                  <a:pt x="84099" y="57048"/>
                </a:lnTo>
                <a:lnTo>
                  <a:pt x="115060" y="57048"/>
                </a:lnTo>
                <a:lnTo>
                  <a:pt x="126263" y="29248"/>
                </a:lnTo>
                <a:lnTo>
                  <a:pt x="105181" y="0"/>
                </a:lnTo>
                <a:close/>
              </a:path>
              <a:path w="145415" h="561975">
                <a:moveTo>
                  <a:pt x="115060" y="57048"/>
                </a:moveTo>
                <a:lnTo>
                  <a:pt x="84099" y="57048"/>
                </a:lnTo>
                <a:lnTo>
                  <a:pt x="111544" y="65773"/>
                </a:lnTo>
                <a:lnTo>
                  <a:pt x="115060" y="57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65782" y="3957370"/>
            <a:ext cx="120014" cy="522605"/>
          </a:xfrm>
          <a:custGeom>
            <a:avLst/>
            <a:gdLst/>
            <a:ahLst/>
            <a:cxnLst/>
            <a:rect l="l" t="t" r="r" b="b"/>
            <a:pathLst>
              <a:path w="120015" h="522604">
                <a:moveTo>
                  <a:pt x="21145" y="0"/>
                </a:moveTo>
                <a:lnTo>
                  <a:pt x="2222" y="41465"/>
                </a:lnTo>
                <a:lnTo>
                  <a:pt x="58026" y="77990"/>
                </a:lnTo>
                <a:lnTo>
                  <a:pt x="81025" y="117716"/>
                </a:lnTo>
                <a:lnTo>
                  <a:pt x="72720" y="231940"/>
                </a:lnTo>
                <a:lnTo>
                  <a:pt x="45288" y="302666"/>
                </a:lnTo>
                <a:lnTo>
                  <a:pt x="28397" y="364794"/>
                </a:lnTo>
                <a:lnTo>
                  <a:pt x="0" y="522389"/>
                </a:lnTo>
                <a:lnTo>
                  <a:pt x="96862" y="271665"/>
                </a:lnTo>
                <a:lnTo>
                  <a:pt x="119951" y="167919"/>
                </a:lnTo>
                <a:lnTo>
                  <a:pt x="113576" y="81191"/>
                </a:lnTo>
                <a:lnTo>
                  <a:pt x="81025" y="32880"/>
                </a:lnTo>
                <a:lnTo>
                  <a:pt x="21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89457" y="4176941"/>
            <a:ext cx="502920" cy="1095375"/>
          </a:xfrm>
          <a:custGeom>
            <a:avLst/>
            <a:gdLst/>
            <a:ahLst/>
            <a:cxnLst/>
            <a:rect l="l" t="t" r="r" b="b"/>
            <a:pathLst>
              <a:path w="502920" h="1095375">
                <a:moveTo>
                  <a:pt x="17792" y="0"/>
                </a:moveTo>
                <a:lnTo>
                  <a:pt x="0" y="15570"/>
                </a:lnTo>
                <a:lnTo>
                  <a:pt x="17792" y="216382"/>
                </a:lnTo>
                <a:lnTo>
                  <a:pt x="59943" y="427380"/>
                </a:lnTo>
                <a:lnTo>
                  <a:pt x="115722" y="596760"/>
                </a:lnTo>
                <a:lnTo>
                  <a:pt x="171272" y="741984"/>
                </a:lnTo>
                <a:lnTo>
                  <a:pt x="262839" y="885748"/>
                </a:lnTo>
                <a:lnTo>
                  <a:pt x="348907" y="1010018"/>
                </a:lnTo>
                <a:lnTo>
                  <a:pt x="401624" y="1070686"/>
                </a:lnTo>
                <a:lnTo>
                  <a:pt x="461594" y="1089875"/>
                </a:lnTo>
                <a:lnTo>
                  <a:pt x="502373" y="1094917"/>
                </a:lnTo>
                <a:lnTo>
                  <a:pt x="500430" y="1077531"/>
                </a:lnTo>
                <a:lnTo>
                  <a:pt x="444614" y="1025588"/>
                </a:lnTo>
                <a:lnTo>
                  <a:pt x="380491" y="952969"/>
                </a:lnTo>
                <a:lnTo>
                  <a:pt x="283921" y="835545"/>
                </a:lnTo>
                <a:lnTo>
                  <a:pt x="185978" y="657440"/>
                </a:lnTo>
                <a:lnTo>
                  <a:pt x="126034" y="496354"/>
                </a:lnTo>
                <a:lnTo>
                  <a:pt x="66319" y="238785"/>
                </a:lnTo>
                <a:lnTo>
                  <a:pt x="41059" y="72618"/>
                </a:lnTo>
                <a:lnTo>
                  <a:pt x="38874" y="14122"/>
                </a:lnTo>
                <a:lnTo>
                  <a:pt x="17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04569" y="4229036"/>
            <a:ext cx="620395" cy="1240155"/>
          </a:xfrm>
          <a:custGeom>
            <a:avLst/>
            <a:gdLst/>
            <a:ahLst/>
            <a:cxnLst/>
            <a:rect l="l" t="t" r="r" b="b"/>
            <a:pathLst>
              <a:path w="620395" h="1240154">
                <a:moveTo>
                  <a:pt x="575995" y="0"/>
                </a:moveTo>
                <a:lnTo>
                  <a:pt x="559269" y="120929"/>
                </a:lnTo>
                <a:lnTo>
                  <a:pt x="497090" y="312851"/>
                </a:lnTo>
                <a:lnTo>
                  <a:pt x="401650" y="501294"/>
                </a:lnTo>
                <a:lnTo>
                  <a:pt x="298424" y="683044"/>
                </a:lnTo>
                <a:lnTo>
                  <a:pt x="196532" y="843838"/>
                </a:lnTo>
                <a:lnTo>
                  <a:pt x="111353" y="966647"/>
                </a:lnTo>
                <a:lnTo>
                  <a:pt x="61912" y="1014958"/>
                </a:lnTo>
                <a:lnTo>
                  <a:pt x="23088" y="1030541"/>
                </a:lnTo>
                <a:lnTo>
                  <a:pt x="10528" y="1042822"/>
                </a:lnTo>
                <a:lnTo>
                  <a:pt x="0" y="1075715"/>
                </a:lnTo>
                <a:lnTo>
                  <a:pt x="33604" y="1087627"/>
                </a:lnTo>
                <a:lnTo>
                  <a:pt x="91363" y="1160589"/>
                </a:lnTo>
                <a:lnTo>
                  <a:pt x="153454" y="1240066"/>
                </a:lnTo>
                <a:lnTo>
                  <a:pt x="157708" y="1205382"/>
                </a:lnTo>
                <a:lnTo>
                  <a:pt x="128244" y="1155179"/>
                </a:lnTo>
                <a:lnTo>
                  <a:pt x="95529" y="1106766"/>
                </a:lnTo>
                <a:lnTo>
                  <a:pt x="78803" y="1075715"/>
                </a:lnTo>
                <a:lnTo>
                  <a:pt x="93573" y="1047889"/>
                </a:lnTo>
                <a:lnTo>
                  <a:pt x="157708" y="1039215"/>
                </a:lnTo>
                <a:lnTo>
                  <a:pt x="445751" y="1039215"/>
                </a:lnTo>
                <a:lnTo>
                  <a:pt x="469938" y="1025436"/>
                </a:lnTo>
                <a:lnTo>
                  <a:pt x="492937" y="966647"/>
                </a:lnTo>
                <a:lnTo>
                  <a:pt x="366890" y="852424"/>
                </a:lnTo>
                <a:lnTo>
                  <a:pt x="300647" y="804113"/>
                </a:lnTo>
                <a:lnTo>
                  <a:pt x="290118" y="774865"/>
                </a:lnTo>
                <a:lnTo>
                  <a:pt x="339471" y="702246"/>
                </a:lnTo>
                <a:lnTo>
                  <a:pt x="414121" y="581190"/>
                </a:lnTo>
                <a:lnTo>
                  <a:pt x="484619" y="449643"/>
                </a:lnTo>
                <a:lnTo>
                  <a:pt x="544588" y="307759"/>
                </a:lnTo>
                <a:lnTo>
                  <a:pt x="570687" y="236905"/>
                </a:lnTo>
                <a:lnTo>
                  <a:pt x="587578" y="188582"/>
                </a:lnTo>
                <a:lnTo>
                  <a:pt x="620128" y="95021"/>
                </a:lnTo>
                <a:lnTo>
                  <a:pt x="595985" y="32892"/>
                </a:lnTo>
                <a:lnTo>
                  <a:pt x="575995" y="0"/>
                </a:lnTo>
                <a:close/>
              </a:path>
              <a:path w="620395" h="1240154">
                <a:moveTo>
                  <a:pt x="445751" y="1039215"/>
                </a:moveTo>
                <a:lnTo>
                  <a:pt x="157708" y="1039215"/>
                </a:lnTo>
                <a:lnTo>
                  <a:pt x="188226" y="1054760"/>
                </a:lnTo>
                <a:lnTo>
                  <a:pt x="186004" y="1108583"/>
                </a:lnTo>
                <a:lnTo>
                  <a:pt x="177698" y="1188046"/>
                </a:lnTo>
                <a:lnTo>
                  <a:pt x="194322" y="1167460"/>
                </a:lnTo>
                <a:lnTo>
                  <a:pt x="211213" y="1115440"/>
                </a:lnTo>
                <a:lnTo>
                  <a:pt x="271183" y="1084364"/>
                </a:lnTo>
                <a:lnTo>
                  <a:pt x="335318" y="1058367"/>
                </a:lnTo>
                <a:lnTo>
                  <a:pt x="399440" y="1047889"/>
                </a:lnTo>
                <a:lnTo>
                  <a:pt x="439420" y="1042822"/>
                </a:lnTo>
                <a:lnTo>
                  <a:pt x="445751" y="1039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1159" y="3990251"/>
            <a:ext cx="152387" cy="88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1126" y="4534903"/>
            <a:ext cx="180695" cy="110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61314" y="4993424"/>
            <a:ext cx="125158" cy="141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24506" y="3971048"/>
            <a:ext cx="125158" cy="986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03373" y="4363783"/>
            <a:ext cx="148234" cy="112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88819" y="4777333"/>
            <a:ext cx="159829" cy="1242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35581" y="5164544"/>
            <a:ext cx="419734" cy="1081405"/>
          </a:xfrm>
          <a:custGeom>
            <a:avLst/>
            <a:gdLst/>
            <a:ahLst/>
            <a:cxnLst/>
            <a:rect l="l" t="t" r="r" b="b"/>
            <a:pathLst>
              <a:path w="419734" h="1081404">
                <a:moveTo>
                  <a:pt x="29464" y="0"/>
                </a:moveTo>
                <a:lnTo>
                  <a:pt x="0" y="70865"/>
                </a:lnTo>
                <a:lnTo>
                  <a:pt x="155498" y="228345"/>
                </a:lnTo>
                <a:lnTo>
                  <a:pt x="290131" y="425576"/>
                </a:lnTo>
                <a:lnTo>
                  <a:pt x="355320" y="543331"/>
                </a:lnTo>
                <a:lnTo>
                  <a:pt x="368935" y="588124"/>
                </a:lnTo>
                <a:lnTo>
                  <a:pt x="363626" y="658914"/>
                </a:lnTo>
                <a:lnTo>
                  <a:pt x="318427" y="795832"/>
                </a:lnTo>
                <a:lnTo>
                  <a:pt x="270141" y="885774"/>
                </a:lnTo>
                <a:lnTo>
                  <a:pt x="207949" y="985837"/>
                </a:lnTo>
                <a:lnTo>
                  <a:pt x="170192" y="1025563"/>
                </a:lnTo>
                <a:lnTo>
                  <a:pt x="202920" y="1081201"/>
                </a:lnTo>
                <a:lnTo>
                  <a:pt x="298437" y="946099"/>
                </a:lnTo>
                <a:lnTo>
                  <a:pt x="377253" y="783551"/>
                </a:lnTo>
                <a:lnTo>
                  <a:pt x="413067" y="667588"/>
                </a:lnTo>
                <a:lnTo>
                  <a:pt x="419442" y="603643"/>
                </a:lnTo>
                <a:lnTo>
                  <a:pt x="408914" y="520572"/>
                </a:lnTo>
                <a:lnTo>
                  <a:pt x="347789" y="399554"/>
                </a:lnTo>
                <a:lnTo>
                  <a:pt x="217601" y="209194"/>
                </a:lnTo>
                <a:lnTo>
                  <a:pt x="97751" y="65773"/>
                </a:lnTo>
                <a:lnTo>
                  <a:pt x="29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24190" y="5223484"/>
            <a:ext cx="459740" cy="484505"/>
          </a:xfrm>
          <a:custGeom>
            <a:avLst/>
            <a:gdLst/>
            <a:ahLst/>
            <a:cxnLst/>
            <a:rect l="l" t="t" r="r" b="b"/>
            <a:pathLst>
              <a:path w="459740" h="484504">
                <a:moveTo>
                  <a:pt x="0" y="351091"/>
                </a:moveTo>
                <a:lnTo>
                  <a:pt x="3276" y="399503"/>
                </a:lnTo>
                <a:lnTo>
                  <a:pt x="97917" y="402742"/>
                </a:lnTo>
                <a:lnTo>
                  <a:pt x="173456" y="425500"/>
                </a:lnTo>
                <a:lnTo>
                  <a:pt x="326910" y="465239"/>
                </a:lnTo>
                <a:lnTo>
                  <a:pt x="414312" y="484390"/>
                </a:lnTo>
                <a:lnTo>
                  <a:pt x="459320" y="465239"/>
                </a:lnTo>
                <a:lnTo>
                  <a:pt x="409003" y="435622"/>
                </a:lnTo>
                <a:lnTo>
                  <a:pt x="349110" y="395897"/>
                </a:lnTo>
                <a:lnTo>
                  <a:pt x="344317" y="385775"/>
                </a:lnTo>
                <a:lnTo>
                  <a:pt x="253326" y="385775"/>
                </a:lnTo>
                <a:lnTo>
                  <a:pt x="105168" y="354342"/>
                </a:lnTo>
                <a:lnTo>
                  <a:pt x="0" y="351091"/>
                </a:lnTo>
                <a:close/>
              </a:path>
              <a:path w="459740" h="484504">
                <a:moveTo>
                  <a:pt x="115697" y="0"/>
                </a:moveTo>
                <a:lnTo>
                  <a:pt x="251371" y="292214"/>
                </a:lnTo>
                <a:lnTo>
                  <a:pt x="283845" y="380352"/>
                </a:lnTo>
                <a:lnTo>
                  <a:pt x="253326" y="385775"/>
                </a:lnTo>
                <a:lnTo>
                  <a:pt x="344317" y="385775"/>
                </a:lnTo>
                <a:lnTo>
                  <a:pt x="253326" y="193598"/>
                </a:lnTo>
                <a:lnTo>
                  <a:pt x="168148" y="22402"/>
                </a:lnTo>
                <a:lnTo>
                  <a:pt x="115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66621" y="5508828"/>
            <a:ext cx="245008" cy="2022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68794" y="5699201"/>
            <a:ext cx="1969135" cy="986155"/>
          </a:xfrm>
          <a:custGeom>
            <a:avLst/>
            <a:gdLst/>
            <a:ahLst/>
            <a:cxnLst/>
            <a:rect l="l" t="t" r="r" b="b"/>
            <a:pathLst>
              <a:path w="1969134" h="986154">
                <a:moveTo>
                  <a:pt x="173456" y="757504"/>
                </a:moveTo>
                <a:lnTo>
                  <a:pt x="30289" y="766178"/>
                </a:lnTo>
                <a:lnTo>
                  <a:pt x="0" y="816015"/>
                </a:lnTo>
                <a:lnTo>
                  <a:pt x="35559" y="874903"/>
                </a:lnTo>
                <a:lnTo>
                  <a:pt x="120764" y="923306"/>
                </a:lnTo>
                <a:lnTo>
                  <a:pt x="253161" y="952926"/>
                </a:lnTo>
                <a:lnTo>
                  <a:pt x="381406" y="970266"/>
                </a:lnTo>
                <a:lnTo>
                  <a:pt x="549592" y="985799"/>
                </a:lnTo>
                <a:lnTo>
                  <a:pt x="1339189" y="973517"/>
                </a:lnTo>
                <a:lnTo>
                  <a:pt x="1653362" y="937394"/>
                </a:lnTo>
                <a:lnTo>
                  <a:pt x="1684994" y="911386"/>
                </a:lnTo>
                <a:lnTo>
                  <a:pt x="1045794" y="911386"/>
                </a:lnTo>
                <a:lnTo>
                  <a:pt x="842975" y="904523"/>
                </a:lnTo>
                <a:lnTo>
                  <a:pt x="640067" y="890435"/>
                </a:lnTo>
                <a:lnTo>
                  <a:pt x="313105" y="828297"/>
                </a:lnTo>
                <a:lnTo>
                  <a:pt x="173456" y="757504"/>
                </a:lnTo>
                <a:close/>
              </a:path>
              <a:path w="1969134" h="986154">
                <a:moveTo>
                  <a:pt x="1341112" y="447929"/>
                </a:moveTo>
                <a:lnTo>
                  <a:pt x="1211821" y="447929"/>
                </a:lnTo>
                <a:lnTo>
                  <a:pt x="1271790" y="582676"/>
                </a:lnTo>
                <a:lnTo>
                  <a:pt x="1316977" y="663943"/>
                </a:lnTo>
                <a:lnTo>
                  <a:pt x="1376959" y="762558"/>
                </a:lnTo>
                <a:lnTo>
                  <a:pt x="1386420" y="800493"/>
                </a:lnTo>
                <a:lnTo>
                  <a:pt x="1367485" y="838774"/>
                </a:lnTo>
                <a:lnTo>
                  <a:pt x="1335024" y="857559"/>
                </a:lnTo>
                <a:lnTo>
                  <a:pt x="1216240" y="874903"/>
                </a:lnTo>
                <a:lnTo>
                  <a:pt x="1045794" y="911386"/>
                </a:lnTo>
                <a:lnTo>
                  <a:pt x="1684994" y="911386"/>
                </a:lnTo>
                <a:lnTo>
                  <a:pt x="1693341" y="904523"/>
                </a:lnTo>
                <a:lnTo>
                  <a:pt x="1928710" y="878513"/>
                </a:lnTo>
                <a:lnTo>
                  <a:pt x="1959228" y="852510"/>
                </a:lnTo>
                <a:lnTo>
                  <a:pt x="1968690" y="816015"/>
                </a:lnTo>
                <a:lnTo>
                  <a:pt x="1946757" y="779894"/>
                </a:lnTo>
                <a:lnTo>
                  <a:pt x="1851050" y="757504"/>
                </a:lnTo>
                <a:lnTo>
                  <a:pt x="1702803" y="736549"/>
                </a:lnTo>
                <a:lnTo>
                  <a:pt x="1660880" y="710552"/>
                </a:lnTo>
                <a:lnTo>
                  <a:pt x="1625053" y="681278"/>
                </a:lnTo>
                <a:lnTo>
                  <a:pt x="1519885" y="662139"/>
                </a:lnTo>
                <a:lnTo>
                  <a:pt x="1420025" y="641540"/>
                </a:lnTo>
                <a:lnTo>
                  <a:pt x="1402168" y="605066"/>
                </a:lnTo>
                <a:lnTo>
                  <a:pt x="1376959" y="501383"/>
                </a:lnTo>
                <a:lnTo>
                  <a:pt x="1341112" y="447929"/>
                </a:lnTo>
                <a:close/>
              </a:path>
              <a:path w="1969134" h="986154">
                <a:moveTo>
                  <a:pt x="817676" y="418312"/>
                </a:moveTo>
                <a:lnTo>
                  <a:pt x="825195" y="494538"/>
                </a:lnTo>
                <a:lnTo>
                  <a:pt x="1020584" y="508254"/>
                </a:lnTo>
                <a:lnTo>
                  <a:pt x="1143533" y="478993"/>
                </a:lnTo>
                <a:lnTo>
                  <a:pt x="1211821" y="447929"/>
                </a:lnTo>
                <a:lnTo>
                  <a:pt x="1341112" y="447929"/>
                </a:lnTo>
                <a:lnTo>
                  <a:pt x="1332876" y="435648"/>
                </a:lnTo>
                <a:lnTo>
                  <a:pt x="998651" y="435648"/>
                </a:lnTo>
                <a:lnTo>
                  <a:pt x="817676" y="418312"/>
                </a:lnTo>
                <a:close/>
              </a:path>
              <a:path w="1969134" h="986154">
                <a:moveTo>
                  <a:pt x="915415" y="0"/>
                </a:moveTo>
                <a:lnTo>
                  <a:pt x="920635" y="44792"/>
                </a:lnTo>
                <a:lnTo>
                  <a:pt x="995286" y="110540"/>
                </a:lnTo>
                <a:lnTo>
                  <a:pt x="1071092" y="224688"/>
                </a:lnTo>
                <a:lnTo>
                  <a:pt x="1161580" y="347510"/>
                </a:lnTo>
                <a:lnTo>
                  <a:pt x="1170952" y="395909"/>
                </a:lnTo>
                <a:lnTo>
                  <a:pt x="1098334" y="418312"/>
                </a:lnTo>
                <a:lnTo>
                  <a:pt x="998651" y="435648"/>
                </a:lnTo>
                <a:lnTo>
                  <a:pt x="1332876" y="435648"/>
                </a:lnTo>
                <a:lnTo>
                  <a:pt x="1299209" y="385445"/>
                </a:lnTo>
                <a:lnTo>
                  <a:pt x="1159357" y="212407"/>
                </a:lnTo>
                <a:lnTo>
                  <a:pt x="1025893" y="77660"/>
                </a:lnTo>
                <a:lnTo>
                  <a:pt x="940625" y="11925"/>
                </a:lnTo>
                <a:lnTo>
                  <a:pt x="915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98410" y="5176913"/>
            <a:ext cx="290830" cy="295910"/>
          </a:xfrm>
          <a:custGeom>
            <a:avLst/>
            <a:gdLst/>
            <a:ahLst/>
            <a:cxnLst/>
            <a:rect l="l" t="t" r="r" b="b"/>
            <a:pathLst>
              <a:path w="290829" h="295910">
                <a:moveTo>
                  <a:pt x="187617" y="186715"/>
                </a:moveTo>
                <a:lnTo>
                  <a:pt x="137871" y="186715"/>
                </a:lnTo>
                <a:lnTo>
                  <a:pt x="200939" y="295440"/>
                </a:lnTo>
                <a:lnTo>
                  <a:pt x="256618" y="229692"/>
                </a:lnTo>
                <a:lnTo>
                  <a:pt x="202882" y="229692"/>
                </a:lnTo>
                <a:lnTo>
                  <a:pt x="187617" y="186715"/>
                </a:lnTo>
                <a:close/>
              </a:path>
              <a:path w="290829" h="295910">
                <a:moveTo>
                  <a:pt x="0" y="0"/>
                </a:moveTo>
                <a:lnTo>
                  <a:pt x="34683" y="240169"/>
                </a:lnTo>
                <a:lnTo>
                  <a:pt x="54660" y="292188"/>
                </a:lnTo>
                <a:lnTo>
                  <a:pt x="109386" y="222821"/>
                </a:lnTo>
                <a:lnTo>
                  <a:pt x="62153" y="222821"/>
                </a:lnTo>
                <a:lnTo>
                  <a:pt x="32715" y="13677"/>
                </a:lnTo>
                <a:lnTo>
                  <a:pt x="0" y="0"/>
                </a:lnTo>
                <a:close/>
              </a:path>
              <a:path w="290829" h="295910">
                <a:moveTo>
                  <a:pt x="273380" y="148412"/>
                </a:moveTo>
                <a:lnTo>
                  <a:pt x="202882" y="229692"/>
                </a:lnTo>
                <a:lnTo>
                  <a:pt x="256618" y="229692"/>
                </a:lnTo>
                <a:lnTo>
                  <a:pt x="290271" y="189953"/>
                </a:lnTo>
                <a:lnTo>
                  <a:pt x="273380" y="148412"/>
                </a:lnTo>
                <a:close/>
              </a:path>
              <a:path w="290829" h="295910">
                <a:moveTo>
                  <a:pt x="152641" y="75819"/>
                </a:moveTo>
                <a:lnTo>
                  <a:pt x="62153" y="222821"/>
                </a:lnTo>
                <a:lnTo>
                  <a:pt x="109386" y="222821"/>
                </a:lnTo>
                <a:lnTo>
                  <a:pt x="137871" y="186715"/>
                </a:lnTo>
                <a:lnTo>
                  <a:pt x="187617" y="186715"/>
                </a:lnTo>
                <a:lnTo>
                  <a:pt x="170421" y="138303"/>
                </a:lnTo>
                <a:lnTo>
                  <a:pt x="175640" y="82664"/>
                </a:lnTo>
                <a:lnTo>
                  <a:pt x="152641" y="75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13332" y="5406606"/>
            <a:ext cx="206375" cy="626745"/>
          </a:xfrm>
          <a:custGeom>
            <a:avLst/>
            <a:gdLst/>
            <a:ahLst/>
            <a:cxnLst/>
            <a:rect l="l" t="t" r="r" b="b"/>
            <a:pathLst>
              <a:path w="206375" h="626745">
                <a:moveTo>
                  <a:pt x="155498" y="0"/>
                </a:moveTo>
                <a:lnTo>
                  <a:pt x="108267" y="135102"/>
                </a:lnTo>
                <a:lnTo>
                  <a:pt x="0" y="505002"/>
                </a:lnTo>
                <a:lnTo>
                  <a:pt x="0" y="574357"/>
                </a:lnTo>
                <a:lnTo>
                  <a:pt x="9448" y="626376"/>
                </a:lnTo>
                <a:lnTo>
                  <a:pt x="37769" y="545096"/>
                </a:lnTo>
                <a:lnTo>
                  <a:pt x="67221" y="429133"/>
                </a:lnTo>
                <a:lnTo>
                  <a:pt x="102958" y="288988"/>
                </a:lnTo>
                <a:lnTo>
                  <a:pt x="162928" y="114160"/>
                </a:lnTo>
                <a:lnTo>
                  <a:pt x="206006" y="32867"/>
                </a:lnTo>
                <a:lnTo>
                  <a:pt x="15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14030" y="5384215"/>
            <a:ext cx="74930" cy="206375"/>
          </a:xfrm>
          <a:custGeom>
            <a:avLst/>
            <a:gdLst/>
            <a:ahLst/>
            <a:cxnLst/>
            <a:rect l="l" t="t" r="r" b="b"/>
            <a:pathLst>
              <a:path w="74929" h="206375">
                <a:moveTo>
                  <a:pt x="29451" y="0"/>
                </a:moveTo>
                <a:lnTo>
                  <a:pt x="0" y="25996"/>
                </a:lnTo>
                <a:lnTo>
                  <a:pt x="29451" y="205905"/>
                </a:lnTo>
                <a:lnTo>
                  <a:pt x="74650" y="186753"/>
                </a:lnTo>
                <a:lnTo>
                  <a:pt x="52450" y="98615"/>
                </a:lnTo>
                <a:lnTo>
                  <a:pt x="29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41946" y="5366867"/>
            <a:ext cx="170815" cy="476250"/>
          </a:xfrm>
          <a:custGeom>
            <a:avLst/>
            <a:gdLst/>
            <a:ahLst/>
            <a:cxnLst/>
            <a:rect l="l" t="t" r="r" b="b"/>
            <a:pathLst>
              <a:path w="170815" h="476250">
                <a:moveTo>
                  <a:pt x="153479" y="0"/>
                </a:moveTo>
                <a:lnTo>
                  <a:pt x="130428" y="29629"/>
                </a:lnTo>
                <a:lnTo>
                  <a:pt x="95732" y="128244"/>
                </a:lnTo>
                <a:lnTo>
                  <a:pt x="43256" y="302717"/>
                </a:lnTo>
                <a:lnTo>
                  <a:pt x="0" y="468871"/>
                </a:lnTo>
                <a:lnTo>
                  <a:pt x="48514" y="475742"/>
                </a:lnTo>
                <a:lnTo>
                  <a:pt x="75755" y="318249"/>
                </a:lnTo>
                <a:lnTo>
                  <a:pt x="130428" y="121018"/>
                </a:lnTo>
                <a:lnTo>
                  <a:pt x="170383" y="36499"/>
                </a:lnTo>
                <a:lnTo>
                  <a:pt x="153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41272" y="5685116"/>
            <a:ext cx="78105" cy="633730"/>
          </a:xfrm>
          <a:custGeom>
            <a:avLst/>
            <a:gdLst/>
            <a:ahLst/>
            <a:cxnLst/>
            <a:rect l="l" t="t" r="r" b="b"/>
            <a:pathLst>
              <a:path w="78104" h="633729">
                <a:moveTo>
                  <a:pt x="43256" y="0"/>
                </a:moveTo>
                <a:lnTo>
                  <a:pt x="0" y="22758"/>
                </a:lnTo>
                <a:lnTo>
                  <a:pt x="15836" y="207708"/>
                </a:lnTo>
                <a:lnTo>
                  <a:pt x="19989" y="380746"/>
                </a:lnTo>
                <a:lnTo>
                  <a:pt x="47409" y="534619"/>
                </a:lnTo>
                <a:lnTo>
                  <a:pt x="65189" y="633234"/>
                </a:lnTo>
                <a:lnTo>
                  <a:pt x="77927" y="577608"/>
                </a:lnTo>
                <a:lnTo>
                  <a:pt x="72618" y="489470"/>
                </a:lnTo>
                <a:lnTo>
                  <a:pt x="55727" y="340995"/>
                </a:lnTo>
                <a:lnTo>
                  <a:pt x="45199" y="102222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14806" y="5816612"/>
            <a:ext cx="589280" cy="740410"/>
          </a:xfrm>
          <a:custGeom>
            <a:avLst/>
            <a:gdLst/>
            <a:ahLst/>
            <a:cxnLst/>
            <a:rect l="l" t="t" r="r" b="b"/>
            <a:pathLst>
              <a:path w="589279" h="740409">
                <a:moveTo>
                  <a:pt x="25260" y="0"/>
                </a:moveTo>
                <a:lnTo>
                  <a:pt x="27444" y="19126"/>
                </a:lnTo>
                <a:lnTo>
                  <a:pt x="29425" y="48387"/>
                </a:lnTo>
                <a:lnTo>
                  <a:pt x="72466" y="55257"/>
                </a:lnTo>
                <a:lnTo>
                  <a:pt x="197624" y="62484"/>
                </a:lnTo>
                <a:lnTo>
                  <a:pt x="516254" y="69342"/>
                </a:lnTo>
                <a:lnTo>
                  <a:pt x="541464" y="81267"/>
                </a:lnTo>
                <a:lnTo>
                  <a:pt x="530936" y="114134"/>
                </a:lnTo>
                <a:lnTo>
                  <a:pt x="478218" y="153873"/>
                </a:lnTo>
                <a:lnTo>
                  <a:pt x="391058" y="200837"/>
                </a:lnTo>
                <a:lnTo>
                  <a:pt x="290055" y="297637"/>
                </a:lnTo>
                <a:lnTo>
                  <a:pt x="162928" y="409994"/>
                </a:lnTo>
                <a:lnTo>
                  <a:pt x="69380" y="498132"/>
                </a:lnTo>
                <a:lnTo>
                  <a:pt x="0" y="537857"/>
                </a:lnTo>
                <a:lnTo>
                  <a:pt x="16903" y="574344"/>
                </a:lnTo>
                <a:lnTo>
                  <a:pt x="44145" y="583018"/>
                </a:lnTo>
                <a:lnTo>
                  <a:pt x="42164" y="695359"/>
                </a:lnTo>
                <a:lnTo>
                  <a:pt x="107149" y="740148"/>
                </a:lnTo>
                <a:lnTo>
                  <a:pt x="159854" y="600354"/>
                </a:lnTo>
                <a:lnTo>
                  <a:pt x="217601" y="508609"/>
                </a:lnTo>
                <a:lnTo>
                  <a:pt x="300608" y="373494"/>
                </a:lnTo>
                <a:lnTo>
                  <a:pt x="403580" y="249250"/>
                </a:lnTo>
                <a:lnTo>
                  <a:pt x="551815" y="150634"/>
                </a:lnTo>
                <a:lnTo>
                  <a:pt x="581177" y="117754"/>
                </a:lnTo>
                <a:lnTo>
                  <a:pt x="588695" y="88138"/>
                </a:lnTo>
                <a:lnTo>
                  <a:pt x="584542" y="58864"/>
                </a:lnTo>
                <a:lnTo>
                  <a:pt x="568705" y="52019"/>
                </a:lnTo>
                <a:lnTo>
                  <a:pt x="478218" y="22390"/>
                </a:lnTo>
                <a:lnTo>
                  <a:pt x="305866" y="6845"/>
                </a:lnTo>
                <a:lnTo>
                  <a:pt x="25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22781" y="6010224"/>
            <a:ext cx="68580" cy="473075"/>
          </a:xfrm>
          <a:custGeom>
            <a:avLst/>
            <a:gdLst/>
            <a:ahLst/>
            <a:cxnLst/>
            <a:rect l="l" t="t" r="r" b="b"/>
            <a:pathLst>
              <a:path w="68579" h="473075">
                <a:moveTo>
                  <a:pt x="35559" y="0"/>
                </a:moveTo>
                <a:lnTo>
                  <a:pt x="0" y="22758"/>
                </a:lnTo>
                <a:lnTo>
                  <a:pt x="17779" y="282130"/>
                </a:lnTo>
                <a:lnTo>
                  <a:pt x="23050" y="399529"/>
                </a:lnTo>
                <a:lnTo>
                  <a:pt x="32499" y="458406"/>
                </a:lnTo>
                <a:lnTo>
                  <a:pt x="57772" y="472490"/>
                </a:lnTo>
                <a:lnTo>
                  <a:pt x="68300" y="446481"/>
                </a:lnTo>
                <a:lnTo>
                  <a:pt x="48310" y="410006"/>
                </a:lnTo>
                <a:lnTo>
                  <a:pt x="43002" y="252501"/>
                </a:lnTo>
                <a:lnTo>
                  <a:pt x="35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58341" y="6328460"/>
            <a:ext cx="284480" cy="206375"/>
          </a:xfrm>
          <a:custGeom>
            <a:avLst/>
            <a:gdLst/>
            <a:ahLst/>
            <a:cxnLst/>
            <a:rect l="l" t="t" r="r" b="b"/>
            <a:pathLst>
              <a:path w="284479" h="206375">
                <a:moveTo>
                  <a:pt x="273418" y="0"/>
                </a:moveTo>
                <a:lnTo>
                  <a:pt x="218668" y="3606"/>
                </a:lnTo>
                <a:lnTo>
                  <a:pt x="182930" y="71170"/>
                </a:lnTo>
                <a:lnTo>
                  <a:pt x="110490" y="121373"/>
                </a:lnTo>
                <a:lnTo>
                  <a:pt x="45212" y="161112"/>
                </a:lnTo>
                <a:lnTo>
                  <a:pt x="0" y="166166"/>
                </a:lnTo>
                <a:lnTo>
                  <a:pt x="7442" y="193988"/>
                </a:lnTo>
                <a:lnTo>
                  <a:pt x="37960" y="205906"/>
                </a:lnTo>
                <a:lnTo>
                  <a:pt x="72720" y="199038"/>
                </a:lnTo>
                <a:lnTo>
                  <a:pt x="117919" y="166166"/>
                </a:lnTo>
                <a:lnTo>
                  <a:pt x="205130" y="91770"/>
                </a:lnTo>
                <a:lnTo>
                  <a:pt x="262801" y="48412"/>
                </a:lnTo>
                <a:lnTo>
                  <a:pt x="283946" y="32880"/>
                </a:lnTo>
                <a:lnTo>
                  <a:pt x="273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90842" y="5062689"/>
            <a:ext cx="604520" cy="1295400"/>
          </a:xfrm>
          <a:custGeom>
            <a:avLst/>
            <a:gdLst/>
            <a:ahLst/>
            <a:cxnLst/>
            <a:rect l="l" t="t" r="r" b="b"/>
            <a:pathLst>
              <a:path w="604520" h="1295400">
                <a:moveTo>
                  <a:pt x="561454" y="0"/>
                </a:moveTo>
                <a:lnTo>
                  <a:pt x="481533" y="105498"/>
                </a:lnTo>
                <a:lnTo>
                  <a:pt x="345821" y="268058"/>
                </a:lnTo>
                <a:lnTo>
                  <a:pt x="226161" y="475399"/>
                </a:lnTo>
                <a:lnTo>
                  <a:pt x="108242" y="702259"/>
                </a:lnTo>
                <a:lnTo>
                  <a:pt x="39966" y="874928"/>
                </a:lnTo>
                <a:lnTo>
                  <a:pt x="0" y="1036040"/>
                </a:lnTo>
                <a:lnTo>
                  <a:pt x="0" y="1098169"/>
                </a:lnTo>
                <a:lnTo>
                  <a:pt x="12738" y="1150175"/>
                </a:lnTo>
                <a:lnTo>
                  <a:pt x="72682" y="1222794"/>
                </a:lnTo>
                <a:lnTo>
                  <a:pt x="151510" y="1295400"/>
                </a:lnTo>
                <a:lnTo>
                  <a:pt x="180924" y="1281315"/>
                </a:lnTo>
                <a:lnTo>
                  <a:pt x="158750" y="1252054"/>
                </a:lnTo>
                <a:lnTo>
                  <a:pt x="101003" y="1189913"/>
                </a:lnTo>
                <a:lnTo>
                  <a:pt x="68503" y="1150175"/>
                </a:lnTo>
                <a:lnTo>
                  <a:pt x="55765" y="1068908"/>
                </a:lnTo>
                <a:lnTo>
                  <a:pt x="65214" y="989076"/>
                </a:lnTo>
                <a:lnTo>
                  <a:pt x="95732" y="878535"/>
                </a:lnTo>
                <a:lnTo>
                  <a:pt x="140970" y="753922"/>
                </a:lnTo>
                <a:lnTo>
                  <a:pt x="223964" y="574014"/>
                </a:lnTo>
                <a:lnTo>
                  <a:pt x="316407" y="413270"/>
                </a:lnTo>
                <a:lnTo>
                  <a:pt x="396328" y="300939"/>
                </a:lnTo>
                <a:lnTo>
                  <a:pt x="486803" y="179857"/>
                </a:lnTo>
                <a:lnTo>
                  <a:pt x="564527" y="98653"/>
                </a:lnTo>
                <a:lnTo>
                  <a:pt x="604494" y="55295"/>
                </a:lnTo>
                <a:lnTo>
                  <a:pt x="561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158239" y="1820862"/>
            <a:ext cx="5562600" cy="5107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Sự thoả mãn </a:t>
            </a:r>
            <a:r>
              <a:rPr dirty="0" sz="2400" spc="-5" b="1">
                <a:latin typeface="Times New Roman"/>
                <a:cs typeface="Times New Roman"/>
              </a:rPr>
              <a:t>trong công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marL="668020" indent="-231775">
              <a:lnSpc>
                <a:spcPts val="2625"/>
              </a:lnSpc>
              <a:buClr>
                <a:srgbClr val="7F5E84"/>
              </a:buClr>
              <a:buSzPct val="75000"/>
              <a:buChar char="-"/>
              <a:tabLst>
                <a:tab pos="668655" algn="l"/>
                <a:tab pos="1396365" algn="l"/>
                <a:tab pos="2056764" algn="l"/>
                <a:tab pos="2666365" algn="l"/>
                <a:tab pos="3255010" algn="l"/>
                <a:tab pos="3695700" algn="l"/>
                <a:tab pos="4440555" algn="l"/>
                <a:tab pos="5100955" algn="l"/>
              </a:tabLst>
            </a:pPr>
            <a:r>
              <a:rPr dirty="0" sz="2400" spc="-5">
                <a:latin typeface="Times New Roman"/>
                <a:cs typeface="Times New Roman"/>
              </a:rPr>
              <a:t>Cảm	giác	tích	cực	</a:t>
            </a:r>
            <a:r>
              <a:rPr dirty="0" sz="2400">
                <a:latin typeface="Times New Roman"/>
                <a:cs typeface="Times New Roman"/>
              </a:rPr>
              <a:t>về	</a:t>
            </a:r>
            <a:r>
              <a:rPr dirty="0" sz="2400" spc="-5">
                <a:latin typeface="Times New Roman"/>
                <a:cs typeface="Times New Roman"/>
              </a:rPr>
              <a:t>công	việc	của</a:t>
            </a:r>
            <a:endParaRPr sz="2400">
              <a:latin typeface="Times New Roman"/>
              <a:cs typeface="Times New Roman"/>
            </a:endParaRPr>
          </a:p>
          <a:p>
            <a:pPr marL="664845" marR="33655">
              <a:lnSpc>
                <a:spcPts val="2900"/>
              </a:lnSpc>
              <a:spcBef>
                <a:spcPts val="40"/>
              </a:spcBef>
              <a:tabLst>
                <a:tab pos="1436370" algn="l"/>
                <a:tab pos="1970405" algn="l"/>
                <a:tab pos="2707640" algn="l"/>
                <a:tab pos="3225165" algn="l"/>
                <a:tab pos="3775710" algn="l"/>
                <a:tab pos="4343400" algn="l"/>
                <a:tab pos="5097780" algn="l"/>
              </a:tabLst>
            </a:pPr>
            <a:r>
              <a:rPr dirty="0" sz="2400" spc="-5">
                <a:latin typeface="Times New Roman"/>
                <a:cs typeface="Times New Roman"/>
              </a:rPr>
              <a:t>mì</a:t>
            </a:r>
            <a:r>
              <a:rPr dirty="0" sz="2400">
                <a:latin typeface="Times New Roman"/>
                <a:cs typeface="Times New Roman"/>
              </a:rPr>
              <a:t>nh	khi	đ</a:t>
            </a:r>
            <a:r>
              <a:rPr dirty="0" sz="2400" spc="-5">
                <a:latin typeface="Times New Roman"/>
                <a:cs typeface="Times New Roman"/>
              </a:rPr>
              <a:t>á</a:t>
            </a:r>
            <a:r>
              <a:rPr dirty="0" sz="2400">
                <a:latin typeface="Times New Roman"/>
                <a:cs typeface="Times New Roman"/>
              </a:rPr>
              <a:t>nh	g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á	</a:t>
            </a:r>
            <a:r>
              <a:rPr dirty="0" sz="2400" spc="-5">
                <a:latin typeface="Times New Roman"/>
                <a:cs typeface="Times New Roman"/>
              </a:rPr>
              <a:t>cá</a:t>
            </a:r>
            <a:r>
              <a:rPr dirty="0" sz="2400">
                <a:latin typeface="Times New Roman"/>
                <a:cs typeface="Times New Roman"/>
              </a:rPr>
              <a:t>c	đ</a:t>
            </a:r>
            <a:r>
              <a:rPr dirty="0" sz="2400" spc="-5">
                <a:latin typeface="Times New Roman"/>
                <a:cs typeface="Times New Roman"/>
              </a:rPr>
              <a:t>ặ</a:t>
            </a:r>
            <a:r>
              <a:rPr dirty="0" sz="2400">
                <a:latin typeface="Times New Roman"/>
                <a:cs typeface="Times New Roman"/>
              </a:rPr>
              <a:t>c	đ</a:t>
            </a:r>
            <a:r>
              <a:rPr dirty="0" sz="2400" spc="-5">
                <a:latin typeface="Times New Roman"/>
                <a:cs typeface="Times New Roman"/>
              </a:rPr>
              <a:t>iể</a:t>
            </a:r>
            <a:r>
              <a:rPr dirty="0" sz="2400">
                <a:latin typeface="Times New Roman"/>
                <a:cs typeface="Times New Roman"/>
              </a:rPr>
              <a:t>m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ủa  </a:t>
            </a:r>
            <a:r>
              <a:rPr dirty="0" sz="2400" spc="-5">
                <a:latin typeface="Times New Roman"/>
                <a:cs typeface="Times New Roman"/>
              </a:rPr>
              <a:t>công việc</a:t>
            </a:r>
            <a:endParaRPr sz="2400">
              <a:latin typeface="Times New Roman"/>
              <a:cs typeface="Times New Roman"/>
            </a:endParaRPr>
          </a:p>
          <a:p>
            <a:pPr marL="15875">
              <a:lnSpc>
                <a:spcPts val="2680"/>
              </a:lnSpc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Sự tham </a:t>
            </a:r>
            <a:r>
              <a:rPr dirty="0" sz="2400" spc="-5" b="1">
                <a:latin typeface="Times New Roman"/>
                <a:cs typeface="Times New Roman"/>
              </a:rPr>
              <a:t>gia công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  <a:p>
            <a:pPr algn="just" marL="668020" marR="27305" indent="-228600">
              <a:lnSpc>
                <a:spcPct val="99500"/>
              </a:lnSpc>
              <a:buClr>
                <a:srgbClr val="7F5E84"/>
              </a:buClr>
              <a:buSzPct val="75000"/>
              <a:buChar char="-"/>
              <a:tabLst>
                <a:tab pos="671830" algn="l"/>
              </a:tabLst>
            </a:pPr>
            <a:r>
              <a:rPr dirty="0" sz="2400">
                <a:latin typeface="Times New Roman"/>
                <a:cs typeface="Times New Roman"/>
              </a:rPr>
              <a:t>Mức độ </a:t>
            </a:r>
            <a:r>
              <a:rPr dirty="0" sz="2400" spc="-5">
                <a:latin typeface="Times New Roman"/>
                <a:cs typeface="Times New Roman"/>
              </a:rPr>
              <a:t>nhận diện </a:t>
            </a:r>
            <a:r>
              <a:rPr dirty="0" sz="2400">
                <a:latin typeface="Times New Roman"/>
                <a:cs typeface="Times New Roman"/>
              </a:rPr>
              <a:t>vị </a:t>
            </a:r>
            <a:r>
              <a:rPr dirty="0" sz="2400" spc="-5">
                <a:latin typeface="Times New Roman"/>
                <a:cs typeface="Times New Roman"/>
              </a:rPr>
              <a:t>trí của một người  </a:t>
            </a:r>
            <a:r>
              <a:rPr dirty="0" sz="2400">
                <a:latin typeface="Times New Roman"/>
                <a:cs typeface="Times New Roman"/>
              </a:rPr>
              <a:t>đối với </a:t>
            </a:r>
            <a:r>
              <a:rPr dirty="0" sz="2400" spc="-5">
                <a:latin typeface="Times New Roman"/>
                <a:cs typeface="Times New Roman"/>
              </a:rPr>
              <a:t>công việc, chủ </a:t>
            </a:r>
            <a:r>
              <a:rPr dirty="0" sz="2400">
                <a:latin typeface="Times New Roman"/>
                <a:cs typeface="Times New Roman"/>
              </a:rPr>
              <a:t>động </a:t>
            </a:r>
            <a:r>
              <a:rPr dirty="0" sz="2400" spc="-5">
                <a:latin typeface="Times New Roman"/>
                <a:cs typeface="Times New Roman"/>
              </a:rPr>
              <a:t>tham gia  </a:t>
            </a:r>
            <a:r>
              <a:rPr dirty="0" sz="2400">
                <a:latin typeface="Times New Roman"/>
                <a:cs typeface="Times New Roman"/>
              </a:rPr>
              <a:t>và </a:t>
            </a:r>
            <a:r>
              <a:rPr dirty="0" sz="2400" spc="-5">
                <a:latin typeface="Times New Roman"/>
                <a:cs typeface="Times New Roman"/>
              </a:rPr>
              <a:t>coi hiệu </a:t>
            </a:r>
            <a:r>
              <a:rPr dirty="0" sz="2400">
                <a:latin typeface="Times New Roman"/>
                <a:cs typeface="Times New Roman"/>
              </a:rPr>
              <a:t>quả </a:t>
            </a:r>
            <a:r>
              <a:rPr dirty="0" sz="2400" spc="-5">
                <a:latin typeface="Times New Roman"/>
                <a:cs typeface="Times New Roman"/>
              </a:rPr>
              <a:t>công việc quan trọng  </a:t>
            </a:r>
            <a:r>
              <a:rPr dirty="0" sz="2400">
                <a:latin typeface="Times New Roman"/>
                <a:cs typeface="Times New Roman"/>
              </a:rPr>
              <a:t>đối với </a:t>
            </a:r>
            <a:r>
              <a:rPr dirty="0" sz="2400" spc="-5">
                <a:latin typeface="Times New Roman"/>
                <a:cs typeface="Times New Roman"/>
              </a:rPr>
              <a:t>giá trị bản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thân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ts val="2800"/>
              </a:lnSpc>
              <a:spcBef>
                <a:spcPts val="540"/>
              </a:spcBef>
            </a:pPr>
            <a:r>
              <a:rPr dirty="0" sz="1800" spc="-71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800" spc="-150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Trao </a:t>
            </a:r>
            <a:r>
              <a:rPr dirty="0" sz="2400" spc="-5" b="1">
                <a:latin typeface="Times New Roman"/>
                <a:cs typeface="Times New Roman"/>
              </a:rPr>
              <a:t>quyền làm chủ </a:t>
            </a:r>
            <a:r>
              <a:rPr dirty="0" sz="2400" b="1">
                <a:latin typeface="Times New Roman"/>
                <a:cs typeface="Times New Roman"/>
              </a:rPr>
              <a:t>tâm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lý</a:t>
            </a:r>
            <a:endParaRPr sz="2400">
              <a:latin typeface="Times New Roman"/>
              <a:cs typeface="Times New Roman"/>
            </a:endParaRPr>
          </a:p>
          <a:p>
            <a:pPr algn="just" marL="690245" marR="5080" indent="-228600">
              <a:lnSpc>
                <a:spcPts val="2800"/>
              </a:lnSpc>
              <a:spcBef>
                <a:spcPts val="80"/>
              </a:spcBef>
              <a:buClr>
                <a:srgbClr val="7F5E84"/>
              </a:buClr>
              <a:buSzPct val="75000"/>
              <a:buChar char="-"/>
              <a:tabLst>
                <a:tab pos="694055" algn="l"/>
              </a:tabLst>
            </a:pPr>
            <a:r>
              <a:rPr dirty="0" sz="2400">
                <a:latin typeface="Times New Roman"/>
                <a:cs typeface="Times New Roman"/>
              </a:rPr>
              <a:t>Niềm </a:t>
            </a:r>
            <a:r>
              <a:rPr dirty="0" sz="2400" spc="-5">
                <a:latin typeface="Times New Roman"/>
                <a:cs typeface="Times New Roman"/>
              </a:rPr>
              <a:t>tin của nhân viên </a:t>
            </a:r>
            <a:r>
              <a:rPr dirty="0" sz="2400">
                <a:latin typeface="Times New Roman"/>
                <a:cs typeface="Times New Roman"/>
              </a:rPr>
              <a:t>đối với </a:t>
            </a:r>
            <a:r>
              <a:rPr dirty="0" sz="2400" spc="-5">
                <a:latin typeface="Times New Roman"/>
                <a:cs typeface="Times New Roman"/>
              </a:rPr>
              <a:t>mức </a:t>
            </a:r>
            <a:r>
              <a:rPr dirty="0" sz="2400">
                <a:latin typeface="Times New Roman"/>
                <a:cs typeface="Times New Roman"/>
              </a:rPr>
              <a:t>độ  </a:t>
            </a:r>
            <a:r>
              <a:rPr dirty="0" sz="2400" spc="-5">
                <a:latin typeface="Times New Roman"/>
                <a:cs typeface="Times New Roman"/>
              </a:rPr>
              <a:t>ảnh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hưởng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của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họ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đến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môi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trường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làm</a:t>
            </a:r>
            <a:endParaRPr sz="2400">
              <a:latin typeface="Times New Roman"/>
              <a:cs typeface="Times New Roman"/>
            </a:endParaRPr>
          </a:p>
          <a:p>
            <a:pPr marL="690245" marR="8255">
              <a:lnSpc>
                <a:spcPts val="29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việc, năng lực, </a:t>
            </a:r>
            <a:r>
              <a:rPr dirty="0" sz="2400">
                <a:latin typeface="Times New Roman"/>
                <a:cs typeface="Times New Roman"/>
              </a:rPr>
              <a:t>ý </a:t>
            </a:r>
            <a:r>
              <a:rPr dirty="0" sz="2400" spc="-5">
                <a:latin typeface="Times New Roman"/>
                <a:cs typeface="Times New Roman"/>
              </a:rPr>
              <a:t>nghĩa của công việc  </a:t>
            </a:r>
            <a:r>
              <a:rPr dirty="0" sz="2400">
                <a:latin typeface="Times New Roman"/>
                <a:cs typeface="Times New Roman"/>
              </a:rPr>
              <a:t>và </a:t>
            </a:r>
            <a:r>
              <a:rPr dirty="0" sz="2400" spc="-5">
                <a:latin typeface="Times New Roman"/>
                <a:cs typeface="Times New Roman"/>
              </a:rPr>
              <a:t>quyền tự chủ trong công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255" y="631770"/>
            <a:ext cx="7040880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8095" y="1180410"/>
            <a:ext cx="2743200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2350770" marR="5080" indent="-2140585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THÁI </a:t>
            </a:r>
            <a:r>
              <a:rPr dirty="0"/>
              <a:t>ĐỘ </a:t>
            </a:r>
            <a:r>
              <a:rPr dirty="0" spc="-5"/>
              <a:t>CHÍNH TRONG CÔNG  </a:t>
            </a:r>
            <a:r>
              <a:rPr dirty="0"/>
              <a:t>VIỆC</a:t>
            </a:r>
            <a:r>
              <a:rPr dirty="0" spc="-5"/>
              <a:t> KHÁC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39" y="1889442"/>
            <a:ext cx="7666355" cy="508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40"/>
              </a:lnSpc>
              <a:spcBef>
                <a:spcPts val="100"/>
              </a:spcBef>
            </a:pPr>
            <a:r>
              <a:rPr dirty="0" sz="1550" spc="-60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550" spc="4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Cam kết tổ</a:t>
            </a:r>
            <a:r>
              <a:rPr dirty="0" sz="2100" spc="-1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chức</a:t>
            </a:r>
            <a:endParaRPr sz="2100">
              <a:latin typeface="Times New Roman"/>
              <a:cs typeface="Times New Roman"/>
            </a:endParaRPr>
          </a:p>
          <a:p>
            <a:pPr algn="just" marL="496570" marR="247650" indent="-228600">
              <a:lnSpc>
                <a:spcPts val="2500"/>
              </a:lnSpc>
              <a:spcBef>
                <a:spcPts val="15"/>
              </a:spcBef>
              <a:buClr>
                <a:srgbClr val="7F5E84"/>
              </a:buClr>
              <a:buSzPct val="73809"/>
              <a:buChar char="-"/>
              <a:tabLst>
                <a:tab pos="500380" algn="l"/>
              </a:tabLst>
            </a:pPr>
            <a:r>
              <a:rPr dirty="0" sz="2100" spc="-5">
                <a:latin typeface="Times New Roman"/>
                <a:cs typeface="Times New Roman"/>
              </a:rPr>
              <a:t>Người lao </a:t>
            </a:r>
            <a:r>
              <a:rPr dirty="0" sz="2100">
                <a:latin typeface="Times New Roman"/>
                <a:cs typeface="Times New Roman"/>
              </a:rPr>
              <a:t>động </a:t>
            </a:r>
            <a:r>
              <a:rPr dirty="0" sz="2100" spc="-5">
                <a:latin typeface="Times New Roman"/>
                <a:cs typeface="Times New Roman"/>
              </a:rPr>
              <a:t>được nhận biết </a:t>
            </a:r>
            <a:r>
              <a:rPr dirty="0" sz="2100">
                <a:latin typeface="Times New Roman"/>
                <a:cs typeface="Times New Roman"/>
              </a:rPr>
              <a:t>với </a:t>
            </a:r>
            <a:r>
              <a:rPr dirty="0" sz="2100" spc="-5">
                <a:latin typeface="Times New Roman"/>
                <a:cs typeface="Times New Roman"/>
              </a:rPr>
              <a:t>một tổ chức cụ thể cùng  </a:t>
            </a:r>
            <a:r>
              <a:rPr dirty="0" sz="2100">
                <a:latin typeface="Times New Roman"/>
                <a:cs typeface="Times New Roman"/>
              </a:rPr>
              <a:t>những </a:t>
            </a:r>
            <a:r>
              <a:rPr dirty="0" sz="2100" spc="-5">
                <a:latin typeface="Times New Roman"/>
                <a:cs typeface="Times New Roman"/>
              </a:rPr>
              <a:t>mục đích </a:t>
            </a:r>
            <a:r>
              <a:rPr dirty="0" sz="2100">
                <a:latin typeface="Times New Roman"/>
                <a:cs typeface="Times New Roman"/>
              </a:rPr>
              <a:t>và </a:t>
            </a:r>
            <a:r>
              <a:rPr dirty="0" sz="2100" spc="-5">
                <a:latin typeface="Times New Roman"/>
                <a:cs typeface="Times New Roman"/>
              </a:rPr>
              <a:t>ước muốn </a:t>
            </a:r>
            <a:r>
              <a:rPr dirty="0" sz="2100">
                <a:latin typeface="Times New Roman"/>
                <a:cs typeface="Times New Roman"/>
              </a:rPr>
              <a:t>rõ </a:t>
            </a:r>
            <a:r>
              <a:rPr dirty="0" sz="2100" spc="-5">
                <a:latin typeface="Times New Roman"/>
                <a:cs typeface="Times New Roman"/>
              </a:rPr>
              <a:t>ràng </a:t>
            </a:r>
            <a:r>
              <a:rPr dirty="0" sz="2100">
                <a:latin typeface="Times New Roman"/>
                <a:cs typeface="Times New Roman"/>
              </a:rPr>
              <a:t>– </a:t>
            </a:r>
            <a:r>
              <a:rPr dirty="0" sz="2100" spc="-5">
                <a:latin typeface="Times New Roman"/>
                <a:cs typeface="Times New Roman"/>
              </a:rPr>
              <a:t>được tồn tại </a:t>
            </a:r>
            <a:r>
              <a:rPr dirty="0" sz="2100">
                <a:latin typeface="Times New Roman"/>
                <a:cs typeface="Times New Roman"/>
              </a:rPr>
              <a:t>như </a:t>
            </a:r>
            <a:r>
              <a:rPr dirty="0" sz="2100" spc="-5">
                <a:latin typeface="Times New Roman"/>
                <a:cs typeface="Times New Roman"/>
              </a:rPr>
              <a:t>một  thành viên của tổ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chức.</a:t>
            </a:r>
            <a:endParaRPr sz="2100">
              <a:latin typeface="Times New Roman"/>
              <a:cs typeface="Times New Roman"/>
            </a:endParaRPr>
          </a:p>
          <a:p>
            <a:pPr marL="487045" indent="-231775">
              <a:lnSpc>
                <a:spcPts val="2320"/>
              </a:lnSpc>
              <a:buClr>
                <a:srgbClr val="7F5E84"/>
              </a:buClr>
              <a:buSzPct val="73809"/>
              <a:buChar char="-"/>
              <a:tabLst>
                <a:tab pos="487680" algn="l"/>
              </a:tabLst>
            </a:pPr>
            <a:r>
              <a:rPr dirty="0" sz="2100">
                <a:latin typeface="Times New Roman"/>
                <a:cs typeface="Times New Roman"/>
              </a:rPr>
              <a:t>Ba </a:t>
            </a:r>
            <a:r>
              <a:rPr dirty="0" sz="2100" spc="-5">
                <a:latin typeface="Times New Roman"/>
                <a:cs typeface="Times New Roman"/>
              </a:rPr>
              <a:t>khía cạnh riêng biệt liên quan đến cam kết tổ</a:t>
            </a:r>
            <a:r>
              <a:rPr dirty="0" sz="2100" spc="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chức:</a:t>
            </a:r>
            <a:endParaRPr sz="2100">
              <a:latin typeface="Times New Roman"/>
              <a:cs typeface="Times New Roman"/>
            </a:endParaRPr>
          </a:p>
          <a:p>
            <a:pPr lvl="1" marL="788670" indent="-228600">
              <a:lnSpc>
                <a:spcPct val="100000"/>
              </a:lnSpc>
              <a:spcBef>
                <a:spcPts val="545"/>
              </a:spcBef>
              <a:buClr>
                <a:srgbClr val="7F5E84"/>
              </a:buClr>
              <a:buSzPct val="73809"/>
              <a:buFont typeface="Arial"/>
              <a:buChar char="•"/>
              <a:tabLst>
                <a:tab pos="792480" algn="l"/>
              </a:tabLst>
            </a:pPr>
            <a:r>
              <a:rPr dirty="0" sz="2100" spc="-5">
                <a:latin typeface="Times New Roman"/>
                <a:cs typeface="Times New Roman"/>
              </a:rPr>
              <a:t>Cam kết tình cảm </a:t>
            </a:r>
            <a:r>
              <a:rPr dirty="0" sz="2100">
                <a:latin typeface="Times New Roman"/>
                <a:cs typeface="Times New Roman"/>
              </a:rPr>
              <a:t>– sự </a:t>
            </a:r>
            <a:r>
              <a:rPr dirty="0" sz="2100" spc="-5">
                <a:latin typeface="Times New Roman"/>
                <a:cs typeface="Times New Roman"/>
              </a:rPr>
              <a:t>gắn kết </a:t>
            </a:r>
            <a:r>
              <a:rPr dirty="0" sz="2100">
                <a:latin typeface="Times New Roman"/>
                <a:cs typeface="Times New Roman"/>
              </a:rPr>
              <a:t>về </a:t>
            </a:r>
            <a:r>
              <a:rPr dirty="0" sz="2100" spc="-5">
                <a:latin typeface="Times New Roman"/>
                <a:cs typeface="Times New Roman"/>
              </a:rPr>
              <a:t>mặt tình cảm </a:t>
            </a:r>
            <a:r>
              <a:rPr dirty="0" sz="2100">
                <a:latin typeface="Times New Roman"/>
                <a:cs typeface="Times New Roman"/>
              </a:rPr>
              <a:t>đối với </a:t>
            </a:r>
            <a:r>
              <a:rPr dirty="0" sz="2100" spc="-5">
                <a:latin typeface="Times New Roman"/>
                <a:cs typeface="Times New Roman"/>
              </a:rPr>
              <a:t>tổ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chức</a:t>
            </a:r>
            <a:endParaRPr sz="2100">
              <a:latin typeface="Times New Roman"/>
              <a:cs typeface="Times New Roman"/>
            </a:endParaRPr>
          </a:p>
          <a:p>
            <a:pPr lvl="1" marL="788670" marR="5080" indent="-228600">
              <a:lnSpc>
                <a:spcPts val="2500"/>
              </a:lnSpc>
              <a:spcBef>
                <a:spcPts val="585"/>
              </a:spcBef>
              <a:buClr>
                <a:srgbClr val="7F5E84"/>
              </a:buClr>
              <a:buSzPct val="73809"/>
              <a:buFont typeface="Arial"/>
              <a:buChar char="•"/>
              <a:tabLst>
                <a:tab pos="792480" algn="l"/>
              </a:tabLst>
            </a:pPr>
            <a:r>
              <a:rPr dirty="0" sz="2100" spc="-5">
                <a:latin typeface="Times New Roman"/>
                <a:cs typeface="Times New Roman"/>
              </a:rPr>
              <a:t>Cam kết tiếp tục </a:t>
            </a:r>
            <a:r>
              <a:rPr dirty="0" sz="2100">
                <a:latin typeface="Times New Roman"/>
                <a:cs typeface="Times New Roman"/>
              </a:rPr>
              <a:t>– Giá </a:t>
            </a:r>
            <a:r>
              <a:rPr dirty="0" sz="2100" spc="-5">
                <a:latin typeface="Times New Roman"/>
                <a:cs typeface="Times New Roman"/>
              </a:rPr>
              <a:t>trị kinh tế thu nhận được </a:t>
            </a:r>
            <a:r>
              <a:rPr dirty="0" sz="2100">
                <a:latin typeface="Times New Roman"/>
                <a:cs typeface="Times New Roman"/>
              </a:rPr>
              <a:t>khi </a:t>
            </a:r>
            <a:r>
              <a:rPr dirty="0" sz="2100" spc="-5">
                <a:latin typeface="Times New Roman"/>
                <a:cs typeface="Times New Roman"/>
              </a:rPr>
              <a:t>tồn tại </a:t>
            </a:r>
            <a:r>
              <a:rPr dirty="0" sz="2100">
                <a:latin typeface="Times New Roman"/>
                <a:cs typeface="Times New Roman"/>
              </a:rPr>
              <a:t>với  </a:t>
            </a:r>
            <a:r>
              <a:rPr dirty="0" sz="2100" spc="-5">
                <a:latin typeface="Times New Roman"/>
                <a:cs typeface="Times New Roman"/>
              </a:rPr>
              <a:t>một tổ chức </a:t>
            </a:r>
            <a:r>
              <a:rPr dirty="0" sz="2100">
                <a:latin typeface="Times New Roman"/>
                <a:cs typeface="Times New Roman"/>
              </a:rPr>
              <a:t>so với khi rời khỏi </a:t>
            </a:r>
            <a:r>
              <a:rPr dirty="0" sz="2100" spc="-5">
                <a:latin typeface="Times New Roman"/>
                <a:cs typeface="Times New Roman"/>
              </a:rPr>
              <a:t>tổ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chức</a:t>
            </a:r>
            <a:endParaRPr sz="2100">
              <a:latin typeface="Times New Roman"/>
              <a:cs typeface="Times New Roman"/>
            </a:endParaRPr>
          </a:p>
          <a:p>
            <a:pPr lvl="1" marL="788670" marR="5080" indent="-228600">
              <a:lnSpc>
                <a:spcPts val="2500"/>
              </a:lnSpc>
              <a:spcBef>
                <a:spcPts val="500"/>
              </a:spcBef>
              <a:buClr>
                <a:srgbClr val="7F5E84"/>
              </a:buClr>
              <a:buSzPct val="73809"/>
              <a:buFont typeface="Arial"/>
              <a:buChar char="•"/>
              <a:tabLst>
                <a:tab pos="792480" algn="l"/>
              </a:tabLst>
            </a:pPr>
            <a:r>
              <a:rPr dirty="0" sz="2100" spc="-5">
                <a:latin typeface="Times New Roman"/>
                <a:cs typeface="Times New Roman"/>
              </a:rPr>
              <a:t>Cam kết </a:t>
            </a:r>
            <a:r>
              <a:rPr dirty="0" sz="2100">
                <a:latin typeface="Times New Roman"/>
                <a:cs typeface="Times New Roman"/>
              </a:rPr>
              <a:t>quy </a:t>
            </a:r>
            <a:r>
              <a:rPr dirty="0" sz="2100" spc="-5">
                <a:latin typeface="Times New Roman"/>
                <a:cs typeface="Times New Roman"/>
              </a:rPr>
              <a:t>chuẩn </a:t>
            </a:r>
            <a:r>
              <a:rPr dirty="0" sz="2100">
                <a:latin typeface="Times New Roman"/>
                <a:cs typeface="Times New Roman"/>
              </a:rPr>
              <a:t>– </a:t>
            </a:r>
            <a:r>
              <a:rPr dirty="0" sz="2100" spc="-5">
                <a:latin typeface="Times New Roman"/>
                <a:cs typeface="Times New Roman"/>
              </a:rPr>
              <a:t>Nghĩa </a:t>
            </a:r>
            <a:r>
              <a:rPr dirty="0" sz="2100">
                <a:latin typeface="Times New Roman"/>
                <a:cs typeface="Times New Roman"/>
              </a:rPr>
              <a:t>vụ ở </a:t>
            </a:r>
            <a:r>
              <a:rPr dirty="0" sz="2100" spc="-5">
                <a:latin typeface="Times New Roman"/>
                <a:cs typeface="Times New Roman"/>
              </a:rPr>
              <a:t>lại tổ chức </a:t>
            </a:r>
            <a:r>
              <a:rPr dirty="0" sz="2100">
                <a:latin typeface="Times New Roman"/>
                <a:cs typeface="Times New Roman"/>
              </a:rPr>
              <a:t>về </a:t>
            </a:r>
            <a:r>
              <a:rPr dirty="0" sz="2100" spc="-5">
                <a:latin typeface="Times New Roman"/>
                <a:cs typeface="Times New Roman"/>
              </a:rPr>
              <a:t>mặt đạo </a:t>
            </a:r>
            <a:r>
              <a:rPr dirty="0" sz="2100">
                <a:latin typeface="Times New Roman"/>
                <a:cs typeface="Times New Roman"/>
              </a:rPr>
              <a:t>đức  </a:t>
            </a:r>
            <a:r>
              <a:rPr dirty="0" sz="2100" spc="-5">
                <a:latin typeface="Times New Roman"/>
                <a:cs typeface="Times New Roman"/>
              </a:rPr>
              <a:t>hoặc đạo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lý</a:t>
            </a:r>
            <a:endParaRPr sz="2100">
              <a:latin typeface="Times New Roman"/>
              <a:cs typeface="Times New Roman"/>
            </a:endParaRPr>
          </a:p>
          <a:p>
            <a:pPr marL="483870" indent="-231775">
              <a:lnSpc>
                <a:spcPts val="2510"/>
              </a:lnSpc>
              <a:spcBef>
                <a:spcPts val="380"/>
              </a:spcBef>
              <a:buClr>
                <a:srgbClr val="7F5E84"/>
              </a:buClr>
              <a:buSzPct val="73809"/>
              <a:buChar char="-"/>
              <a:tabLst>
                <a:tab pos="484505" algn="l"/>
              </a:tabLst>
            </a:pPr>
            <a:r>
              <a:rPr dirty="0" sz="2100">
                <a:latin typeface="Times New Roman"/>
                <a:cs typeface="Times New Roman"/>
              </a:rPr>
              <a:t>Có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mối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quan</a:t>
            </a:r>
            <a:r>
              <a:rPr dirty="0" sz="2100" spc="2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hệ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giữa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cam</a:t>
            </a:r>
            <a:r>
              <a:rPr dirty="0" sz="2100" spc="229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kết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và</a:t>
            </a:r>
            <a:r>
              <a:rPr dirty="0" sz="2100" spc="2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hiệu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suất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công</a:t>
            </a:r>
            <a:r>
              <a:rPr dirty="0" sz="2100" spc="22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việc,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đặc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biệt</a:t>
            </a:r>
            <a:endParaRPr sz="2100">
              <a:latin typeface="Times New Roman"/>
              <a:cs typeface="Times New Roman"/>
            </a:endParaRPr>
          </a:p>
          <a:p>
            <a:pPr marL="480695">
              <a:lnSpc>
                <a:spcPts val="2510"/>
              </a:lnSpc>
            </a:pPr>
            <a:r>
              <a:rPr dirty="0" sz="2100">
                <a:latin typeface="Times New Roman"/>
                <a:cs typeface="Times New Roman"/>
              </a:rPr>
              <a:t>đối với </a:t>
            </a:r>
            <a:r>
              <a:rPr dirty="0" sz="2100" spc="-5">
                <a:latin typeface="Times New Roman"/>
                <a:cs typeface="Times New Roman"/>
              </a:rPr>
              <a:t>nhân viên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mới.</a:t>
            </a:r>
            <a:endParaRPr sz="2100">
              <a:latin typeface="Times New Roman"/>
              <a:cs typeface="Times New Roman"/>
            </a:endParaRPr>
          </a:p>
          <a:p>
            <a:pPr algn="just" marL="480695" marR="262890" indent="-228600">
              <a:lnSpc>
                <a:spcPct val="99100"/>
              </a:lnSpc>
              <a:spcBef>
                <a:spcPts val="509"/>
              </a:spcBef>
              <a:buClr>
                <a:srgbClr val="7F5E84"/>
              </a:buClr>
              <a:buSzPct val="73809"/>
              <a:buChar char="-"/>
              <a:tabLst>
                <a:tab pos="484505" algn="l"/>
              </a:tabLst>
            </a:pPr>
            <a:r>
              <a:rPr dirty="0" sz="2100" spc="-5">
                <a:latin typeface="Times New Roman"/>
                <a:cs typeface="Times New Roman"/>
              </a:rPr>
              <a:t>Ngày nay ít quan trọng </a:t>
            </a:r>
            <a:r>
              <a:rPr dirty="0" sz="2100">
                <a:latin typeface="Times New Roman"/>
                <a:cs typeface="Times New Roman"/>
              </a:rPr>
              <a:t>hơn </a:t>
            </a:r>
            <a:r>
              <a:rPr dirty="0" sz="2100" spc="-5">
                <a:latin typeface="Times New Roman"/>
                <a:cs typeface="Times New Roman"/>
              </a:rPr>
              <a:t>trước </a:t>
            </a:r>
            <a:r>
              <a:rPr dirty="0" sz="2100" spc="-40">
                <a:latin typeface="Times New Roman"/>
                <a:cs typeface="Times New Roman"/>
              </a:rPr>
              <a:t>đây, </a:t>
            </a:r>
            <a:r>
              <a:rPr dirty="0" sz="2100" spc="-5">
                <a:latin typeface="Times New Roman"/>
                <a:cs typeface="Times New Roman"/>
              </a:rPr>
              <a:t>có lẽ </a:t>
            </a:r>
            <a:r>
              <a:rPr dirty="0" sz="2100">
                <a:latin typeface="Times New Roman"/>
                <a:cs typeface="Times New Roman"/>
              </a:rPr>
              <a:t>cam </a:t>
            </a:r>
            <a:r>
              <a:rPr dirty="0" sz="2100" spc="-5">
                <a:latin typeface="Times New Roman"/>
                <a:cs typeface="Times New Roman"/>
              </a:rPr>
              <a:t>kết </a:t>
            </a:r>
            <a:r>
              <a:rPr dirty="0" sz="2100">
                <a:latin typeface="Times New Roman"/>
                <a:cs typeface="Times New Roman"/>
              </a:rPr>
              <a:t>nghề  </a:t>
            </a:r>
            <a:r>
              <a:rPr dirty="0" sz="2100" spc="-5">
                <a:latin typeface="Times New Roman"/>
                <a:cs typeface="Times New Roman"/>
              </a:rPr>
              <a:t>nghiệp, trung thành </a:t>
            </a:r>
            <a:r>
              <a:rPr dirty="0" sz="2100">
                <a:latin typeface="Times New Roman"/>
                <a:cs typeface="Times New Roman"/>
              </a:rPr>
              <a:t>với nghề </a:t>
            </a:r>
            <a:r>
              <a:rPr dirty="0" sz="2100" spc="-5">
                <a:latin typeface="Times New Roman"/>
                <a:cs typeface="Times New Roman"/>
              </a:rPr>
              <a:t>nghiệp nhiều </a:t>
            </a:r>
            <a:r>
              <a:rPr dirty="0" sz="2100">
                <a:latin typeface="Times New Roman"/>
                <a:cs typeface="Times New Roman"/>
              </a:rPr>
              <a:t>hơn </a:t>
            </a:r>
            <a:r>
              <a:rPr dirty="0" sz="2100" spc="-5">
                <a:latin typeface="Times New Roman"/>
                <a:cs typeface="Times New Roman"/>
              </a:rPr>
              <a:t>là nhân viên  được thay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thế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255" y="631770"/>
            <a:ext cx="7394168" cy="68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9368" y="1180410"/>
            <a:ext cx="3458095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2169160" marR="5080" indent="-196088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NHỮNG THÁI </a:t>
            </a:r>
            <a:r>
              <a:rPr dirty="0"/>
              <a:t>ĐỘ </a:t>
            </a:r>
            <a:r>
              <a:rPr dirty="0" spc="-5"/>
              <a:t>CHÍNH TRONG  CÔNG </a:t>
            </a:r>
            <a:r>
              <a:rPr dirty="0"/>
              <a:t>VIỆC</a:t>
            </a:r>
            <a:r>
              <a:rPr dirty="0" spc="-10"/>
              <a:t> </a:t>
            </a:r>
            <a:r>
              <a:rPr dirty="0" spc="-5"/>
              <a:t>(tt)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39" y="1837690"/>
            <a:ext cx="7629525" cy="508698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Hỗ trợ của </a:t>
            </a:r>
            <a:r>
              <a:rPr dirty="0" sz="2200" b="1">
                <a:latin typeface="Times New Roman"/>
                <a:cs typeface="Times New Roman"/>
              </a:rPr>
              <a:t>tổ </a:t>
            </a:r>
            <a:r>
              <a:rPr dirty="0" sz="2200" spc="-5" b="1">
                <a:latin typeface="Times New Roman"/>
                <a:cs typeface="Times New Roman"/>
              </a:rPr>
              <a:t>chức </a:t>
            </a:r>
            <a:r>
              <a:rPr dirty="0" sz="2200" b="1">
                <a:latin typeface="Times New Roman"/>
                <a:cs typeface="Times New Roman"/>
              </a:rPr>
              <a:t>dành </a:t>
            </a:r>
            <a:r>
              <a:rPr dirty="0" sz="2200" spc="-5" b="1">
                <a:latin typeface="Times New Roman"/>
                <a:cs typeface="Times New Roman"/>
              </a:rPr>
              <a:t>cho </a:t>
            </a:r>
            <a:r>
              <a:rPr dirty="0" sz="2200" b="1">
                <a:latin typeface="Times New Roman"/>
                <a:cs typeface="Times New Roman"/>
              </a:rPr>
              <a:t>nhân </a:t>
            </a:r>
            <a:r>
              <a:rPr dirty="0" sz="2200" spc="-5" b="1">
                <a:latin typeface="Times New Roman"/>
                <a:cs typeface="Times New Roman"/>
              </a:rPr>
              <a:t>viên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(POS)</a:t>
            </a:r>
            <a:endParaRPr sz="2200">
              <a:latin typeface="Times New Roman"/>
              <a:cs typeface="Times New Roman"/>
            </a:endParaRPr>
          </a:p>
          <a:p>
            <a:pPr algn="just" marL="664845" marR="43815" indent="-228600">
              <a:lnSpc>
                <a:spcPts val="2600"/>
              </a:lnSpc>
              <a:spcBef>
                <a:spcPts val="995"/>
              </a:spcBef>
              <a:buClr>
                <a:srgbClr val="7F5E84"/>
              </a:buClr>
              <a:buSzPct val="75000"/>
              <a:buChar char="-"/>
              <a:tabLst>
                <a:tab pos="668655" algn="l"/>
              </a:tabLst>
            </a:pPr>
            <a:r>
              <a:rPr dirty="0" sz="2200">
                <a:latin typeface="Times New Roman"/>
                <a:cs typeface="Times New Roman"/>
              </a:rPr>
              <a:t>Mức độ </a:t>
            </a:r>
            <a:r>
              <a:rPr dirty="0" sz="2200" spc="-5">
                <a:latin typeface="Times New Roman"/>
                <a:cs typeface="Times New Roman"/>
              </a:rPr>
              <a:t>nhân viên tin tưởng tổ chức </a:t>
            </a:r>
            <a:r>
              <a:rPr dirty="0" sz="2200">
                <a:latin typeface="Times New Roman"/>
                <a:cs typeface="Times New Roman"/>
              </a:rPr>
              <a:t>sẽ </a:t>
            </a:r>
            <a:r>
              <a:rPr dirty="0" sz="2200" spc="-5">
                <a:latin typeface="Times New Roman"/>
                <a:cs typeface="Times New Roman"/>
              </a:rPr>
              <a:t>đánh giá </a:t>
            </a:r>
            <a:r>
              <a:rPr dirty="0" sz="2200">
                <a:latin typeface="Times New Roman"/>
                <a:cs typeface="Times New Roman"/>
              </a:rPr>
              <a:t>sự đóng góp  </a:t>
            </a:r>
            <a:r>
              <a:rPr dirty="0" sz="2200" spc="-5">
                <a:latin typeface="Times New Roman"/>
                <a:cs typeface="Times New Roman"/>
              </a:rPr>
              <a:t>của </a:t>
            </a:r>
            <a:r>
              <a:rPr dirty="0" sz="2200">
                <a:latin typeface="Times New Roman"/>
                <a:cs typeface="Times New Roman"/>
              </a:rPr>
              <a:t>họ và </a:t>
            </a:r>
            <a:r>
              <a:rPr dirty="0" sz="2200" spc="-5">
                <a:latin typeface="Times New Roman"/>
                <a:cs typeface="Times New Roman"/>
              </a:rPr>
              <a:t>quan tâm đến </a:t>
            </a:r>
            <a:r>
              <a:rPr dirty="0" sz="2200">
                <a:latin typeface="Times New Roman"/>
                <a:cs typeface="Times New Roman"/>
              </a:rPr>
              <a:t>phúc </a:t>
            </a:r>
            <a:r>
              <a:rPr dirty="0" sz="2200" spc="-5">
                <a:latin typeface="Times New Roman"/>
                <a:cs typeface="Times New Roman"/>
              </a:rPr>
              <a:t>lợi của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họ.</a:t>
            </a:r>
            <a:endParaRPr sz="2200">
              <a:latin typeface="Times New Roman"/>
              <a:cs typeface="Times New Roman"/>
            </a:endParaRPr>
          </a:p>
          <a:p>
            <a:pPr algn="just" marL="664845" marR="43180" indent="-228600">
              <a:lnSpc>
                <a:spcPct val="99800"/>
              </a:lnSpc>
              <a:spcBef>
                <a:spcPts val="409"/>
              </a:spcBef>
              <a:buClr>
                <a:srgbClr val="7F5E84"/>
              </a:buClr>
              <a:buSzPct val="75000"/>
              <a:buChar char="-"/>
              <a:tabLst>
                <a:tab pos="668655" algn="l"/>
              </a:tabLst>
            </a:pPr>
            <a:r>
              <a:rPr dirty="0" sz="2200">
                <a:latin typeface="Times New Roman"/>
                <a:cs typeface="Times New Roman"/>
              </a:rPr>
              <a:t>Hỗ </a:t>
            </a:r>
            <a:r>
              <a:rPr dirty="0" sz="2200" spc="-5">
                <a:latin typeface="Times New Roman"/>
                <a:cs typeface="Times New Roman"/>
              </a:rPr>
              <a:t>trợ từ tổ chức cao </a:t>
            </a:r>
            <a:r>
              <a:rPr dirty="0" sz="2200">
                <a:latin typeface="Times New Roman"/>
                <a:cs typeface="Times New Roman"/>
              </a:rPr>
              <a:t>hơn khi </a:t>
            </a:r>
            <a:r>
              <a:rPr dirty="0" sz="2200" spc="-5">
                <a:latin typeface="Times New Roman"/>
                <a:cs typeface="Times New Roman"/>
              </a:rPr>
              <a:t>phần thưởng được trao một  cách công bằng, </a:t>
            </a:r>
            <a:r>
              <a:rPr dirty="0" sz="2200">
                <a:latin typeface="Times New Roman"/>
                <a:cs typeface="Times New Roman"/>
              </a:rPr>
              <a:t>khi </a:t>
            </a:r>
            <a:r>
              <a:rPr dirty="0" sz="2200" spc="-5">
                <a:latin typeface="Times New Roman"/>
                <a:cs typeface="Times New Roman"/>
              </a:rPr>
              <a:t>nhân viên có tiếng </a:t>
            </a:r>
            <a:r>
              <a:rPr dirty="0" sz="2200">
                <a:latin typeface="Times New Roman"/>
                <a:cs typeface="Times New Roman"/>
              </a:rPr>
              <a:t>nói </a:t>
            </a:r>
            <a:r>
              <a:rPr dirty="0" sz="2200" spc="-5">
                <a:latin typeface="Times New Roman"/>
                <a:cs typeface="Times New Roman"/>
              </a:rPr>
              <a:t>trong các quyết  định </a:t>
            </a:r>
            <a:r>
              <a:rPr dirty="0" sz="2200">
                <a:latin typeface="Times New Roman"/>
                <a:cs typeface="Times New Roman"/>
              </a:rPr>
              <a:t>và khi họ </a:t>
            </a:r>
            <a:r>
              <a:rPr dirty="0" sz="2200" spc="-5">
                <a:latin typeface="Times New Roman"/>
                <a:cs typeface="Times New Roman"/>
              </a:rPr>
              <a:t>coi cấp trên của mình </a:t>
            </a:r>
            <a:r>
              <a:rPr dirty="0" sz="2200">
                <a:latin typeface="Times New Roman"/>
                <a:cs typeface="Times New Roman"/>
              </a:rPr>
              <a:t>như </a:t>
            </a:r>
            <a:r>
              <a:rPr dirty="0" sz="2200" spc="-5">
                <a:latin typeface="Times New Roman"/>
                <a:cs typeface="Times New Roman"/>
              </a:rPr>
              <a:t>người trợ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giúp.</a:t>
            </a:r>
            <a:endParaRPr sz="2200">
              <a:latin typeface="Times New Roman"/>
              <a:cs typeface="Times New Roman"/>
            </a:endParaRPr>
          </a:p>
          <a:p>
            <a:pPr algn="just" marL="664845" marR="43180" indent="-228600">
              <a:lnSpc>
                <a:spcPts val="2570"/>
              </a:lnSpc>
              <a:spcBef>
                <a:spcPts val="735"/>
              </a:spcBef>
              <a:buClr>
                <a:srgbClr val="7F5E84"/>
              </a:buClr>
              <a:buSzPct val="75000"/>
              <a:buChar char="-"/>
              <a:tabLst>
                <a:tab pos="668655" algn="l"/>
              </a:tabLst>
            </a:pPr>
            <a:r>
              <a:rPr dirty="0" sz="2200">
                <a:latin typeface="Times New Roman"/>
                <a:cs typeface="Times New Roman"/>
              </a:rPr>
              <a:t>Những </a:t>
            </a:r>
            <a:r>
              <a:rPr dirty="0" sz="2200" spc="-5">
                <a:latin typeface="Times New Roman"/>
                <a:cs typeface="Times New Roman"/>
              </a:rPr>
              <a:t>nhân viên có nhận thức </a:t>
            </a:r>
            <a:r>
              <a:rPr dirty="0" sz="2200">
                <a:latin typeface="Times New Roman"/>
                <a:cs typeface="Times New Roman"/>
              </a:rPr>
              <a:t>POS </a:t>
            </a:r>
            <a:r>
              <a:rPr dirty="0" sz="2200" spc="-5">
                <a:latin typeface="Times New Roman"/>
                <a:cs typeface="Times New Roman"/>
              </a:rPr>
              <a:t>mạnh mẽ có mức </a:t>
            </a:r>
            <a:r>
              <a:rPr dirty="0" sz="2200">
                <a:latin typeface="Times New Roman"/>
                <a:cs typeface="Times New Roman"/>
              </a:rPr>
              <a:t>độ </a:t>
            </a:r>
            <a:r>
              <a:rPr dirty="0" sz="2200" spc="-5">
                <a:latin typeface="Times New Roman"/>
                <a:cs typeface="Times New Roman"/>
              </a:rPr>
              <a:t>cao  trong hành </a:t>
            </a:r>
            <a:r>
              <a:rPr dirty="0" sz="2200">
                <a:latin typeface="Times New Roman"/>
                <a:cs typeface="Times New Roman"/>
              </a:rPr>
              <a:t>vi </a:t>
            </a:r>
            <a:r>
              <a:rPr dirty="0" sz="2200" spc="-5">
                <a:latin typeface="Times New Roman"/>
                <a:cs typeface="Times New Roman"/>
              </a:rPr>
              <a:t>công dân tổ chức </a:t>
            </a:r>
            <a:r>
              <a:rPr dirty="0" sz="2200">
                <a:latin typeface="Times New Roman"/>
                <a:cs typeface="Times New Roman"/>
              </a:rPr>
              <a:t>và </a:t>
            </a:r>
            <a:r>
              <a:rPr dirty="0" sz="2200" spc="-5">
                <a:latin typeface="Times New Roman"/>
                <a:cs typeface="Times New Roman"/>
              </a:rPr>
              <a:t>hiệu </a:t>
            </a:r>
            <a:r>
              <a:rPr dirty="0" sz="2200">
                <a:latin typeface="Times New Roman"/>
                <a:cs typeface="Times New Roman"/>
              </a:rPr>
              <a:t>quả </a:t>
            </a:r>
            <a:r>
              <a:rPr dirty="0" sz="2200" spc="-5">
                <a:latin typeface="Times New Roman"/>
                <a:cs typeface="Times New Roman"/>
              </a:rPr>
              <a:t>công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việc</a:t>
            </a:r>
            <a:endParaRPr sz="22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410"/>
              </a:spcBef>
            </a:pPr>
            <a:r>
              <a:rPr dirty="0" sz="1650" spc="-650">
                <a:solidFill>
                  <a:srgbClr val="7F5E84"/>
                </a:solidFill>
                <a:latin typeface="Wingdings"/>
                <a:cs typeface="Wingdings"/>
              </a:rPr>
              <a:t></a:t>
            </a:r>
            <a:r>
              <a:rPr dirty="0" sz="1650" spc="-25">
                <a:solidFill>
                  <a:srgbClr val="7F5E84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Sự gắn kết </a:t>
            </a:r>
            <a:r>
              <a:rPr dirty="0" sz="2200" spc="-5" b="1">
                <a:latin typeface="Times New Roman"/>
                <a:cs typeface="Times New Roman"/>
              </a:rPr>
              <a:t>của </a:t>
            </a:r>
            <a:r>
              <a:rPr dirty="0" sz="2200" b="1">
                <a:latin typeface="Times New Roman"/>
                <a:cs typeface="Times New Roman"/>
              </a:rPr>
              <a:t>nhân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viên</a:t>
            </a:r>
            <a:endParaRPr sz="2200">
              <a:latin typeface="Times New Roman"/>
              <a:cs typeface="Times New Roman"/>
            </a:endParaRPr>
          </a:p>
          <a:p>
            <a:pPr algn="just" marL="668020" marR="5080" indent="-228600">
              <a:lnSpc>
                <a:spcPts val="2600"/>
              </a:lnSpc>
              <a:spcBef>
                <a:spcPts val="980"/>
              </a:spcBef>
              <a:buClr>
                <a:srgbClr val="7F5E84"/>
              </a:buClr>
              <a:buSzPct val="75000"/>
              <a:buChar char="-"/>
              <a:tabLst>
                <a:tab pos="671830" algn="l"/>
              </a:tabLst>
            </a:pPr>
            <a:r>
              <a:rPr dirty="0" sz="2200">
                <a:latin typeface="Times New Roman"/>
                <a:cs typeface="Times New Roman"/>
              </a:rPr>
              <a:t>Mức độ </a:t>
            </a:r>
            <a:r>
              <a:rPr dirty="0" sz="2200" spc="-5">
                <a:latin typeface="Times New Roman"/>
                <a:cs typeface="Times New Roman"/>
              </a:rPr>
              <a:t>tham gia, </a:t>
            </a:r>
            <a:r>
              <a:rPr dirty="0" sz="2200">
                <a:latin typeface="Times New Roman"/>
                <a:cs typeface="Times New Roman"/>
              </a:rPr>
              <a:t>sự </a:t>
            </a:r>
            <a:r>
              <a:rPr dirty="0" sz="2200" spc="-5">
                <a:latin typeface="Times New Roman"/>
                <a:cs typeface="Times New Roman"/>
              </a:rPr>
              <a:t>thoả mãn, lòng nhiệt tình của cá nhân  </a:t>
            </a:r>
            <a:r>
              <a:rPr dirty="0" sz="2200">
                <a:latin typeface="Times New Roman"/>
                <a:cs typeface="Times New Roman"/>
              </a:rPr>
              <a:t>với </a:t>
            </a:r>
            <a:r>
              <a:rPr dirty="0" sz="2200" spc="-5">
                <a:latin typeface="Times New Roman"/>
                <a:cs typeface="Times New Roman"/>
              </a:rPr>
              <a:t>công việc của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mình</a:t>
            </a:r>
            <a:endParaRPr sz="2200">
              <a:latin typeface="Times New Roman"/>
              <a:cs typeface="Times New Roman"/>
            </a:endParaRPr>
          </a:p>
          <a:p>
            <a:pPr algn="just" marL="668020" marR="5080" indent="-228600">
              <a:lnSpc>
                <a:spcPct val="101200"/>
              </a:lnSpc>
              <a:spcBef>
                <a:spcPts val="380"/>
              </a:spcBef>
              <a:buClr>
                <a:srgbClr val="7F5E84"/>
              </a:buClr>
              <a:buSzPct val="75000"/>
              <a:buChar char="-"/>
              <a:tabLst>
                <a:tab pos="671830" algn="l"/>
              </a:tabLst>
            </a:pPr>
            <a:r>
              <a:rPr dirty="0" sz="2200">
                <a:latin typeface="Times New Roman"/>
                <a:cs typeface="Times New Roman"/>
              </a:rPr>
              <a:t>Những </a:t>
            </a:r>
            <a:r>
              <a:rPr dirty="0" sz="2200" spc="-5">
                <a:latin typeface="Times New Roman"/>
                <a:cs typeface="Times New Roman"/>
              </a:rPr>
              <a:t>nhân viên gắn </a:t>
            </a:r>
            <a:r>
              <a:rPr dirty="0" sz="2200">
                <a:latin typeface="Times New Roman"/>
                <a:cs typeface="Times New Roman"/>
              </a:rPr>
              <a:t>bó với </a:t>
            </a:r>
            <a:r>
              <a:rPr dirty="0" sz="2200" spc="-5">
                <a:latin typeface="Times New Roman"/>
                <a:cs typeface="Times New Roman"/>
              </a:rPr>
              <a:t>công việc rất hăng say </a:t>
            </a:r>
            <a:r>
              <a:rPr dirty="0" sz="2200">
                <a:latin typeface="Times New Roman"/>
                <a:cs typeface="Times New Roman"/>
              </a:rPr>
              <a:t>với nghề  </a:t>
            </a:r>
            <a:r>
              <a:rPr dirty="0" sz="2200" spc="-5">
                <a:latin typeface="Times New Roman"/>
                <a:cs typeface="Times New Roman"/>
              </a:rPr>
              <a:t>nghiệp của </a:t>
            </a:r>
            <a:r>
              <a:rPr dirty="0" sz="2200">
                <a:latin typeface="Times New Roman"/>
                <a:cs typeface="Times New Roman"/>
              </a:rPr>
              <a:t>họ và </a:t>
            </a:r>
            <a:r>
              <a:rPr dirty="0" sz="2200" spc="-5">
                <a:latin typeface="Times New Roman"/>
                <a:cs typeface="Times New Roman"/>
              </a:rPr>
              <a:t>công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2019-04-17T13:27:17Z</dcterms:created>
  <dcterms:modified xsi:type="dcterms:W3CDTF">2019-04-17T13:27:17Z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2019-04-17T00:00:00Z</vt:filetime>
  </property>
</Properties>
</file>