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C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4-10T09:01:00.412" idx="1">
    <p:pos x="2851" y="1219"/>
    <p:text>nhận thức</p:text>
  </p:cm>
  <p:cm authorId="0" dt="2020-04-10T09:02:18.991" idx="2">
    <p:pos x="2410" y="2506"/>
    <p:text>tiểu tiết = chi tiết
</p:text>
  </p:cm>
  <p:cm authorId="0" dt="2020-04-10T09:07:34.745" idx="3">
    <p:pos x="3226" y="3456"/>
    <p:text>tính quyết đoán=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0225BD2-B89C-49C2-BDE0-DC5FBA418D07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BF0A2A0-6A14-44BD-99AB-7DB04A3160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5BD2-B89C-49C2-BDE0-DC5FBA418D07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A2A0-6A14-44BD-99AB-7DB04A3160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5BD2-B89C-49C2-BDE0-DC5FBA418D07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A2A0-6A14-44BD-99AB-7DB04A3160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0225BD2-B89C-49C2-BDE0-DC5FBA418D07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BF0A2A0-6A14-44BD-99AB-7DB04A3160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0225BD2-B89C-49C2-BDE0-DC5FBA418D07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BF0A2A0-6A14-44BD-99AB-7DB04A3160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5BD2-B89C-49C2-BDE0-DC5FBA418D07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A2A0-6A14-44BD-99AB-7DB04A3160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5BD2-B89C-49C2-BDE0-DC5FBA418D07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A2A0-6A14-44BD-99AB-7DB04A3160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0225BD2-B89C-49C2-BDE0-DC5FBA418D07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BF0A2A0-6A14-44BD-99AB-7DB04A3160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5BD2-B89C-49C2-BDE0-DC5FBA418D07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A2A0-6A14-44BD-99AB-7DB04A3160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0225BD2-B89C-49C2-BDE0-DC5FBA418D07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BF0A2A0-6A14-44BD-99AB-7DB04A3160C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0225BD2-B89C-49C2-BDE0-DC5FBA418D07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BF0A2A0-6A14-44BD-99AB-7DB04A3160C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0225BD2-B89C-49C2-BDE0-DC5FBA418D07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BF0A2A0-6A14-44BD-99AB-7DB04A3160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304800"/>
            <a:ext cx="6172200" cy="1894362"/>
          </a:xfrm>
        </p:spPr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8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352800"/>
            <a:ext cx="6172200" cy="1371600"/>
          </a:xfrm>
        </p:spPr>
        <p:txBody>
          <a:bodyPr/>
          <a:lstStyle/>
          <a:p>
            <a:r>
              <a:rPr lang="en-GB" altLang="en-US" dirty="0"/>
              <a:t>TỔ BỘ MÔN QUẢN TRỊ NGUỒN NHÂN LỰC</a:t>
            </a:r>
          </a:p>
          <a:p>
            <a:r>
              <a:rPr lang="en-GB" altLang="en-US" dirty="0"/>
              <a:t>ĐẠI HỌC KINH TẾ - ĐẠI HỌC ĐÀ NẴNG</a:t>
            </a:r>
          </a:p>
          <a:p>
            <a:r>
              <a:rPr lang="en-GB" altLang="en-US" b="0" i="1" dirty="0" err="1"/>
              <a:t>Biên</a:t>
            </a:r>
            <a:r>
              <a:rPr lang="en-GB" altLang="en-US" b="0" i="1" dirty="0"/>
              <a:t> </a:t>
            </a:r>
            <a:r>
              <a:rPr lang="en-GB" altLang="en-US" b="0" i="1" dirty="0" err="1"/>
              <a:t>soạn</a:t>
            </a:r>
            <a:r>
              <a:rPr lang="en-GB" altLang="en-US" b="0" i="1" dirty="0"/>
              <a:t> </a:t>
            </a:r>
            <a:r>
              <a:rPr lang="en-GB" altLang="en-US" b="0" i="1" dirty="0" err="1"/>
              <a:t>dựa</a:t>
            </a:r>
            <a:r>
              <a:rPr lang="en-GB" altLang="en-US" b="0" i="1" dirty="0"/>
              <a:t> </a:t>
            </a:r>
            <a:r>
              <a:rPr lang="en-GB" altLang="en-US" b="0" i="1" dirty="0" err="1"/>
              <a:t>trên</a:t>
            </a:r>
            <a:r>
              <a:rPr lang="en-GB" altLang="en-US" b="0" i="1" dirty="0"/>
              <a:t> slide </a:t>
            </a:r>
            <a:r>
              <a:rPr lang="en-GB" altLang="en-US" b="0" i="1" dirty="0" err="1"/>
              <a:t>và</a:t>
            </a:r>
            <a:r>
              <a:rPr lang="en-GB" altLang="en-US" b="0" i="1" dirty="0"/>
              <a:t> </a:t>
            </a:r>
            <a:r>
              <a:rPr lang="en-GB" altLang="en-US" b="0" i="1" dirty="0" err="1"/>
              <a:t>sách</a:t>
            </a:r>
            <a:r>
              <a:rPr lang="en-GB" altLang="en-US" b="0" i="1" dirty="0"/>
              <a:t> Organizational </a:t>
            </a:r>
            <a:r>
              <a:rPr lang="en-GB" altLang="en-US" b="0" i="1" dirty="0" err="1"/>
              <a:t>Behavior</a:t>
            </a:r>
            <a:r>
              <a:rPr lang="en-GB" altLang="en-US" b="0" i="1" dirty="0"/>
              <a:t> </a:t>
            </a:r>
            <a:r>
              <a:rPr lang="en-GB" altLang="en-US" b="0" i="1" dirty="0" err="1"/>
              <a:t>của</a:t>
            </a:r>
            <a:r>
              <a:rPr lang="en-GB" altLang="en-US" b="0" i="1" dirty="0"/>
              <a:t> </a:t>
            </a:r>
            <a:r>
              <a:rPr lang="en-GB" altLang="en-US" b="0" i="1" dirty="0" err="1"/>
              <a:t>tác</a:t>
            </a:r>
            <a:r>
              <a:rPr lang="en-GB" altLang="en-US" b="0" i="1" dirty="0"/>
              <a:t> </a:t>
            </a:r>
            <a:r>
              <a:rPr lang="en-GB" altLang="en-US" b="0" i="1" dirty="0" err="1"/>
              <a:t>giả</a:t>
            </a:r>
            <a:r>
              <a:rPr lang="en-GB" altLang="en-US" b="0" i="1" dirty="0"/>
              <a:t> </a:t>
            </a:r>
            <a:r>
              <a:rPr lang="en-US" b="0" i="1" dirty="0" err="1"/>
              <a:t>Robbin</a:t>
            </a:r>
            <a:r>
              <a:rPr lang="en-US" b="0" i="1" dirty="0"/>
              <a:t> S.P., Judge T.A., 2012</a:t>
            </a:r>
            <a:endParaRPr lang="en-GB" altLang="en-US" b="0" i="1" dirty="0"/>
          </a:p>
          <a:p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1"/>
          </p:nvPr>
        </p:nvSpPr>
        <p:spPr>
          <a:xfrm rot="5400000">
            <a:off x="6821487" y="3465513"/>
            <a:ext cx="3657600" cy="38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200" dirty="0" smtClean="0">
                <a:solidFill>
                  <a:schemeClr val="tx2"/>
                </a:solidFill>
              </a:rPr>
              <a:t>  Copyright © 2011 Pearson Education, Inc. publishing as Prentice Hall </a:t>
            </a:r>
          </a:p>
        </p:txBody>
      </p:sp>
    </p:spTree>
    <p:extLst>
      <p:ext uri="{BB962C8B-B14F-4D97-AF65-F5344CB8AC3E}">
        <p14:creationId xmlns:p14="http://schemas.microsoft.com/office/powerpoint/2010/main" val="403919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Cách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văn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hóa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tổ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chức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438400"/>
            <a:ext cx="7391400" cy="3200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09600" y="2566416"/>
            <a:ext cx="7239000" cy="2735580"/>
            <a:chOff x="609600" y="2566416"/>
            <a:chExt cx="7239000" cy="2735580"/>
          </a:xfrm>
        </p:grpSpPr>
        <p:sp>
          <p:nvSpPr>
            <p:cNvPr id="5" name="Rectangle 4"/>
            <p:cNvSpPr/>
            <p:nvPr/>
          </p:nvSpPr>
          <p:spPr>
            <a:xfrm>
              <a:off x="609600" y="3505200"/>
              <a:ext cx="1447800" cy="990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Triết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lí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của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người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sáng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lập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7000" y="3515868"/>
              <a:ext cx="1447800" cy="990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Tiêu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chí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tuyển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chọn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2000" y="4311396"/>
              <a:ext cx="1447800" cy="990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Hòa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nhập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với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tổ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chức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0" y="2566416"/>
              <a:ext cx="1447800" cy="990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Quản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lý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cấp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cao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3543300"/>
              <a:ext cx="1447800" cy="990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Văn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hóa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tổ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chức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057400" y="4000500"/>
              <a:ext cx="609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323332" y="3657600"/>
              <a:ext cx="0" cy="6537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122420" y="3200400"/>
              <a:ext cx="449580" cy="7840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114800" y="4114800"/>
              <a:ext cx="457200" cy="6918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7" idx="3"/>
            </p:cNvCxnSpPr>
            <p:nvPr/>
          </p:nvCxnSpPr>
          <p:spPr>
            <a:xfrm flipH="1">
              <a:off x="6019800" y="4114800"/>
              <a:ext cx="370332" cy="6918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6019800" y="3276600"/>
              <a:ext cx="370332" cy="723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19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Nhân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viên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mới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học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tập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văn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hóa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tổ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chức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như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thế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nào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Câu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chuyện</a:t>
            </a:r>
            <a:r>
              <a:rPr lang="en-US" dirty="0" smtClean="0"/>
              <a:t>: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khứ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Nghi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thức</a:t>
            </a:r>
            <a:r>
              <a:rPr lang="en-US" dirty="0" smtClean="0"/>
              <a:t>: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củng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cốt</a:t>
            </a:r>
            <a:r>
              <a:rPr lang="en-US" dirty="0" smtClean="0"/>
              <a:t> </a:t>
            </a:r>
            <a:r>
              <a:rPr lang="en-US" dirty="0" err="1" smtClean="0"/>
              <a:t>lõi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Biểu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tượng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vật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chất</a:t>
            </a:r>
            <a:r>
              <a:rPr lang="en-US" dirty="0" smtClean="0"/>
              <a:t>: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trụ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, qui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,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đạc</a:t>
            </a:r>
            <a:r>
              <a:rPr lang="en-US" dirty="0" smtClean="0"/>
              <a:t>, </a:t>
            </a:r>
            <a:r>
              <a:rPr lang="en-US" dirty="0" err="1" smtClean="0"/>
              <a:t>thù</a:t>
            </a:r>
            <a:r>
              <a:rPr lang="en-US" dirty="0" smtClean="0"/>
              <a:t> </a:t>
            </a:r>
            <a:r>
              <a:rPr lang="en-US" dirty="0" err="1" smtClean="0"/>
              <a:t>lao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hay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,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Ngôn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ngữ:</a:t>
            </a:r>
            <a:r>
              <a:rPr lang="en-US" dirty="0" err="1" smtClean="0"/>
              <a:t>các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đáo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hơi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9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Văn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hóa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đạo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đức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tổ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chức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đặc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điểm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mà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tổ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chức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thể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phát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triển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những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chuẩn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mực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đạo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đức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đựng</a:t>
            </a:r>
            <a:r>
              <a:rPr lang="en-US" dirty="0" smtClean="0"/>
              <a:t> </a:t>
            </a:r>
            <a:r>
              <a:rPr lang="en-US" dirty="0" err="1" smtClean="0"/>
              <a:t>bền</a:t>
            </a:r>
            <a:r>
              <a:rPr lang="en-US" dirty="0" smtClean="0"/>
              <a:t> </a:t>
            </a:r>
            <a:r>
              <a:rPr lang="en-US" dirty="0" err="1" smtClean="0"/>
              <a:t>bỉ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rủi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Những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thực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hành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quản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trị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khuyến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khích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văn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hóa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đạo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đức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môt</a:t>
            </a:r>
            <a:r>
              <a:rPr lang="en-US" dirty="0" smtClean="0"/>
              <a:t> </a:t>
            </a:r>
            <a:r>
              <a:rPr lang="en-US" dirty="0" err="1" smtClean="0"/>
              <a:t>tấm</a:t>
            </a:r>
            <a:r>
              <a:rPr lang="en-US" dirty="0" smtClean="0"/>
              <a:t> </a:t>
            </a:r>
            <a:r>
              <a:rPr lang="en-US" dirty="0" err="1" smtClean="0"/>
              <a:t>gương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vọng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thưởng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phạt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phi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Văn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hóa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tổ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chức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tích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cực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Văn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hóa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tổ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chức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tích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cực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,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Khen</a:t>
            </a:r>
            <a:r>
              <a:rPr lang="en-US" dirty="0" smtClean="0"/>
              <a:t> </a:t>
            </a:r>
            <a:r>
              <a:rPr lang="en-US" dirty="0" err="1" smtClean="0"/>
              <a:t>thưởng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phạt</a:t>
            </a:r>
            <a:r>
              <a:rPr lang="en-US" dirty="0" smtClean="0"/>
              <a:t>: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khen</a:t>
            </a:r>
            <a:r>
              <a:rPr lang="en-US" dirty="0" smtClean="0"/>
              <a:t> </a:t>
            </a:r>
            <a:r>
              <a:rPr lang="en-US" dirty="0" err="1" smtClean="0"/>
              <a:t>ngợi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: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đỡ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Những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hạn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chế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văn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hóa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tổ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chức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tích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cực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Tinh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thần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văn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hóa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tổ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chức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Tinh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thần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nơi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làm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việc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vi-VN" dirty="0"/>
              <a:t>Trong mỗi chúng ta đều có đời sống nội tâm. Đời sống nội tâm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nuôi</a:t>
            </a:r>
            <a:r>
              <a:rPr lang="en-US" dirty="0" smtClean="0"/>
              <a:t> </a:t>
            </a:r>
            <a:r>
              <a:rPr lang="en-US" dirty="0" err="1" smtClean="0"/>
              <a:t>dưỡng</a:t>
            </a:r>
            <a:r>
              <a:rPr lang="en-US" dirty="0" smtClean="0"/>
              <a:t> </a:t>
            </a:r>
            <a:r>
              <a:rPr lang="vi-VN" dirty="0" smtClean="0"/>
              <a:t>nên </a:t>
            </a:r>
            <a:r>
              <a:rPr lang="vi-VN" dirty="0"/>
              <a:t>và đồng thời cũng được </a:t>
            </a:r>
            <a:r>
              <a:rPr lang="en-US" dirty="0" err="1" smtClean="0"/>
              <a:t>nuôi</a:t>
            </a:r>
            <a:r>
              <a:rPr lang="en-US" dirty="0" smtClean="0"/>
              <a:t> </a:t>
            </a:r>
            <a:r>
              <a:rPr lang="en-US" dirty="0" err="1" smtClean="0"/>
              <a:t>dưỡng</a:t>
            </a:r>
            <a:r>
              <a:rPr lang="en-US" dirty="0" smtClean="0"/>
              <a:t> </a:t>
            </a:r>
            <a:r>
              <a:rPr lang="en-US" dirty="0" err="1" smtClean="0"/>
              <a:t>bở</a:t>
            </a:r>
            <a:r>
              <a:rPr lang="vi-VN" dirty="0" smtClean="0"/>
              <a:t>i </a:t>
            </a:r>
            <a:r>
              <a:rPr lang="vi-VN" dirty="0"/>
              <a:t>những việc ý nghĩa trong đời sống cộng </a:t>
            </a:r>
            <a:r>
              <a:rPr lang="vi-VN" dirty="0" smtClean="0"/>
              <a:t>đồng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tôn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1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Tại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sao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nhiều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người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quan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tâm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đến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tinh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thần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vi-VN" dirty="0"/>
              <a:t>Là sự bù đắp cho những áp lực &amp; căng thẳng trong nhịp sống hỗn loạn, cho sự thiếu thốn về cảm giác cộng đồng, cho sự mong muốn được kết nối và gắn bó</a:t>
            </a:r>
            <a:r>
              <a:rPr lang="en-US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vi-VN" dirty="0"/>
              <a:t>Yêu cầu công việc đã lấn át cuộc sống của nhân viên, khiến họ nhiều khi tự vấn lại ý nghĩa của công việc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smtClean="0"/>
              <a:t>song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mưu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đuổi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khiến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toại</a:t>
            </a:r>
            <a:r>
              <a:rPr lang="en-US" dirty="0" smtClean="0"/>
              <a:t> </a:t>
            </a:r>
            <a:r>
              <a:rPr lang="en-US" dirty="0" err="1" smtClean="0"/>
              <a:t>nguyện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7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đặc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điểm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một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tổ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chức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tinh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thần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đỡ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tiềm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do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4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tinh</a:t>
            </a:r>
            <a:r>
              <a:rPr lang="en-US" dirty="0" smtClean="0"/>
              <a:t> </a:t>
            </a:r>
            <a:r>
              <a:rPr lang="en-US" dirty="0" err="1" smtClean="0"/>
              <a:t>thần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Ý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mẽ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Niềm</a:t>
            </a:r>
            <a:r>
              <a:rPr lang="en-US" dirty="0" smtClean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tôn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thoải</a:t>
            </a:r>
            <a:r>
              <a:rPr lang="en-US" dirty="0" smtClean="0"/>
              <a:t> </a:t>
            </a:r>
            <a:r>
              <a:rPr lang="en-US" dirty="0" err="1" smtClean="0"/>
              <a:t>mái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/ </a:t>
            </a:r>
            <a:r>
              <a:rPr lang="en-US" dirty="0" err="1" smtClean="0"/>
              <a:t>Bao</a:t>
            </a:r>
            <a:r>
              <a:rPr lang="en-US" dirty="0" smtClean="0"/>
              <a:t> dung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2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ý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kiến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chỉ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trích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tinh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thần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Thiếu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cơ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sở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khoa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học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tổ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chức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tinh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thần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liệu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hợp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pháp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?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tổ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chức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này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quyền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áp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đặt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trị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lên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nhân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viên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không</a:t>
            </a:r>
            <a:r>
              <a:rPr lang="en-US" dirty="0" smtClean="0"/>
              <a:t>?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Tinh</a:t>
            </a:r>
            <a:r>
              <a:rPr lang="en-US" dirty="0" smtClean="0"/>
              <a:t> </a:t>
            </a:r>
            <a:r>
              <a:rPr lang="en-US" dirty="0" err="1" smtClean="0"/>
              <a:t>thần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trời</a:t>
            </a:r>
            <a:r>
              <a:rPr lang="en-US" dirty="0" smtClean="0"/>
              <a:t> hay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tôn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Nỗ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Tinh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thần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lợi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nhuận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tương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thích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với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nhau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?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Tinh</a:t>
            </a:r>
            <a:r>
              <a:rPr lang="en-US" dirty="0" smtClean="0"/>
              <a:t> </a:t>
            </a:r>
            <a:r>
              <a:rPr lang="en-US" dirty="0" err="1" smtClean="0"/>
              <a:t>thần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</a:t>
            </a:r>
            <a:r>
              <a:rPr lang="en-US" dirty="0" err="1" smtClean="0"/>
              <a:t>kể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nghỉ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1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Bài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học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toàn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cầu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Văn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hóa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tổ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chức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dù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mạnh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vẫn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không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thể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chối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bỏ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được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văn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hóa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địa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phương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nhà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quản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trị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nên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sự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nhay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cảm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về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mặt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văn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hóa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bằng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cách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mực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cãi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Mọi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tổ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chức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toàn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cầu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đều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cần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sự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nhạy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cảm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về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văn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hóa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Văn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hóa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một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biến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can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thiệp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hài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</p:txBody>
      </p:sp>
      <p:grpSp>
        <p:nvGrpSpPr>
          <p:cNvPr id="33" name="Group 32"/>
          <p:cNvGrpSpPr/>
          <p:nvPr/>
        </p:nvGrpSpPr>
        <p:grpSpPr>
          <a:xfrm>
            <a:off x="381000" y="2658618"/>
            <a:ext cx="7772400" cy="3200400"/>
            <a:chOff x="533400" y="2590800"/>
            <a:chExt cx="7772400" cy="3200400"/>
          </a:xfrm>
        </p:grpSpPr>
        <p:sp>
          <p:nvSpPr>
            <p:cNvPr id="4" name="Rectangle 3"/>
            <p:cNvSpPr/>
            <p:nvPr/>
          </p:nvSpPr>
          <p:spPr>
            <a:xfrm>
              <a:off x="533400" y="2590800"/>
              <a:ext cx="7772400" cy="3200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5800" y="2819400"/>
              <a:ext cx="2133600" cy="2819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Các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yếu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tố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khách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quan</a:t>
              </a:r>
              <a:r>
                <a:rPr lang="en-US" sz="1400" dirty="0" smtClean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err="1" smtClean="0">
                  <a:solidFill>
                    <a:schemeClr val="tx1"/>
                  </a:solidFill>
                </a:rPr>
                <a:t>Đối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mới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và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chấp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nhận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mạo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hiểm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err="1" smtClean="0">
                  <a:solidFill>
                    <a:schemeClr val="tx1"/>
                  </a:solidFill>
                </a:rPr>
                <a:t>Chú</a:t>
              </a:r>
              <a:r>
                <a:rPr lang="en-US" sz="1400" dirty="0" smtClean="0">
                  <a:solidFill>
                    <a:schemeClr val="tx1"/>
                  </a:solidFill>
                </a:rPr>
                <a:t> ý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đến</a:t>
              </a:r>
              <a:r>
                <a:rPr lang="en-US" sz="1400" dirty="0" smtClean="0">
                  <a:solidFill>
                    <a:schemeClr val="tx1"/>
                  </a:solidFill>
                </a:rPr>
                <a:t> chi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tiết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err="1" smtClean="0">
                  <a:solidFill>
                    <a:schemeClr val="tx1"/>
                  </a:solidFill>
                </a:rPr>
                <a:t>Định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hướng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kết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quả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err="1" smtClean="0">
                  <a:solidFill>
                    <a:schemeClr val="tx1"/>
                  </a:solidFill>
                </a:rPr>
                <a:t>Định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hướng</a:t>
              </a:r>
              <a:r>
                <a:rPr lang="en-US" sz="1400" dirty="0" smtClean="0">
                  <a:solidFill>
                    <a:schemeClr val="tx1"/>
                  </a:solidFill>
                </a:rPr>
                <a:t> con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người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err="1" smtClean="0">
                  <a:solidFill>
                    <a:schemeClr val="tx1"/>
                  </a:solidFill>
                </a:rPr>
                <a:t>Định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hướng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nhóm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err="1" smtClean="0">
                  <a:solidFill>
                    <a:schemeClr val="tx1"/>
                  </a:solidFill>
                </a:rPr>
                <a:t>Tính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quyết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đoán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err="1" smtClean="0">
                  <a:solidFill>
                    <a:schemeClr val="tx1"/>
                  </a:solidFill>
                </a:rPr>
                <a:t>Tính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ổn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định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114800" y="3675888"/>
              <a:ext cx="990600" cy="9235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Văn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hóa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tổ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chức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25496" y="3124200"/>
              <a:ext cx="1143000" cy="9235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Được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nhận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thức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như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là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15000" y="2819400"/>
              <a:ext cx="685800" cy="2819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15000" y="2845308"/>
              <a:ext cx="609600" cy="228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5000" y="5410200"/>
              <a:ext cx="609600" cy="228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Thấp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58000" y="3773424"/>
              <a:ext cx="1295400" cy="46177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Hiệu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quả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0" y="4518660"/>
              <a:ext cx="1295400" cy="46177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Sự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thỏa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mãn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25496" y="4229100"/>
              <a:ext cx="1289304" cy="60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105400" y="4212336"/>
              <a:ext cx="609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6248400" y="2828544"/>
              <a:ext cx="0" cy="28133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4" idx="1"/>
            </p:cNvCxnSpPr>
            <p:nvPr/>
          </p:nvCxnSpPr>
          <p:spPr>
            <a:xfrm>
              <a:off x="6400800" y="4235196"/>
              <a:ext cx="457200" cy="5143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6400800" y="4004310"/>
              <a:ext cx="457200" cy="2247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17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Mục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tiêu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học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tập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chương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Sau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khi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học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xong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chương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này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SV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thể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phi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tinh</a:t>
            </a:r>
            <a:r>
              <a:rPr lang="en-US" dirty="0" smtClean="0"/>
              <a:t> </a:t>
            </a:r>
            <a:r>
              <a:rPr lang="en-US" dirty="0" err="1" smtClean="0"/>
              <a:t>thần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195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Tóm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tắt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hàm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ý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quản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trị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50000"/>
                  </a:schemeClr>
                </a:solidFill>
              </a:rPr>
            </a:b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,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hài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, cam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nghỉ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Qui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hòa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tấm</a:t>
            </a:r>
            <a:r>
              <a:rPr lang="en-US" dirty="0" smtClean="0"/>
              <a:t> </a:t>
            </a:r>
            <a:r>
              <a:rPr lang="en-US" dirty="0" err="1" smtClean="0"/>
              <a:t>gương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, </a:t>
            </a:r>
            <a:r>
              <a:rPr lang="en-US" dirty="0" err="1" smtClean="0"/>
              <a:t>tinh</a:t>
            </a:r>
            <a:r>
              <a:rPr lang="en-US" dirty="0" smtClean="0"/>
              <a:t> </a:t>
            </a:r>
            <a:r>
              <a:rPr lang="en-US" dirty="0" err="1" smtClean="0"/>
              <a:t>thần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2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Văn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hóa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tổ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chức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Văn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hóa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tổ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chức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Có</a:t>
            </a:r>
            <a:r>
              <a:rPr lang="en-US" dirty="0" smtClean="0"/>
              <a:t> 7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mạo</a:t>
            </a:r>
            <a:r>
              <a:rPr lang="en-US" dirty="0" smtClean="0"/>
              <a:t> </a:t>
            </a:r>
            <a:r>
              <a:rPr lang="en-US" dirty="0" err="1" smtClean="0"/>
              <a:t>hiểm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/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hiếu</a:t>
            </a:r>
            <a:r>
              <a:rPr lang="en-US" dirty="0" smtClean="0"/>
              <a:t> </a:t>
            </a:r>
            <a:r>
              <a:rPr lang="en-US" dirty="0" err="1" smtClean="0"/>
              <a:t>thắng</a:t>
            </a:r>
            <a:r>
              <a:rPr lang="en-US" dirty="0" smtClean="0"/>
              <a:t>/ Aggressiveness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3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tổ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chức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những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văn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hóa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đồng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nhất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hay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không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: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1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: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cốt</a:t>
            </a:r>
            <a:r>
              <a:rPr lang="en-US" dirty="0" smtClean="0"/>
              <a:t> </a:t>
            </a:r>
            <a:r>
              <a:rPr lang="en-US" dirty="0" err="1" smtClean="0"/>
              <a:t>lõi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ban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cốt</a:t>
            </a:r>
            <a:r>
              <a:rPr lang="en-US" dirty="0" smtClean="0"/>
              <a:t> </a:t>
            </a:r>
            <a:r>
              <a:rPr lang="en-US" dirty="0" err="1" smtClean="0"/>
              <a:t>lõi</a:t>
            </a:r>
            <a:r>
              <a:rPr lang="en-US" dirty="0" smtClean="0"/>
              <a:t>: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rãi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: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cốt</a:t>
            </a:r>
            <a:r>
              <a:rPr lang="en-US" dirty="0" smtClean="0"/>
              <a:t> </a:t>
            </a:r>
            <a:r>
              <a:rPr lang="en-US" dirty="0" err="1" smtClean="0"/>
              <a:t>lõi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rãi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7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chức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năng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văn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hóa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	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ranh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,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/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giác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/ </a:t>
            </a:r>
            <a:r>
              <a:rPr lang="en-US" dirty="0" err="1" smtClean="0"/>
              <a:t>Vun</a:t>
            </a:r>
            <a:r>
              <a:rPr lang="en-US" dirty="0" smtClean="0"/>
              <a:t> </a:t>
            </a:r>
            <a:r>
              <a:rPr lang="en-US" dirty="0" err="1" smtClean="0"/>
              <a:t>đắp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Củng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,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dẫn,hình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đội</a:t>
            </a:r>
            <a:r>
              <a:rPr lang="en-US" dirty="0" smtClean="0"/>
              <a:t> </a:t>
            </a:r>
            <a:r>
              <a:rPr lang="en-US" dirty="0" err="1" smtClean="0"/>
              <a:t>ngũ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Văn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hóa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một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nghĩa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vụ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(liability)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Thể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chế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hóa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Tập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quán</a:t>
            </a:r>
            <a:r>
              <a:rPr lang="en-US" dirty="0" smtClean="0"/>
              <a:t>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hay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Những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rào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cản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đối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với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sự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thay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đổi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Những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rào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cản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đối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với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sự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dạng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hóa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</a:t>
            </a:r>
            <a:r>
              <a:rPr lang="en-US" dirty="0" err="1" smtClean="0"/>
              <a:t>kể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hòa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Những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rào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cản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đối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với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việc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thôn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tính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sát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nhập</a:t>
            </a:r>
            <a:r>
              <a:rPr lang="en-US" dirty="0" smtClean="0"/>
              <a:t>: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hoại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Văn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hóa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bắt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đầu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như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thế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nào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Văn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hóa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bắt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nguồn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từ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những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hành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động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người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sáng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lập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tuyển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bá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khích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niềm</a:t>
            </a:r>
            <a:r>
              <a:rPr lang="en-US" dirty="0" smtClean="0"/>
              <a:t> tin,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Qui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trình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hòa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nhập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socialization)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với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tổ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chức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Chuẩn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bị</a:t>
            </a:r>
            <a:r>
              <a:rPr lang="en-US" dirty="0" smtClean="0"/>
              <a:t>: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hòa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,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Đương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đầu</a:t>
            </a:r>
            <a:r>
              <a:rPr lang="en-US" dirty="0" smtClean="0"/>
              <a:t>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hòa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vọng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Biến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đổi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,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947487" y="5172075"/>
            <a:ext cx="6667500" cy="1638300"/>
            <a:chOff x="762000" y="5143500"/>
            <a:chExt cx="7239000" cy="1828800"/>
          </a:xfrm>
        </p:grpSpPr>
        <p:grpSp>
          <p:nvGrpSpPr>
            <p:cNvPr id="29" name="Group 28"/>
            <p:cNvGrpSpPr/>
            <p:nvPr/>
          </p:nvGrpSpPr>
          <p:grpSpPr>
            <a:xfrm>
              <a:off x="762000" y="5143500"/>
              <a:ext cx="7239000" cy="1828800"/>
              <a:chOff x="762000" y="5143500"/>
              <a:chExt cx="7239000" cy="1828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62000" y="5143500"/>
                <a:ext cx="72390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62000" y="5867400"/>
                <a:ext cx="1218112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solidFill>
                      <a:schemeClr val="tx1"/>
                    </a:solidFill>
                  </a:rPr>
                  <a:t>Chuẩn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bị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514600" y="5867400"/>
                <a:ext cx="1600200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solidFill>
                      <a:schemeClr val="tx1"/>
                    </a:solidFill>
                  </a:rPr>
                  <a:t>Đương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đầu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24400" y="5870448"/>
                <a:ext cx="1143000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solidFill>
                      <a:schemeClr val="tx1"/>
                    </a:solidFill>
                  </a:rPr>
                  <a:t>Biến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đổi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/>
              <p:cNvCxnSpPr>
                <a:stCxn id="5" idx="3"/>
                <a:endCxn id="6" idx="1"/>
              </p:cNvCxnSpPr>
              <p:nvPr/>
            </p:nvCxnSpPr>
            <p:spPr>
              <a:xfrm>
                <a:off x="1980112" y="6096001"/>
                <a:ext cx="53448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4076700" y="6099048"/>
                <a:ext cx="609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5867400" y="6071616"/>
                <a:ext cx="609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172200" y="5486400"/>
                <a:ext cx="0" cy="1143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172200" y="5513832"/>
                <a:ext cx="3048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6172200" y="6626352"/>
                <a:ext cx="3048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6553200" y="5334000"/>
                <a:ext cx="1295400" cy="381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solidFill>
                      <a:schemeClr val="tx1"/>
                    </a:solidFill>
                  </a:rPr>
                  <a:t>Năng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suất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553200" y="5867400"/>
                <a:ext cx="1295400" cy="381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Cam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kết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53200" y="6324600"/>
                <a:ext cx="1295400" cy="4572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solidFill>
                      <a:schemeClr val="tx1"/>
                    </a:solidFill>
                  </a:rPr>
                  <a:t>Thay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đổi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nhân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viên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219200" y="5334000"/>
              <a:ext cx="3242855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QUI TRÌNH HÒA NHẬP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92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NHỮNG LỰA CHỌN THAM GIA QUI TRÌNH HÒA NHẬP VỚI TỔ CHỨC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Lựa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chọn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phương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án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phù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hợp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giữa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phi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Theo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(investiture/ divestiture)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quả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quá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trình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hòa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nhập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Cam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mẽ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nghỉ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343</TotalTime>
  <Words>2053</Words>
  <Application>Microsoft Office PowerPoint</Application>
  <PresentationFormat>On-screen Show (4:3)</PresentationFormat>
  <Paragraphs>162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Oriel</vt:lpstr>
      <vt:lpstr>Chương 8 Văn hóa tổ chức</vt:lpstr>
      <vt:lpstr>Mục tiêu học tập của chương </vt:lpstr>
      <vt:lpstr>Văn hóa tổ chức </vt:lpstr>
      <vt:lpstr>Các tổ chức có những văn hóa đồng nhất hay không?</vt:lpstr>
      <vt:lpstr>Các chức năng của văn hóa  </vt:lpstr>
      <vt:lpstr>Văn hóa là một nghĩa vụ (liability) </vt:lpstr>
      <vt:lpstr>Văn hóa bắt đầu như thế nào</vt:lpstr>
      <vt:lpstr>Qui trình hòa nhập(socialization) với tổ chức </vt:lpstr>
      <vt:lpstr>NHỮNG LỰA CHỌN THAM GIA QUI TRÌNH HÒA NHẬP VỚI TỔ CHỨC </vt:lpstr>
      <vt:lpstr>Cách hình thành văn hóa tổ chức</vt:lpstr>
      <vt:lpstr>Nhân viên mới học tập văn hóa tổ chức như thế nào </vt:lpstr>
      <vt:lpstr>Văn hóa đạo đức tổ chức</vt:lpstr>
      <vt:lpstr>Văn hóa tổ chức tích cực</vt:lpstr>
      <vt:lpstr>Tinh thần và văn hóa tổ chức </vt:lpstr>
      <vt:lpstr>Tại sao nhiều người quan tâm đến tinh thần</vt:lpstr>
      <vt:lpstr>Các đặc điểm của một tổ chức tinh thần</vt:lpstr>
      <vt:lpstr>Các ý kiến chỉ trích tinh thần</vt:lpstr>
      <vt:lpstr>Bài học toàn cầu </vt:lpstr>
      <vt:lpstr>Văn hóa là một biến can thiệp</vt:lpstr>
      <vt:lpstr>Tóm tắt và hàm ý quản trị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26</cp:revision>
  <dcterms:created xsi:type="dcterms:W3CDTF">2020-04-09T14:47:20Z</dcterms:created>
  <dcterms:modified xsi:type="dcterms:W3CDTF">2020-04-11T03:40:14Z</dcterms:modified>
</cp:coreProperties>
</file>