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5"/>
  </p:notesMasterIdLst>
  <p:sldIdLst>
    <p:sldId id="367" r:id="rId5"/>
    <p:sldId id="368" r:id="rId6"/>
    <p:sldId id="369" r:id="rId7"/>
    <p:sldId id="370" r:id="rId8"/>
    <p:sldId id="372" r:id="rId9"/>
    <p:sldId id="373" r:id="rId10"/>
    <p:sldId id="379" r:id="rId11"/>
    <p:sldId id="375" r:id="rId12"/>
    <p:sldId id="381" r:id="rId13"/>
    <p:sldId id="382" r:id="rId14"/>
    <p:sldId id="378" r:id="rId15"/>
    <p:sldId id="383" r:id="rId16"/>
    <p:sldId id="384" r:id="rId17"/>
    <p:sldId id="385" r:id="rId18"/>
    <p:sldId id="386" r:id="rId19"/>
    <p:sldId id="387" r:id="rId20"/>
    <p:sldId id="376" r:id="rId21"/>
    <p:sldId id="377" r:id="rId22"/>
    <p:sldId id="380" r:id="rId23"/>
    <p:sldId id="34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1"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showGuides="1">
      <p:cViewPr varScale="1">
        <p:scale>
          <a:sx n="109" d="100"/>
          <a:sy n="109" d="100"/>
        </p:scale>
        <p:origin x="706" y="134"/>
      </p:cViewPr>
      <p:guideLst>
        <p:guide orient="horz" pos="588"/>
        <p:guide pos="141"/>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2</a:t>
            </a:fld>
            <a:endParaRPr lang="en-US" sz="1400" b="0" strike="noStrike" spc="-1">
              <a:latin typeface="Times New Roman" panose="020206030504050203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panose="02020603050405020304"/>
              </a:rPr>
              <a:t>20</a:t>
            </a:fld>
            <a:endParaRPr lang="en-US" sz="1200" b="0" strike="noStrike" spc="-1">
              <a:latin typeface="Times New Roman" panose="020206030504050203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19-03-2025</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Rectangle 5"/>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13"/>
          <a:srcRect/>
          <a:stretch>
            <a:fillRect/>
          </a:stretch>
        </p:blipFill>
        <p:spPr>
          <a:xfrm>
            <a:off x="7435308" y="29029"/>
            <a:ext cx="1245494" cy="405088"/>
          </a:xfrm>
          <a:prstGeom prst="rect">
            <a:avLst/>
          </a:prstGeom>
        </p:spPr>
      </p:pic>
      <p:sp>
        <p:nvSpPr>
          <p:cNvPr id="13" name="Rectangle 12"/>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hivam-03-hub/Bootcamp-Pj" TargetMode="External"/><Relationship Id="rId2" Type="http://schemas.openxmlformats.org/officeDocument/2006/relationships/hyperlink" Target="https://github.com/Shivam-03-hub"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 y="-122464"/>
            <a:ext cx="9144000" cy="5143500"/>
          </a:xfrm>
          <a:prstGeom prst="rect">
            <a:avLst/>
          </a:prstGeom>
        </p:spPr>
      </p:pic>
      <p:sp>
        <p:nvSpPr>
          <p:cNvPr id="2" name="TextBox 1"/>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endParaRPr lang="en-US"/>
          </a:p>
        </p:txBody>
      </p:sp>
      <p:grpSp>
        <p:nvGrpSpPr>
          <p:cNvPr id="6" name="Group 5"/>
          <p:cNvGrpSpPr/>
          <p:nvPr/>
        </p:nvGrpSpPr>
        <p:grpSpPr>
          <a:xfrm>
            <a:off x="1567263" y="1495382"/>
            <a:ext cx="6047412" cy="601034"/>
            <a:chOff x="1567263" y="1495382"/>
            <a:chExt cx="6047412" cy="601034"/>
          </a:xfrm>
        </p:grpSpPr>
        <p:pic>
          <p:nvPicPr>
            <p:cNvPr id="8" name="Google Shape;110;p4" descr="A close up of a sign&#10;&#10;Description automatically generated"/>
            <p:cNvPicPr preferRelativeResize="0"/>
            <p:nvPr/>
          </p:nvPicPr>
          <p:blipFill rotWithShape="1">
            <a:blip r:embed="rId4"/>
            <a:srcRect/>
            <a:stretch>
              <a:fillRect/>
            </a:stretch>
          </p:blipFill>
          <p:spPr>
            <a:xfrm>
              <a:off x="4755974" y="1620847"/>
              <a:ext cx="1163978" cy="389110"/>
            </a:xfrm>
            <a:prstGeom prst="rect">
              <a:avLst/>
            </a:prstGeom>
            <a:noFill/>
            <a:ln>
              <a:noFill/>
            </a:ln>
          </p:spPr>
        </p:pic>
        <p:pic>
          <p:nvPicPr>
            <p:cNvPr id="11" name="Picture 10"/>
            <p:cNvPicPr>
              <a:picLocks noChangeAspect="1"/>
            </p:cNvPicPr>
            <p:nvPr/>
          </p:nvPicPr>
          <p:blipFill rotWithShape="1">
            <a:blip r:embed="rId5"/>
            <a:srcRect t="20552"/>
            <a:stretch>
              <a:fillRect/>
            </a:stretch>
          </p:blipFill>
          <p:spPr>
            <a:xfrm>
              <a:off x="3675859" y="1608154"/>
              <a:ext cx="787775" cy="414497"/>
            </a:xfrm>
            <a:prstGeom prst="rect">
              <a:avLst/>
            </a:prstGeom>
          </p:spPr>
        </p:pic>
        <p:cxnSp>
          <p:nvCxnSpPr>
            <p:cNvPr id="15" name="Straight Connector 14"/>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p:cNvPicPr/>
            <p:nvPr/>
          </p:nvPicPr>
          <p:blipFill>
            <a:blip r:embed="rId6"/>
            <a:stretch>
              <a:fillRect/>
            </a:stretch>
          </p:blipFill>
          <p:spPr>
            <a:xfrm>
              <a:off x="6212294" y="1633695"/>
              <a:ext cx="1402381" cy="363414"/>
            </a:xfrm>
            <a:prstGeom prst="rect">
              <a:avLst/>
            </a:prstGeom>
            <a:ln w="0">
              <a:noFill/>
            </a:ln>
          </p:spPr>
        </p:pic>
        <p:cxnSp>
          <p:nvCxnSpPr>
            <p:cNvPr id="21" name="Straight Connector 20"/>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p:cNvSpPr txBox="1"/>
          <p:nvPr/>
        </p:nvSpPr>
        <p:spPr>
          <a:xfrm>
            <a:off x="1311965" y="2312364"/>
            <a:ext cx="6520068" cy="1815882"/>
          </a:xfrm>
          <a:prstGeom prst="rect">
            <a:avLst/>
          </a:prstGeom>
          <a:noFill/>
        </p:spPr>
        <p:txBody>
          <a:bodyPr wrap="square">
            <a:spAutoFit/>
          </a:bodyPr>
          <a:lstStyle/>
          <a:p>
            <a:pPr algn="ctr"/>
            <a:r>
              <a:rPr lang="en-US" sz="2800" dirty="0"/>
              <a:t>PROJECT NAME</a:t>
            </a:r>
            <a:endParaRPr lang="en-US" dirty="0"/>
          </a:p>
          <a:p>
            <a:endParaRPr lang="en-US" sz="1400" dirty="0"/>
          </a:p>
          <a:p>
            <a:r>
              <a:rPr lang="en-US" sz="1400" dirty="0"/>
              <a:t>Team :  </a:t>
            </a:r>
            <a:r>
              <a:rPr lang="en-US" dirty="0"/>
              <a:t>Name &amp; Email id</a:t>
            </a:r>
            <a:r>
              <a:rPr lang="en-US" sz="1400" dirty="0"/>
              <a:t> 		Guide:</a:t>
            </a:r>
          </a:p>
          <a:p>
            <a:pPr algn="ctr"/>
            <a:endParaRPr lang="en-US" dirty="0"/>
          </a:p>
          <a:p>
            <a:pPr algn="ctr"/>
            <a:endParaRPr lang="en-US" sz="1400" dirty="0"/>
          </a:p>
          <a:p>
            <a:pPr algn="ctr"/>
            <a:endParaRPr lang="en-US" dirty="0"/>
          </a:p>
          <a:p>
            <a:pPr algn="ct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499404"/>
            <a:ext cx="8068601" cy="4538588"/>
          </a:xfrm>
          <a:prstGeom prst="rect">
            <a:avLst/>
          </a:prstGeom>
        </p:spPr>
      </p:pic>
    </p:spTree>
    <p:extLst>
      <p:ext uri="{BB962C8B-B14F-4D97-AF65-F5344CB8AC3E}">
        <p14:creationId xmlns:p14="http://schemas.microsoft.com/office/powerpoint/2010/main" val="285926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09740" y="375246"/>
            <a:ext cx="8520600" cy="46166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400" b="1">
                <a:solidFill>
                  <a:srgbClr val="002060"/>
                </a:solidFill>
                <a:latin typeface="Arial" panose="020B0604020202020204" pitchFamily="34" charset="0"/>
                <a:cs typeface="Arial" panose="020B0604020202020204" pitchFamily="34" charset="0"/>
              </a:rPr>
              <a:t>Video of Project Demo</a:t>
            </a:r>
            <a:endParaRPr lang="en-IN" sz="2400" b="1"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51" y="375246"/>
            <a:ext cx="8293237" cy="466494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445025"/>
            <a:ext cx="7922732" cy="4456537"/>
          </a:xfrm>
          <a:prstGeom prst="rect">
            <a:avLst/>
          </a:prstGeom>
        </p:spPr>
      </p:pic>
    </p:spTree>
    <p:extLst>
      <p:ext uri="{BB962C8B-B14F-4D97-AF65-F5344CB8AC3E}">
        <p14:creationId xmlns:p14="http://schemas.microsoft.com/office/powerpoint/2010/main" val="135113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594" y="514391"/>
            <a:ext cx="7742142" cy="4354955"/>
          </a:xfrm>
          <a:prstGeom prst="rect">
            <a:avLst/>
          </a:prstGeom>
        </p:spPr>
      </p:pic>
    </p:spTree>
    <p:extLst>
      <p:ext uri="{BB962C8B-B14F-4D97-AF65-F5344CB8AC3E}">
        <p14:creationId xmlns:p14="http://schemas.microsoft.com/office/powerpoint/2010/main" val="168086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35" y="518289"/>
            <a:ext cx="7456043" cy="4194024"/>
          </a:xfrm>
          <a:prstGeom prst="rect">
            <a:avLst/>
          </a:prstGeom>
        </p:spPr>
      </p:pic>
    </p:spTree>
    <p:extLst>
      <p:ext uri="{BB962C8B-B14F-4D97-AF65-F5344CB8AC3E}">
        <p14:creationId xmlns:p14="http://schemas.microsoft.com/office/powerpoint/2010/main" val="821911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474" y="533614"/>
            <a:ext cx="7887397" cy="4436661"/>
          </a:xfrm>
          <a:prstGeom prst="rect">
            <a:avLst/>
          </a:prstGeom>
        </p:spPr>
      </p:pic>
    </p:spTree>
    <p:extLst>
      <p:ext uri="{BB962C8B-B14F-4D97-AF65-F5344CB8AC3E}">
        <p14:creationId xmlns:p14="http://schemas.microsoft.com/office/powerpoint/2010/main" val="484529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14" y="445025"/>
            <a:ext cx="8156972" cy="4588297"/>
          </a:xfrm>
          <a:prstGeom prst="rect">
            <a:avLst/>
          </a:prstGeom>
        </p:spPr>
      </p:pic>
    </p:spTree>
    <p:extLst>
      <p:ext uri="{BB962C8B-B14F-4D97-AF65-F5344CB8AC3E}">
        <p14:creationId xmlns:p14="http://schemas.microsoft.com/office/powerpoint/2010/main" val="3769792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182880" y="1159510"/>
            <a:ext cx="8648700" cy="3387090"/>
          </a:xfrm>
          <a:prstGeom prst="rect">
            <a:avLst/>
          </a:prstGeom>
          <a:noFill/>
        </p:spPr>
        <p:txBody>
          <a:bodyPr wrap="square" rtlCol="0">
            <a:noAutofit/>
          </a:bodyPr>
          <a:lstStyle/>
          <a:p>
            <a:endParaRPr lang="en-US" altLang="en-US"/>
          </a:p>
          <a:p>
            <a:r>
              <a:rPr lang="en-US" altLang="en-US"/>
              <a:t>Our project provides a seamless platform that connects </a:t>
            </a:r>
            <a:r>
              <a:rPr lang="en-US" altLang="en-US" b="1"/>
              <a:t>doctors, patients, and hospitals</a:t>
            </a:r>
            <a:r>
              <a:rPr lang="en-US" altLang="en-US"/>
              <a:t> to enhance medicine management and patient care. By integrating</a:t>
            </a:r>
            <a:r>
              <a:rPr lang="en-US" altLang="en-US" b="1"/>
              <a:t> automated medicine reminders, real-time intake tracking, and interactive reports with line graphs</a:t>
            </a:r>
            <a:r>
              <a:rPr lang="en-US" altLang="en-US"/>
              <a:t>, it ensures better adherence to prescribed treatments. Doctors can efficiently </a:t>
            </a:r>
            <a:r>
              <a:rPr lang="en-US" altLang="en-US" b="1"/>
              <a:t>monitor patient reports and manage prescriptions</a:t>
            </a:r>
            <a:r>
              <a:rPr lang="en-US" altLang="en-US"/>
              <a:t>, while the </a:t>
            </a:r>
            <a:r>
              <a:rPr lang="en-US" altLang="en-US" b="1"/>
              <a:t>chatbot</a:t>
            </a:r>
            <a:r>
              <a:rPr lang="en-US" altLang="en-US"/>
              <a:t> assists patients with instant medicine-related queries. Additionally, hospitals can </a:t>
            </a:r>
            <a:r>
              <a:rPr lang="en-US" altLang="en-US" b="1"/>
              <a:t>assign patients to doctors</a:t>
            </a:r>
            <a:r>
              <a:rPr lang="en-US" altLang="en-US"/>
              <a:t> and </a:t>
            </a:r>
            <a:r>
              <a:rPr lang="en-US" altLang="en-US" b="1"/>
              <a:t>track medicine intake</a:t>
            </a:r>
            <a:r>
              <a:rPr lang="en-US" altLang="en-US"/>
              <a:t>, ensuring personalized care. This system improves </a:t>
            </a:r>
            <a:r>
              <a:rPr lang="en-US" altLang="en-US" b="1"/>
              <a:t>communication, medication adherence, and healthcare efficiency</a:t>
            </a:r>
            <a:r>
              <a:rPr lang="en-US" altLang="en-US"/>
              <a:t>, ultimately leading to </a:t>
            </a:r>
            <a:r>
              <a:rPr lang="en-US" altLang="en-US" b="1"/>
              <a:t>better patient outcomes and streamlined hospital management.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222885" y="937895"/>
            <a:ext cx="8744585" cy="3839210"/>
          </a:xfrm>
          <a:prstGeom prst="rect">
            <a:avLst/>
          </a:prstGeom>
          <a:noFill/>
        </p:spPr>
        <p:txBody>
          <a:bodyPr wrap="square" rtlCol="0">
            <a:noAutofit/>
          </a:bodyPr>
          <a:lstStyle/>
          <a:p>
            <a:r>
              <a:rPr lang="en-US" altLang="en-US" sz="1200"/>
              <a:t>1.</a:t>
            </a:r>
            <a:r>
              <a:rPr lang="en-US" altLang="en-US" sz="1200" b="1"/>
              <a:t> AI-Powered Health Insights</a:t>
            </a:r>
            <a:r>
              <a:rPr lang="en-US" altLang="en-US" sz="1200"/>
              <a:t> – Implement AI to analyze patient data and provide predictive health recommendations based on medicine intake trends.  </a:t>
            </a:r>
          </a:p>
          <a:p>
            <a:endParaRPr lang="en-US" altLang="en-US" sz="1200"/>
          </a:p>
          <a:p>
            <a:r>
              <a:rPr lang="en-US" altLang="en-US" sz="1200"/>
              <a:t>2. </a:t>
            </a:r>
            <a:r>
              <a:rPr lang="en-US" altLang="en-US" sz="1200" b="1"/>
              <a:t>Wearable Device Integration</a:t>
            </a:r>
            <a:r>
              <a:rPr lang="en-US" altLang="en-US" sz="1200"/>
              <a:t> – Connect with smartwatches and health tracking devices to automate medicine intake logging and monitor patient vitals.  </a:t>
            </a:r>
          </a:p>
          <a:p>
            <a:endParaRPr lang="en-US" altLang="en-US" sz="1200"/>
          </a:p>
          <a:p>
            <a:r>
              <a:rPr lang="en-US" altLang="en-US" sz="1200"/>
              <a:t>3. </a:t>
            </a:r>
            <a:r>
              <a:rPr lang="en-US" altLang="en-US" sz="1200" b="1"/>
              <a:t>Telemedicine &amp; Video Consultation</a:t>
            </a:r>
            <a:r>
              <a:rPr lang="en-US" altLang="en-US" sz="1200"/>
              <a:t> – Enable real-time doctor-patient virtual consultations within the platform for better remote healthcare support.  </a:t>
            </a:r>
          </a:p>
          <a:p>
            <a:endParaRPr lang="en-US" altLang="en-US" sz="1200"/>
          </a:p>
          <a:p>
            <a:r>
              <a:rPr lang="en-US" altLang="en-US" sz="1200"/>
              <a:t>4. </a:t>
            </a:r>
            <a:r>
              <a:rPr lang="en-US" altLang="en-US" sz="1200" b="1"/>
              <a:t>Automated Prescription Refill System</a:t>
            </a:r>
            <a:r>
              <a:rPr lang="en-US" altLang="en-US" sz="1200"/>
              <a:t> – Integrate with pharmacies for automatic prescription refills and medicine delivery reminders.  </a:t>
            </a:r>
          </a:p>
          <a:p>
            <a:endParaRPr lang="en-US" altLang="en-US" sz="1200"/>
          </a:p>
          <a:p>
            <a:r>
              <a:rPr lang="en-US" altLang="en-US" sz="1200"/>
              <a:t>5. </a:t>
            </a:r>
            <a:r>
              <a:rPr lang="en-US" altLang="en-US" sz="1200" b="1"/>
              <a:t>Blockchain for Data Security</a:t>
            </a:r>
            <a:r>
              <a:rPr lang="en-US" altLang="en-US" sz="1200"/>
              <a:t> – Use blockchain technology to enhance security, transparency, and integrity in patient records and prescriptions.  </a:t>
            </a:r>
          </a:p>
          <a:p>
            <a:endParaRPr lang="en-US" altLang="en-US" sz="1200"/>
          </a:p>
          <a:p>
            <a:r>
              <a:rPr lang="en-US" altLang="en-US" sz="1200"/>
              <a:t>6. </a:t>
            </a:r>
            <a:r>
              <a:rPr lang="en-US" altLang="en-US" sz="1200" b="1"/>
              <a:t>Multilingual Chatbot Support </a:t>
            </a:r>
            <a:r>
              <a:rPr lang="en-US" altLang="en-US" sz="1200"/>
              <a:t>– Enhance the chatbot to support multiple languages for wider accessibility and better patient engagement.  </a:t>
            </a:r>
          </a:p>
          <a:p>
            <a:endParaRPr lang="en-US" altLang="en-US" sz="1200"/>
          </a:p>
          <a:p>
            <a:r>
              <a:rPr lang="en-US" altLang="en-US" sz="1200"/>
              <a:t>7. </a:t>
            </a:r>
            <a:r>
              <a:rPr lang="en-US" altLang="en-US" sz="1200" b="1"/>
              <a:t>Machine Learning for Personalized Reminders</a:t>
            </a:r>
            <a:r>
              <a:rPr lang="en-US" altLang="en-US" sz="1200"/>
              <a:t> – Implement ML algorithms to optimize medicine reminders based on patient habits and adherence patterns.</a:t>
            </a:r>
            <a:r>
              <a:rPr lang="en-US" altLang="en-US"/>
              <a:t>  </a:t>
            </a:r>
          </a:p>
          <a:p>
            <a:endParaRPr lang="en-US" alt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222885" y="937895"/>
            <a:ext cx="8744585" cy="3839210"/>
          </a:xfrm>
          <a:prstGeom prst="rect">
            <a:avLst/>
          </a:prstGeom>
          <a:noFill/>
        </p:spPr>
        <p:txBody>
          <a:bodyPr wrap="square" rtlCol="0">
            <a:noAutofit/>
          </a:bodyPr>
          <a:lstStyle/>
          <a:p>
            <a:r>
              <a:rPr lang="en-US" altLang="en-US"/>
              <a:t>  </a:t>
            </a:r>
          </a:p>
          <a:p>
            <a:r>
              <a:rPr lang="en-US" altLang="en-US" sz="1200"/>
              <a:t>8. </a:t>
            </a:r>
            <a:r>
              <a:rPr lang="en-US" altLang="en-US" sz="1200" b="1"/>
              <a:t>Integration with Electronic Health Records (EHRs)</a:t>
            </a:r>
            <a:r>
              <a:rPr lang="en-US" altLang="en-US" sz="1200"/>
              <a:t> – Connect with hospital EHR systems for seamless data sharing and better medical history tracking.  </a:t>
            </a:r>
          </a:p>
          <a:p>
            <a:endParaRPr lang="en-US" altLang="en-US" sz="1200"/>
          </a:p>
          <a:p>
            <a:r>
              <a:rPr lang="en-US" altLang="en-US" sz="1200"/>
              <a:t>9.</a:t>
            </a:r>
            <a:r>
              <a:rPr lang="en-US" altLang="en-US" sz="1200" b="1"/>
              <a:t> Emergency Alert System </a:t>
            </a:r>
            <a:r>
              <a:rPr lang="en-US" altLang="en-US" sz="1200"/>
              <a:t>– Introduce real-time alerts to doctors or caregivers if a patient misses critical medications or shows abnormal health patterns.  </a:t>
            </a:r>
          </a:p>
          <a:p>
            <a:endParaRPr lang="en-US" altLang="en-US" sz="1200"/>
          </a:p>
          <a:p>
            <a:r>
              <a:rPr lang="en-US" altLang="en-US" sz="1200"/>
              <a:t>10. </a:t>
            </a:r>
            <a:r>
              <a:rPr lang="en-US" altLang="en-US" sz="1200" b="1"/>
              <a:t>Scalability for Large Healthcare Networks</a:t>
            </a:r>
            <a:r>
              <a:rPr lang="en-US" altLang="en-US" sz="1200"/>
              <a:t> – Expand the system to support **multi-hospital** networks, government healthcare programs, and global healthcare initiatives.  </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p:cNvSpPr txBox="1"/>
          <p:nvPr/>
        </p:nvSpPr>
        <p:spPr>
          <a:xfrm>
            <a:off x="654158" y="1060098"/>
            <a:ext cx="6935087" cy="3331810"/>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chemeClr val="tx1"/>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chemeClr val="tx1"/>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Problem Statement</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Proposed Solution</a:t>
            </a:r>
            <a:endParaRPr lang="en-US"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mn-lt"/>
              </a:rPr>
              <a:t>System Architecture</a:t>
            </a:r>
            <a:endParaRPr lang="en-US" sz="1800" dirty="0">
              <a:latin typeface="+mj-lt"/>
              <a:ea typeface="+mn-lt"/>
              <a:cs typeface="Calibri" panose="020F0502020204030204"/>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Live Demo of the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Embedded</a:t>
            </a:r>
            <a:r>
              <a:rPr lang="en-US" sz="1800" dirty="0">
                <a:latin typeface="+mj-lt"/>
                <a:ea typeface="+mn-lt"/>
              </a:rPr>
              <a:t> Video of Project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latin typeface="+mj-lt"/>
                <a:ea typeface="+mn-lt"/>
                <a:cs typeface="Arial" panose="020B0604020202020204"/>
              </a:rPr>
              <a:t>Conclusion</a:t>
            </a:r>
            <a:endParaRPr lang="en-IN" sz="1800" dirty="0">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latin typeface="+mj-lt"/>
                <a:ea typeface="+mn-lt"/>
                <a:cs typeface="Arial" panose="020B0604020202020204"/>
              </a:rPr>
              <a:t>Future Scope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p:cNvSpPr txBox="1"/>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spcBef>
                <a:spcPts val="600"/>
              </a:spcBef>
            </a:pPr>
            <a:r>
              <a:rPr lang="en-US" sz="3000" b="1"/>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240030" y="1017905"/>
            <a:ext cx="8717280" cy="3582670"/>
          </a:xfrm>
          <a:prstGeom prst="rect">
            <a:avLst/>
          </a:prstGeom>
          <a:noFill/>
        </p:spPr>
        <p:txBody>
          <a:bodyPr wrap="square" rtlCol="0">
            <a:noAutofit/>
          </a:bodyPr>
          <a:lstStyle/>
          <a:p>
            <a:r>
              <a:rPr lang="en-US" altLang="en-US"/>
              <a:t> </a:t>
            </a:r>
            <a:r>
              <a:rPr lang="en-US" altLang="en-US" sz="1200"/>
              <a:t>1. </a:t>
            </a:r>
            <a:r>
              <a:rPr lang="en-US" altLang="en-US" sz="1200" b="1"/>
              <a:t>Objective:</a:t>
            </a:r>
            <a:r>
              <a:rPr lang="en-US" altLang="en-US" sz="1200"/>
              <a:t> The project aims to bridge the communication gap between doctors and patients while ensuring timely medicine intake through automated reminders.  </a:t>
            </a:r>
          </a:p>
          <a:p>
            <a:endParaRPr lang="en-US" altLang="en-US" sz="1200"/>
          </a:p>
          <a:p>
            <a:r>
              <a:rPr lang="en-US" altLang="en-US" sz="1200"/>
              <a:t>2. </a:t>
            </a:r>
            <a:r>
              <a:rPr lang="en-US" altLang="en-US" sz="1200" b="1"/>
              <a:t>Medicine Reminders: </a:t>
            </a:r>
            <a:r>
              <a:rPr lang="en-US" altLang="en-US" sz="1200"/>
              <a:t>Patients receive timely reminders for their prescribed medications, helping improve adherence to treatment plans.  </a:t>
            </a:r>
          </a:p>
          <a:p>
            <a:endParaRPr lang="en-US" altLang="en-US" sz="1200"/>
          </a:p>
          <a:p>
            <a:r>
              <a:rPr lang="en-US" altLang="en-US" sz="1200"/>
              <a:t>3. </a:t>
            </a:r>
            <a:r>
              <a:rPr lang="en-US" altLang="en-US" sz="1200" b="1"/>
              <a:t>Report and Analytics:</a:t>
            </a:r>
            <a:r>
              <a:rPr lang="en-US" altLang="en-US" sz="1200"/>
              <a:t> The system tracks medicine intake and visualizes data using line graphs in the report section for better monitoring.  </a:t>
            </a:r>
          </a:p>
          <a:p>
            <a:endParaRPr lang="en-US" altLang="en-US" sz="1200"/>
          </a:p>
          <a:p>
            <a:r>
              <a:rPr lang="en-US" altLang="en-US" sz="1200"/>
              <a:t>4. </a:t>
            </a:r>
            <a:r>
              <a:rPr lang="en-US" altLang="en-US" sz="1200" b="1"/>
              <a:t>Doctor’s Dashboard:</a:t>
            </a:r>
            <a:r>
              <a:rPr lang="en-US" altLang="en-US" sz="1200"/>
              <a:t> Doctors can access patient reports, modify prescriptions, and manage medication schedules efficiently.  </a:t>
            </a:r>
          </a:p>
          <a:p>
            <a:endParaRPr lang="en-US" altLang="en-US" sz="1200"/>
          </a:p>
          <a:p>
            <a:r>
              <a:rPr lang="en-US" altLang="en-US" sz="1200"/>
              <a:t>5. </a:t>
            </a:r>
            <a:r>
              <a:rPr lang="en-US" altLang="en-US" sz="1200" b="1"/>
              <a:t>AI Chatbot Integration</a:t>
            </a:r>
            <a:r>
              <a:rPr lang="en-US" altLang="en-US" sz="1200"/>
              <a:t>: A chatbot assists patients by providing information about their prescribed medicines and answering related queries.  </a:t>
            </a:r>
          </a:p>
          <a:p>
            <a:endParaRPr lang="en-US" altLang="en-US" sz="1200"/>
          </a:p>
          <a:p>
            <a:r>
              <a:rPr lang="en-US" altLang="en-US" sz="1200"/>
              <a:t>6. </a:t>
            </a:r>
            <a:r>
              <a:rPr lang="en-US" altLang="en-US" sz="1200" b="1"/>
              <a:t>Hospital Integration:</a:t>
            </a:r>
            <a:r>
              <a:rPr lang="en-US" altLang="en-US" sz="1200"/>
              <a:t> The platform can be adopted by hospitals to allocate patients to doctors, enabling direct supervision of medication intake by doctors and nurses.  </a:t>
            </a:r>
          </a:p>
          <a:p>
            <a:endParaRPr lang="en-US" altLang="en-US" sz="1200"/>
          </a:p>
          <a:p>
            <a:r>
              <a:rPr lang="en-US" altLang="en-US" sz="1200"/>
              <a:t>7.</a:t>
            </a:r>
            <a:r>
              <a:rPr lang="en-US" altLang="en-US" sz="1200" b="1"/>
              <a:t> Impact:</a:t>
            </a:r>
            <a:r>
              <a:rPr lang="en-US" altLang="en-US" sz="1200"/>
              <a:t> This system enhances patient care, reduces medication non-compliance, and provides healthcare professionals with a data-driven approach to treatment management.</a:t>
            </a:r>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198755" y="1195070"/>
            <a:ext cx="8945245" cy="3847465"/>
          </a:xfrm>
          <a:prstGeom prst="rect">
            <a:avLst/>
          </a:prstGeom>
          <a:noFill/>
        </p:spPr>
        <p:txBody>
          <a:bodyPr wrap="square" rtlCol="0">
            <a:noAutofit/>
          </a:bodyPr>
          <a:lstStyle/>
          <a:p>
            <a:pPr marL="0" indent="0" algn="just">
              <a:buNone/>
            </a:pPr>
            <a:r>
              <a:rPr lang="en-US" altLang="en-US" sz="1200" b="1"/>
              <a:t>Medication Adherence Issues:</a:t>
            </a:r>
          </a:p>
          <a:p>
            <a:pPr marL="0" indent="0" algn="just">
              <a:buNone/>
            </a:pPr>
            <a:r>
              <a:rPr lang="en-US" altLang="en-US" sz="1200"/>
              <a:t>Patients often forget to take their prescribed medications on time, leading to non-adherence, which can result in delayed recovery, complications, and increased healthcare costs.</a:t>
            </a:r>
          </a:p>
          <a:p>
            <a:pPr marL="0" indent="0" algn="just">
              <a:buNone/>
            </a:pPr>
            <a:endParaRPr lang="en-US" altLang="en-US" sz="1200"/>
          </a:p>
          <a:p>
            <a:pPr marL="0" indent="0" algn="just">
              <a:buNone/>
            </a:pPr>
            <a:r>
              <a:rPr lang="en-US" altLang="en-US" sz="1200" b="1"/>
              <a:t>Lack of Communication Between Patients and Doctors:</a:t>
            </a:r>
          </a:p>
          <a:p>
            <a:pPr marL="0" indent="0" algn="just">
              <a:buNone/>
            </a:pPr>
            <a:r>
              <a:rPr lang="en-US" altLang="en-US" sz="1200"/>
              <a:t>Patients and doctors face challenges in maintaining regular communication regarding the patient's health status and medicine adherence. Doctors may not have real-time access to patient progress or medication intake data.</a:t>
            </a:r>
          </a:p>
          <a:p>
            <a:pPr marL="0" indent="0" algn="just">
              <a:buNone/>
            </a:pPr>
            <a:endParaRPr lang="en-US" altLang="en-US" sz="1200"/>
          </a:p>
          <a:p>
            <a:pPr marL="0" indent="0" algn="just">
              <a:buNone/>
            </a:pPr>
            <a:r>
              <a:rPr lang="en-US" altLang="en-US" sz="1200" b="1"/>
              <a:t>Inconvenient Tracking of Medicine Intake:</a:t>
            </a:r>
          </a:p>
          <a:p>
            <a:pPr marL="0" indent="0" algn="just">
              <a:buNone/>
            </a:pPr>
            <a:r>
              <a:rPr lang="en-US" altLang="en-US" sz="1200"/>
              <a:t>Tracking and monitoring patient medication intake is often done manually or through traditional methods, which are time-consuming and prone to human error.</a:t>
            </a:r>
          </a:p>
          <a:p>
            <a:pPr marL="0" indent="0" algn="just">
              <a:buNone/>
            </a:pPr>
            <a:endParaRPr lang="en-US" altLang="en-US" sz="1200"/>
          </a:p>
          <a:p>
            <a:pPr marL="0" indent="0" algn="just">
              <a:buNone/>
            </a:pPr>
            <a:r>
              <a:rPr lang="en-US" altLang="en-US" sz="1200" b="1"/>
              <a:t>Limited Access to Medication Information:</a:t>
            </a:r>
          </a:p>
          <a:p>
            <a:pPr marL="0" indent="0" algn="just">
              <a:buNone/>
            </a:pPr>
            <a:r>
              <a:rPr lang="en-US" altLang="en-US" sz="1200"/>
              <a:t>Patients may not have easy access to detailed information regarding their medications, including the correct dosages, timing, and side effects, which can lead to confusion and improper usage.</a:t>
            </a:r>
          </a:p>
          <a:p>
            <a:pPr marL="0" indent="0" algn="just">
              <a:buNone/>
            </a:pPr>
            <a:endParaRPr lang="en-US" altLang="en-US" sz="1200"/>
          </a:p>
          <a:p>
            <a:pPr marL="0" indent="0" algn="just">
              <a:buNone/>
            </a:pPr>
            <a:r>
              <a:rPr lang="en-US" altLang="en-US" sz="1200" b="1"/>
              <a:t>Inefficient Patient Management in Hospitals:</a:t>
            </a:r>
          </a:p>
          <a:p>
            <a:pPr marL="0" indent="0" algn="just">
              <a:buNone/>
            </a:pPr>
            <a:r>
              <a:rPr lang="en-US" altLang="en-US" sz="1200"/>
              <a:t>Hospitals face difficulties in efficiently assigning patients to doctors and tracking patient progress and medicine intake. Doctors and nurses may struggle to monitor all patients' adherence and health status in real-time.</a:t>
            </a:r>
          </a:p>
          <a:p>
            <a:pPr marL="0" indent="0" algn="just">
              <a:buNone/>
            </a:pPr>
            <a:endParaRPr lang="en-US" altLang="en-US" sz="1200"/>
          </a:p>
          <a:p>
            <a:pPr algn="just"/>
            <a:endParaRPr 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Text Box 2"/>
          <p:cNvSpPr txBox="1"/>
          <p:nvPr/>
        </p:nvSpPr>
        <p:spPr>
          <a:xfrm>
            <a:off x="187325" y="1017270"/>
            <a:ext cx="8596630" cy="3875405"/>
          </a:xfrm>
          <a:prstGeom prst="rect">
            <a:avLst/>
          </a:prstGeom>
          <a:noFill/>
        </p:spPr>
        <p:txBody>
          <a:bodyPr wrap="square" rtlCol="0">
            <a:noAutofit/>
          </a:bodyPr>
          <a:lstStyle/>
          <a:p>
            <a:r>
              <a:rPr lang="en-US" altLang="en-US" sz="1200" b="1"/>
              <a:t>Medicine Reminders:</a:t>
            </a:r>
          </a:p>
          <a:p>
            <a:r>
              <a:rPr lang="en-US" altLang="en-US" sz="1200"/>
              <a:t>The system automatically sends notifications to patients to remind them to take their medicines, helping ensure medication adherence.</a:t>
            </a:r>
          </a:p>
          <a:p>
            <a:endParaRPr lang="en-US" altLang="en-US" sz="1200"/>
          </a:p>
          <a:p>
            <a:r>
              <a:rPr lang="en-US" altLang="en-US" sz="1200" b="1"/>
              <a:t>Medicine Intake Reporting:</a:t>
            </a:r>
          </a:p>
          <a:p>
            <a:r>
              <a:rPr lang="en-US" altLang="en-US" sz="1200"/>
              <a:t>Based on the patient’s recorded medicine intake, the system generates graphical reports (line charts) to visually display their adherence history and progress over time.</a:t>
            </a:r>
          </a:p>
          <a:p>
            <a:endParaRPr lang="en-US" altLang="en-US" sz="1200"/>
          </a:p>
          <a:p>
            <a:r>
              <a:rPr lang="en-US" altLang="en-US" sz="1200" b="1"/>
              <a:t>Doctor’s Dashboard:</a:t>
            </a:r>
          </a:p>
          <a:p>
            <a:r>
              <a:rPr lang="en-US" altLang="en-US" sz="1200"/>
              <a:t>Doctors can view detailed reports on patient medicine intake, and have the ability to add or remove medicines, helping them manage prescriptions more efficiently.</a:t>
            </a:r>
          </a:p>
          <a:p>
            <a:endParaRPr lang="en-US" altLang="en-US" sz="1200"/>
          </a:p>
          <a:p>
            <a:r>
              <a:rPr lang="en-US" altLang="en-US" sz="1200" b="1"/>
              <a:t>Chatbot for Patient Queries:</a:t>
            </a:r>
          </a:p>
          <a:p>
            <a:r>
              <a:rPr lang="en-US" altLang="en-US" sz="1200"/>
              <a:t>A chatbot is integrated into the system, allowing patients to ask questions about their medicines, such as dosage, timing, and possible side effects, providing them with quick and accurate information.</a:t>
            </a:r>
          </a:p>
          <a:p>
            <a:endParaRPr lang="en-US" altLang="en-US" sz="1200"/>
          </a:p>
          <a:p>
            <a:r>
              <a:rPr lang="en-US" altLang="en-US" sz="1200" b="1"/>
              <a:t>Hospital Management Integration:</a:t>
            </a:r>
          </a:p>
          <a:p>
            <a:r>
              <a:rPr lang="en-US" altLang="en-US" sz="1200"/>
              <a:t>Hospitals can use the system to assign patients to specific doctors, track patient medicine intake, and monitor progress more efficiently, ensuring better patient care and management.</a:t>
            </a:r>
          </a:p>
          <a:p>
            <a:r>
              <a:rPr lang="en-US" altLang="en-US" sz="1200"/>
              <a:t>This solution aims to streamline communication, improve patient adherence, and enhance the overall efficiency of managing patient health, medication schedules, and doctor-patient</a:t>
            </a:r>
            <a:r>
              <a:rPr lang="" altLang="en-US" sz="1200"/>
              <a:t> </a:t>
            </a:r>
            <a:r>
              <a:rPr lang="en-US" altLang="en-US" sz="1200"/>
              <a:t>interactions.</a:t>
            </a:r>
            <a:endParaRPr 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2" name="Text Box 1"/>
          <p:cNvSpPr txBox="1"/>
          <p:nvPr/>
        </p:nvSpPr>
        <p:spPr>
          <a:xfrm>
            <a:off x="224790" y="1017905"/>
            <a:ext cx="8608060" cy="3736340"/>
          </a:xfrm>
          <a:prstGeom prst="rect">
            <a:avLst/>
          </a:prstGeom>
          <a:noFill/>
        </p:spPr>
        <p:txBody>
          <a:bodyPr wrap="square" rtlCol="0">
            <a:noAutofit/>
          </a:bodyPr>
          <a:lstStyle/>
          <a:p>
            <a:r>
              <a:rPr lang="en-US" altLang="en-US" sz="1200"/>
              <a:t>1. </a:t>
            </a:r>
            <a:r>
              <a:rPr lang="en-US" altLang="en-US" sz="1200" b="1"/>
              <a:t>Users &amp; Roles:</a:t>
            </a:r>
            <a:r>
              <a:rPr lang="en-US" altLang="en-US" sz="1200"/>
              <a:t> </a:t>
            </a:r>
          </a:p>
          <a:p>
            <a:r>
              <a:rPr lang="en-US" altLang="en-US" sz="1200"/>
              <a:t>- Patients → Receive reminders, log medicine intake, view reports, and use chatbot.  </a:t>
            </a:r>
          </a:p>
          <a:p>
            <a:r>
              <a:rPr lang="en-US" altLang="en-US" sz="1200"/>
              <a:t>- Doctors → Monitor reports, manage prescriptions, and update medicines.  </a:t>
            </a:r>
          </a:p>
          <a:p>
            <a:r>
              <a:rPr lang="en-US" altLang="en-US" sz="1200"/>
              <a:t>- Hospitals/Nurses → Assign patients to doctors and track medicine intake.  </a:t>
            </a:r>
          </a:p>
          <a:p>
            <a:endParaRPr lang="en-US" altLang="en-US" sz="1200"/>
          </a:p>
          <a:p>
            <a:r>
              <a:rPr lang="en-US" altLang="en-US" sz="1200"/>
              <a:t>2. </a:t>
            </a:r>
            <a:r>
              <a:rPr lang="en-US" altLang="en-US" sz="1200" b="1"/>
              <a:t>System Components:</a:t>
            </a:r>
            <a:endParaRPr lang="en-US" altLang="en-US" sz="1200"/>
          </a:p>
          <a:p>
            <a:r>
              <a:rPr lang="en-US" altLang="en-US" sz="1200"/>
              <a:t>- Frontend (Web/Mobile App): User interface for patients, doctors, and hospitals.  </a:t>
            </a:r>
          </a:p>
          <a:p>
            <a:r>
              <a:rPr lang="en-US" altLang="en-US" sz="1200"/>
              <a:t>- Backend (Server &amp; Database): Handles authentication, reminders, reports, chatbot, and data storage.  </a:t>
            </a:r>
          </a:p>
          <a:p>
            <a:r>
              <a:rPr lang="en-US" altLang="en-US" sz="1200"/>
              <a:t>- Notification System: Sends medicine reminders via SMS, push notifications, or emails.  </a:t>
            </a:r>
          </a:p>
          <a:p>
            <a:r>
              <a:rPr lang="en-US" altLang="en-US" sz="1200"/>
              <a:t>- Report &amp; Analytics Engine: Generates **line graphs** based on medicine intake.  </a:t>
            </a:r>
          </a:p>
          <a:p>
            <a:r>
              <a:rPr lang="en-US" altLang="en-US" sz="1200"/>
              <a:t>- Chatbot System: Provides medicine-related information to patients.  </a:t>
            </a:r>
          </a:p>
          <a:p>
            <a:endParaRPr lang="en-US" altLang="en-US" sz="1200"/>
          </a:p>
          <a:p>
            <a:r>
              <a:rPr lang="en-US" altLang="en-US" sz="1200"/>
              <a:t>3. </a:t>
            </a:r>
            <a:r>
              <a:rPr lang="en-US" altLang="en-US" sz="1200" b="1"/>
              <a:t>Workflow:</a:t>
            </a:r>
            <a:r>
              <a:rPr lang="en-US" altLang="en-US" sz="1200"/>
              <a:t> </a:t>
            </a:r>
          </a:p>
          <a:p>
            <a:r>
              <a:rPr lang="en-US" altLang="en-US" sz="1200"/>
              <a:t>1. Patients log in → Receive reminders → Log medicine intake → View reports.  </a:t>
            </a:r>
          </a:p>
          <a:p>
            <a:r>
              <a:rPr lang="en-US" altLang="en-US" sz="1200"/>
              <a:t>2. System generates **line graphs** for medicine intake trends.  </a:t>
            </a:r>
          </a:p>
          <a:p>
            <a:r>
              <a:rPr lang="en-US" altLang="en-US" sz="1200"/>
              <a:t>3. Doctors access reports → Modify prescriptions in the dashboard.  </a:t>
            </a:r>
          </a:p>
          <a:p>
            <a:r>
              <a:rPr lang="en-US" altLang="en-US" sz="1200"/>
              <a:t>4. Chatbot assists patients with medicine-related inquiries.  </a:t>
            </a:r>
          </a:p>
          <a:p>
            <a:r>
              <a:rPr lang="en-US" altLang="en-US" sz="1200"/>
              <a:t>5. Hospitals manage patient allocation and track medicine intake.  </a:t>
            </a:r>
          </a:p>
          <a:p>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3" name="Title 4"/>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sp>
        <p:nvSpPr>
          <p:cNvPr id="4" name="Text Box 3"/>
          <p:cNvSpPr txBox="1"/>
          <p:nvPr/>
        </p:nvSpPr>
        <p:spPr>
          <a:xfrm>
            <a:off x="310515" y="1096645"/>
            <a:ext cx="8594090" cy="2860040"/>
          </a:xfrm>
          <a:prstGeom prst="rect">
            <a:avLst/>
          </a:prstGeom>
          <a:noFill/>
        </p:spPr>
        <p:txBody>
          <a:bodyPr wrap="square" rtlCol="0">
            <a:noAutofit/>
          </a:bodyPr>
          <a:lstStyle/>
          <a:p>
            <a:r>
              <a:rPr lang="en-US" altLang="en-US" sz="1200">
                <a:sym typeface="+mn-ea"/>
              </a:rPr>
              <a:t>4. </a:t>
            </a:r>
            <a:r>
              <a:rPr lang="en-US" altLang="en-US" sz="1200" b="1">
                <a:sym typeface="+mn-ea"/>
              </a:rPr>
              <a:t>Technology Stack:</a:t>
            </a:r>
            <a:endParaRPr lang="en-US" altLang="en-US" sz="1200"/>
          </a:p>
          <a:p>
            <a:r>
              <a:rPr lang="en-US" altLang="en-US" sz="1200">
                <a:sym typeface="+mn-ea"/>
              </a:rPr>
              <a:t>- Frontend: React.js (Web), Flutter (Mobile).  </a:t>
            </a:r>
            <a:endParaRPr lang="en-US" altLang="en-US" sz="1200"/>
          </a:p>
          <a:p>
            <a:r>
              <a:rPr lang="en-US" altLang="en-US" sz="1200">
                <a:sym typeface="+mn-ea"/>
              </a:rPr>
              <a:t>- Backend: Node.js/Express or Django/Python (REST API).  </a:t>
            </a:r>
            <a:endParaRPr lang="en-US" altLang="en-US" sz="1200"/>
          </a:p>
          <a:p>
            <a:r>
              <a:rPr lang="en-US" altLang="en-US" sz="1200">
                <a:sym typeface="+mn-ea"/>
              </a:rPr>
              <a:t>- Database: PostgreSQL/MySQL.  </a:t>
            </a:r>
            <a:endParaRPr lang="en-US" altLang="en-US" sz="1200"/>
          </a:p>
          <a:p>
            <a:r>
              <a:rPr lang="en-US" altLang="en-US" sz="1200">
                <a:sym typeface="+mn-ea"/>
              </a:rPr>
              <a:t>- Notifications: Firebase Cloud Messaging (FCM), Twilio, SendGrid.  </a:t>
            </a:r>
            <a:endParaRPr lang="en-US" altLang="en-US" sz="1200"/>
          </a:p>
          <a:p>
            <a:r>
              <a:rPr lang="en-US" altLang="en-US" sz="1200">
                <a:sym typeface="+mn-ea"/>
              </a:rPr>
              <a:t>- Chatbot: OpenAI API/Dialogflow.  </a:t>
            </a:r>
            <a:endParaRPr lang="en-US" alt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2060"/>
                </a:solidFill>
                <a:latin typeface="Arial" panose="020B0604020202020204" pitchFamily="34" charset="0"/>
                <a:cs typeface="Arial" panose="020B0604020202020204" pitchFamily="34" charset="0"/>
              </a:rPr>
              <a:t>Live Demo of Project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p:cNvSpPr txBox="1"/>
          <p:nvPr/>
        </p:nvSpPr>
        <p:spPr>
          <a:xfrm>
            <a:off x="478302" y="963637"/>
            <a:ext cx="2637692" cy="1384995"/>
          </a:xfrm>
          <a:prstGeom prst="rect">
            <a:avLst/>
          </a:prstGeom>
          <a:noFill/>
        </p:spPr>
        <p:txBody>
          <a:bodyPr wrap="square" rtlCol="0">
            <a:spAutoFit/>
          </a:bodyPr>
          <a:lstStyle/>
          <a:p>
            <a:r>
              <a:rPr lang="en-US" dirty="0">
                <a:hlinkClick r:id="rId2"/>
              </a:rPr>
              <a:t>Shivam-03-hub</a:t>
            </a:r>
            <a:r>
              <a:rPr lang="en-US" dirty="0"/>
              <a:t>/</a:t>
            </a:r>
          </a:p>
          <a:p>
            <a:r>
              <a:rPr lang="en-US" dirty="0" err="1">
                <a:hlinkClick r:id="rId3"/>
              </a:rPr>
              <a:t>Bootcamp-Pj</a:t>
            </a:r>
            <a:endParaRPr lang="en-US" dirty="0"/>
          </a:p>
          <a:p>
            <a:r>
              <a:rPr lang="en-US" dirty="0" smtClean="0"/>
              <a:t/>
            </a:r>
            <a:br>
              <a:rPr lang="en-US" dirty="0" smtClean="0"/>
            </a:br>
            <a:r>
              <a:rPr lang="en-US" dirty="0" err="1" smtClean="0"/>
              <a:t>git</a:t>
            </a:r>
            <a:r>
              <a:rPr lang="en-US" dirty="0" smtClean="0"/>
              <a:t> hub repo </a:t>
            </a:r>
            <a:br>
              <a:rPr lang="en-US" dirty="0" smtClean="0"/>
            </a:b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00" y="534133"/>
            <a:ext cx="8194431" cy="4609367"/>
          </a:xfrm>
          <a:prstGeom prst="rect">
            <a:avLst/>
          </a:prstGeom>
        </p:spPr>
      </p:pic>
    </p:spTree>
    <p:extLst>
      <p:ext uri="{BB962C8B-B14F-4D97-AF65-F5344CB8AC3E}">
        <p14:creationId xmlns:p14="http://schemas.microsoft.com/office/powerpoint/2010/main" val="227706560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82B6CD32-2537-46E7-8CC3-A58D44622414}">
  <ds:schemaRefs/>
</ds:datastoreItem>
</file>

<file path=docProps/app.xml><?xml version="1.0" encoding="utf-8"?>
<Properties xmlns="http://schemas.openxmlformats.org/officeDocument/2006/extended-properties" xmlns:vt="http://schemas.openxmlformats.org/officeDocument/2006/docPropsVTypes">
  <TotalTime>7</TotalTime>
  <Words>1230</Words>
  <Application>Microsoft Office PowerPoint</Application>
  <PresentationFormat>On-screen Show (16:9)</PresentationFormat>
  <Paragraphs>121</Paragraphs>
  <Slides>20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System Architecture</vt:lpstr>
      <vt:lpstr>Live Demo of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hi</cp:lastModifiedBy>
  <cp:revision>6</cp:revision>
  <dcterms:created xsi:type="dcterms:W3CDTF">2025-03-18T15:01:07Z</dcterms:created>
  <dcterms:modified xsi:type="dcterms:W3CDTF">2025-03-19T12:29:16Z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y fmtid="{D5CDD505-2E9C-101B-9397-08002B2CF9AE}" pid="10" name="ICV">
    <vt:lpwstr>1452036B62E7490FB88CB49D16A06CED_12</vt:lpwstr>
  </property>
  <property fmtid="{D5CDD505-2E9C-101B-9397-08002B2CF9AE}" pid="11" name="KSOProductBuildVer">
    <vt:lpwstr>1033-12.2.0.20326</vt:lpwstr>
  </property>
</Properties>
</file>