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9" r:id="rId4"/>
    <p:sldId id="261" r:id="rId5"/>
    <p:sldId id="258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A31793E-8CDE-462A-B688-7F866C2AE3C3}">
          <p14:sldIdLst>
            <p14:sldId id="256"/>
          </p14:sldIdLst>
        </p14:section>
        <p14:section name="Untitled Section" id="{09665DB0-E145-45DC-96DB-70046D4C63A0}">
          <p14:sldIdLst>
            <p14:sldId id="260"/>
            <p14:sldId id="259"/>
            <p14:sldId id="261"/>
            <p14:sldId id="258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5" autoAdjust="0"/>
    <p:restoredTop sz="94660"/>
  </p:normalViewPr>
  <p:slideViewPr>
    <p:cSldViewPr snapToGrid="0">
      <p:cViewPr varScale="1">
        <p:scale>
          <a:sx n="63" d="100"/>
          <a:sy n="63" d="100"/>
        </p:scale>
        <p:origin x="68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3E41B-63E3-4F39-8B97-D843E2E470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B25C25-A638-4C41-9F2F-659A93BFD4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B9ACF3-7B87-4488-B171-BE0E7A3F2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0D441-BA38-4C28-9903-19044B422BA6}" type="datetimeFigureOut">
              <a:rPr lang="en-IN" smtClean="0"/>
              <a:t>14-03-2023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A26E21-A428-41B2-A51A-FAE375C0E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1F808A-9753-4590-9806-70D44E560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41471-7678-4BAF-ACC4-C7A068CE08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3930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47413-5A10-4765-BE8D-79BC411BC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8C63E1-25EE-4699-B196-19B8A21546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F73B5-3974-412E-87A2-927FDB964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0D441-BA38-4C28-9903-19044B422BA6}" type="datetimeFigureOut">
              <a:rPr lang="en-IN" smtClean="0"/>
              <a:t>14-03-2023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7BAC33-E22B-4B82-B0B3-EFBB22E83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37C28F-F4DF-431A-8D5F-3F011DA10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41471-7678-4BAF-ACC4-C7A068CE08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6989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11D6EE-C03A-4DE6-A732-4EA46BB96E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F8F075-1303-4F9F-BD73-303E8ED02A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CE2BE5-0258-47DC-BDBD-4C104564A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0D441-BA38-4C28-9903-19044B422BA6}" type="datetimeFigureOut">
              <a:rPr lang="en-IN" smtClean="0"/>
              <a:t>14-03-2023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5B953-CBDF-4007-A905-C709CB325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B52B20-EC8C-4CC5-9189-B4D170B4B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41471-7678-4BAF-ACC4-C7A068CE08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6079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99FA7-1E78-476C-9A34-C60BD24D2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8563C-8986-442A-9C25-EC4CF04D16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F231B4-56F1-4243-BDE6-FBC006C60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0D441-BA38-4C28-9903-19044B422BA6}" type="datetimeFigureOut">
              <a:rPr lang="en-IN" smtClean="0"/>
              <a:t>14-03-2023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9E1D28-C9B1-4D2A-A085-84E55E5E6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43DC2A-2169-440C-948A-E68729F1E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41471-7678-4BAF-ACC4-C7A068CE08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8406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26A77-4A88-4596-8D32-B66F27767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2DCF24-17C6-44D2-B60F-6FF46E24DE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5AD495-ABC4-4A9D-BCA4-4BC4B7A29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0D441-BA38-4C28-9903-19044B422BA6}" type="datetimeFigureOut">
              <a:rPr lang="en-IN" smtClean="0"/>
              <a:t>14-03-2023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05331C-D2BF-414C-BDB3-4BF6E76BA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3EC326-9857-4193-89A9-FB68187F2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41471-7678-4BAF-ACC4-C7A068CE08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9006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8B16C-4BC6-4867-9690-970B24800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31DFE5-6C17-452E-BDE1-EBE0A9A573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027D50-A5C1-4277-814C-A14635EC8E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88A476-7C73-4533-8A02-837D9F796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0D441-BA38-4C28-9903-19044B422BA6}" type="datetimeFigureOut">
              <a:rPr lang="en-IN" smtClean="0"/>
              <a:t>14-03-2023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B87E79-788E-4C40-BD5F-A82DC548C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F56C96-0A67-41A7-B622-AA3B5AEBC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41471-7678-4BAF-ACC4-C7A068CE08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7514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69421-C6ED-4984-B57D-EF908973D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39386A-9C68-4D1E-B7ED-4799B3B924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044DB3-C608-4FA1-8645-09D7F0A49F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D77E0D-7F50-4B2F-B927-BC79077557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E09077-CEA6-43A5-A04E-8DBB023091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843F42-8A27-45AF-AD43-B5E4517D6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0D441-BA38-4C28-9903-19044B422BA6}" type="datetimeFigureOut">
              <a:rPr lang="en-IN" smtClean="0"/>
              <a:t>14-03-2023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389455-2502-4CFC-A3F4-C290CD780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2DDE95-4E39-4EC8-B25F-EF0745FB0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41471-7678-4BAF-ACC4-C7A068CE08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0016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00DB4-8E37-4628-842F-F69519E35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039BF8-E057-463B-A06B-A622A0776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0D441-BA38-4C28-9903-19044B422BA6}" type="datetimeFigureOut">
              <a:rPr lang="en-IN" smtClean="0"/>
              <a:t>14-03-2023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FA9670-B25E-48D6-BB81-D9F081802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3877E7-F2D4-4490-9630-1480BC366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41471-7678-4BAF-ACC4-C7A068CE08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0009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95903A-3E24-44AF-AC60-B8F4E80AE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0D441-BA38-4C28-9903-19044B422BA6}" type="datetimeFigureOut">
              <a:rPr lang="en-IN" smtClean="0"/>
              <a:t>14-03-2023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EAA741-0686-4852-BA1C-7BE028C59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9EF621-5F9A-4E42-83BD-4075A1A20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41471-7678-4BAF-ACC4-C7A068CE08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49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EE9D4-73F4-45AB-B2EC-86D31FD94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ADB17-BD12-4B5E-99D8-4A902F37CF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C8F551-5ADD-483E-8D8A-C94E7673A8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47251A-4C0B-4E71-9FCE-3687F8E81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0D441-BA38-4C28-9903-19044B422BA6}" type="datetimeFigureOut">
              <a:rPr lang="en-IN" smtClean="0"/>
              <a:t>14-03-2023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634769-E1F0-4FC4-AC92-D7126E9DC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D3203C-8B82-4240-B9C1-AC301748F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41471-7678-4BAF-ACC4-C7A068CE08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2361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79155-9B53-49D4-B4A6-10087B130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20EBC2-DD30-47E4-9FCD-5F0A63FCE6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87C9C9-2469-4A09-B118-1E29D6E1FE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141B5-1200-4902-A1AB-089DDFD50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0D441-BA38-4C28-9903-19044B422BA6}" type="datetimeFigureOut">
              <a:rPr lang="en-IN" smtClean="0"/>
              <a:t>14-03-2023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EE6973-DDA0-436D-951D-646F23F33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1527D5-82C2-4C26-9A7F-76F96E3E4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41471-7678-4BAF-ACC4-C7A068CE08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7611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EB5DA1-E4A3-432A-98EC-B689F98C2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058054-57D5-49FC-88B8-5850436E33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F18E17-D775-4F47-BEE3-D263BC4BF4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70D441-BA38-4C28-9903-19044B422BA6}" type="datetimeFigureOut">
              <a:rPr lang="en-IN" smtClean="0"/>
              <a:t>14-03-2023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ECE386-7EBA-4CCF-8D89-2B26B232FF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74DB19-DF83-4754-9B38-D9EB9A9672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341471-7678-4BAF-ACC4-C7A068CE08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2301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C98F5-BECA-41A8-A05F-3ECB0C3171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75132"/>
            <a:ext cx="9144000" cy="4128824"/>
          </a:xfrm>
        </p:spPr>
        <p:txBody>
          <a:bodyPr>
            <a:normAutofit fontScale="90000"/>
          </a:bodyPr>
          <a:lstStyle/>
          <a:p>
            <a:br>
              <a:rPr lang="en-IN" dirty="0"/>
            </a:br>
            <a:br>
              <a:rPr lang="en-IN" dirty="0"/>
            </a:br>
            <a:r>
              <a:rPr lang="en-IN" dirty="0"/>
              <a:t>Manual and Automation Testing</a:t>
            </a:r>
            <a:br>
              <a:rPr lang="en-IN" dirty="0"/>
            </a:br>
            <a:br>
              <a:rPr lang="en-IN" sz="2000" dirty="0"/>
            </a:br>
            <a:r>
              <a:rPr lang="en-IN" sz="3100" b="1" dirty="0"/>
              <a:t>Trainer</a:t>
            </a:r>
            <a:r>
              <a:rPr lang="en-IN" sz="3100" dirty="0"/>
              <a:t> </a:t>
            </a:r>
            <a:r>
              <a:rPr lang="en-IN" sz="3100"/>
              <a:t>: Raghuveer</a:t>
            </a:r>
            <a:br>
              <a:rPr lang="en-IN" sz="2000" dirty="0"/>
            </a:br>
            <a:br>
              <a:rPr lang="en-IN" sz="3100"/>
            </a:br>
            <a:r>
              <a:rPr lang="en-IN" sz="3100"/>
              <a:t>9 </a:t>
            </a:r>
            <a:r>
              <a:rPr lang="en-IN" sz="3100" dirty="0"/>
              <a:t>plus years of experience in IT in Manual and Automation Testing in Banking, Financial and Telecom Domain </a:t>
            </a:r>
            <a:br>
              <a:rPr lang="en-IN" sz="3100" dirty="0"/>
            </a:br>
            <a:r>
              <a:rPr lang="en-IN" sz="3100" b="1" dirty="0"/>
              <a:t>Working as QA Lead in MNC</a:t>
            </a:r>
            <a:br>
              <a:rPr lang="en-IN" dirty="0"/>
            </a:br>
            <a:r>
              <a:rPr lang="en-IN" sz="2700" b="1" dirty="0"/>
              <a:t>email ID </a:t>
            </a:r>
            <a:r>
              <a:rPr lang="en-IN" sz="2700" dirty="0"/>
              <a:t>:nvraghuveertrainer@gmail.com</a:t>
            </a:r>
            <a:br>
              <a:rPr lang="en-IN" sz="2700" dirty="0"/>
            </a:br>
            <a:r>
              <a:rPr lang="en-IN" sz="2700" b="1" dirty="0"/>
              <a:t>phone</a:t>
            </a:r>
            <a:r>
              <a:rPr lang="en-IN" sz="2700" dirty="0"/>
              <a:t> : 7893195479</a:t>
            </a:r>
          </a:p>
        </p:txBody>
      </p:sp>
    </p:spTree>
    <p:extLst>
      <p:ext uri="{BB962C8B-B14F-4D97-AF65-F5344CB8AC3E}">
        <p14:creationId xmlns:p14="http://schemas.microsoft.com/office/powerpoint/2010/main" val="3891001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E7ABB1D-B610-48C3-AC27-BA59CBD997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6267" y="493664"/>
            <a:ext cx="8919465" cy="5963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777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7CA45-878F-4831-8570-24E802D21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Manual and Automation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345D9-87E9-483C-A68F-FD777DAD46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Some key benefits of Test Automation are:</a:t>
            </a:r>
            <a:r>
              <a:rPr lang="en-US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 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Manual intervention is less, so the possibility of errors diminishes. 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It ensures higher ROI on the huge investments required initially. 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Automated tests make the process more reliable and the tests more dependable. 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Automation helps you find bugs at an early stage. 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You can test 24*7 from a remotely–held device as well. 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It makes the test scripts reusable – need new scripts every time even with changes in the version of the OS on the device and the tests can recur without any errors. 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Most importantly, it enables testing in volumes. For instance, it allows you to run tests on thousands of mobile devices. Now, this is impossible with Manual Testing. 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Selenium is the most popularly used freeware and open source automation tool. The benefits of Selenium for Test Automation are immense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02346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EAC77-F4F2-4B89-99CF-D72890BE3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Benefits of selenium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8C8F41-BE01-413D-9DCF-4792E5911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4893"/>
            <a:ext cx="10515600" cy="4752070"/>
          </a:xfrm>
        </p:spPr>
        <p:txBody>
          <a:bodyPr/>
          <a:lstStyle/>
          <a:p>
            <a:r>
              <a:rPr lang="en-IN" b="0" i="0" dirty="0">
                <a:solidFill>
                  <a:srgbClr val="141412"/>
                </a:solidFill>
                <a:effectLst/>
                <a:latin typeface="Lato" panose="020F0502020204030203" pitchFamily="34" charset="0"/>
              </a:rPr>
              <a:t>Open Source</a:t>
            </a:r>
          </a:p>
          <a:p>
            <a:r>
              <a:rPr lang="en-IN" b="0" i="0" dirty="0">
                <a:solidFill>
                  <a:srgbClr val="141412"/>
                </a:solidFill>
                <a:effectLst/>
                <a:latin typeface="Lato" panose="020F0502020204030203" pitchFamily="34" charset="0"/>
              </a:rPr>
              <a:t>Language Support (</a:t>
            </a:r>
            <a:r>
              <a:rPr lang="en-IN" b="0" i="0" dirty="0">
                <a:solidFill>
                  <a:srgbClr val="737373"/>
                </a:solidFill>
                <a:effectLst/>
                <a:latin typeface="Lato" panose="020F0502020204030203" pitchFamily="34" charset="0"/>
              </a:rPr>
              <a:t>Python, PHP, Java, C#, Ruby, JavaScript etc)</a:t>
            </a:r>
          </a:p>
          <a:p>
            <a:r>
              <a:rPr lang="en-IN" b="0" i="0" dirty="0">
                <a:solidFill>
                  <a:srgbClr val="141412"/>
                </a:solidFill>
                <a:effectLst/>
                <a:latin typeface="Lato" panose="020F0502020204030203" pitchFamily="34" charset="0"/>
              </a:rPr>
              <a:t>Works Across Multiple OS</a:t>
            </a:r>
          </a:p>
          <a:p>
            <a:r>
              <a:rPr lang="en-IN" b="0" i="0" dirty="0">
                <a:solidFill>
                  <a:srgbClr val="141412"/>
                </a:solidFill>
                <a:effectLst/>
                <a:latin typeface="Lato" panose="020F0502020204030203" pitchFamily="34" charset="0"/>
              </a:rPr>
              <a:t>Cross Browser Compatibility Testing</a:t>
            </a:r>
          </a:p>
          <a:p>
            <a:r>
              <a:rPr lang="en-US" b="0" i="0" dirty="0">
                <a:solidFill>
                  <a:srgbClr val="141412"/>
                </a:solidFill>
                <a:effectLst/>
                <a:latin typeface="Lato" panose="020F0502020204030203" pitchFamily="34" charset="0"/>
              </a:rPr>
              <a:t>Supports Multiple Frameworks and Languages</a:t>
            </a:r>
          </a:p>
          <a:p>
            <a:r>
              <a:rPr lang="en-IN" b="0" i="0" dirty="0">
                <a:solidFill>
                  <a:srgbClr val="141412"/>
                </a:solidFill>
                <a:effectLst/>
                <a:latin typeface="Lato" panose="020F0502020204030203" pitchFamily="34" charset="0"/>
              </a:rPr>
              <a:t>Cross-Device Testing</a:t>
            </a:r>
          </a:p>
          <a:p>
            <a:r>
              <a:rPr lang="en-IN" b="0" i="0" dirty="0">
                <a:solidFill>
                  <a:srgbClr val="141412"/>
                </a:solidFill>
                <a:effectLst/>
                <a:latin typeface="Lato" panose="020F0502020204030203" pitchFamily="34" charset="0"/>
              </a:rPr>
              <a:t>Community Support</a:t>
            </a:r>
          </a:p>
          <a:p>
            <a:r>
              <a:rPr lang="en-IN" b="0" i="0" dirty="0">
                <a:solidFill>
                  <a:srgbClr val="141412"/>
                </a:solidFill>
                <a:effectLst/>
                <a:latin typeface="Lato" panose="020F0502020204030203" pitchFamily="34" charset="0"/>
              </a:rPr>
              <a:t>Easy to Implement</a:t>
            </a:r>
          </a:p>
          <a:p>
            <a:r>
              <a:rPr lang="en-US" b="0" i="0" dirty="0">
                <a:solidFill>
                  <a:srgbClr val="141412"/>
                </a:solidFill>
                <a:effectLst/>
                <a:latin typeface="Lato" panose="020F0502020204030203" pitchFamily="34" charset="0"/>
              </a:rPr>
              <a:t>Mouse Cursor and Keyboard Simulation</a:t>
            </a:r>
          </a:p>
          <a:p>
            <a:endParaRPr lang="en-IN" b="0" i="0" dirty="0">
              <a:solidFill>
                <a:srgbClr val="141412"/>
              </a:solidFill>
              <a:effectLst/>
              <a:latin typeface="Lato" panose="020F0502020204030203" pitchFamily="34" charset="0"/>
            </a:endParaRPr>
          </a:p>
          <a:p>
            <a:endParaRPr lang="en-IN" b="0" i="0" dirty="0">
              <a:solidFill>
                <a:srgbClr val="141412"/>
              </a:solidFill>
              <a:effectLst/>
              <a:latin typeface="Lato" panose="020F0502020204030203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86606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F10EB-7A20-4ED7-A7DB-660E9E87F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03420"/>
          </a:xfrm>
        </p:spPr>
        <p:txBody>
          <a:bodyPr>
            <a:normAutofit fontScale="90000"/>
          </a:bodyPr>
          <a:lstStyle/>
          <a:p>
            <a:r>
              <a:rPr lang="en-IN" dirty="0"/>
              <a:t>Hybrid Framework from scratch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1063B6-5856-48F6-ACCE-6C709B2E91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75131"/>
            <a:ext cx="10515600" cy="5301832"/>
          </a:xfrm>
        </p:spPr>
        <p:txBody>
          <a:bodyPr/>
          <a:lstStyle/>
          <a:p>
            <a:r>
              <a:rPr lang="en-IN" dirty="0"/>
              <a:t>TestNG</a:t>
            </a:r>
          </a:p>
          <a:p>
            <a:r>
              <a:rPr lang="en-IN" dirty="0"/>
              <a:t>Data Driven </a:t>
            </a:r>
          </a:p>
          <a:p>
            <a:r>
              <a:rPr lang="en-IN" dirty="0"/>
              <a:t>Page Object Model</a:t>
            </a:r>
          </a:p>
          <a:p>
            <a:r>
              <a:rPr lang="en-IN" dirty="0"/>
              <a:t>Keyword Driven</a:t>
            </a:r>
          </a:p>
          <a:p>
            <a:r>
              <a:rPr lang="en-IN" dirty="0"/>
              <a:t>BDD cucumber</a:t>
            </a:r>
          </a:p>
          <a:p>
            <a:r>
              <a:rPr lang="en-IN" dirty="0"/>
              <a:t>Implement by following OOP’s concepts</a:t>
            </a:r>
          </a:p>
          <a:p>
            <a:endParaRPr lang="en-IN" dirty="0"/>
          </a:p>
          <a:p>
            <a:r>
              <a:rPr lang="en-IN" dirty="0"/>
              <a:t>Code is integrated with CI/CD : Jenkins</a:t>
            </a:r>
          </a:p>
          <a:p>
            <a:r>
              <a:rPr lang="en-IN" dirty="0"/>
              <a:t>Git hub </a:t>
            </a:r>
          </a:p>
        </p:txBody>
      </p:sp>
    </p:spTree>
    <p:extLst>
      <p:ext uri="{BB962C8B-B14F-4D97-AF65-F5344CB8AC3E}">
        <p14:creationId xmlns:p14="http://schemas.microsoft.com/office/powerpoint/2010/main" val="100669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9E8A9-0B3B-45E0-94DA-36D1E4E7FB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-&gt;</a:t>
            </a:r>
            <a:r>
              <a:rPr lang="en-US" dirty="0"/>
              <a:t>You will be able to design the hybrid framework from scratch.</a:t>
            </a:r>
          </a:p>
          <a:p>
            <a:pPr marL="0" indent="0">
              <a:buNone/>
            </a:pPr>
            <a:r>
              <a:rPr lang="en-US" dirty="0"/>
              <a:t>-&gt;Everyday job openings</a:t>
            </a:r>
          </a:p>
          <a:p>
            <a:pPr marL="0" indent="0">
              <a:buNone/>
            </a:pPr>
            <a:r>
              <a:rPr lang="en-US" dirty="0"/>
              <a:t>-&gt;Mock Interviews</a:t>
            </a:r>
          </a:p>
          <a:p>
            <a:pPr marL="0" indent="0">
              <a:buNone/>
            </a:pPr>
            <a:r>
              <a:rPr lang="en-US" dirty="0"/>
              <a:t>-&gt;Resume Preparation </a:t>
            </a:r>
          </a:p>
          <a:p>
            <a:pPr marL="3657600" lvl="8" indent="0">
              <a:buNone/>
            </a:pPr>
            <a:r>
              <a:rPr lang="en-US" dirty="0"/>
              <a:t>	</a:t>
            </a:r>
            <a:r>
              <a:rPr lang="en-US" sz="8800" dirty="0"/>
              <a:t>QA</a:t>
            </a:r>
          </a:p>
        </p:txBody>
      </p:sp>
    </p:spTree>
    <p:extLst>
      <p:ext uri="{BB962C8B-B14F-4D97-AF65-F5344CB8AC3E}">
        <p14:creationId xmlns:p14="http://schemas.microsoft.com/office/powerpoint/2010/main" val="1039621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</TotalTime>
  <Words>312</Words>
  <Application>Microsoft Office PowerPoint</Application>
  <PresentationFormat>Widescreen</PresentationFormat>
  <Paragraphs>37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Lato</vt:lpstr>
      <vt:lpstr>Office Theme</vt:lpstr>
      <vt:lpstr>  Manual and Automation Testing  Trainer : Raghuveer  9 plus years of experience in IT in Manual and Automation Testing in Banking, Financial and Telecom Domain  Working as QA Lead in MNC email ID :nvraghuveertrainer@gmail.com phone : 7893195479</vt:lpstr>
      <vt:lpstr>PowerPoint Presentation</vt:lpstr>
      <vt:lpstr>Manual and Automation testing</vt:lpstr>
      <vt:lpstr>Benefits of selenium</vt:lpstr>
      <vt:lpstr>Hybrid Framework from scratch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Selenium with java</dc:title>
  <dc:creator>Raghuveer Chebrolu</dc:creator>
  <cp:lastModifiedBy>Raghuveer chebrolu</cp:lastModifiedBy>
  <cp:revision>67</cp:revision>
  <dcterms:created xsi:type="dcterms:W3CDTF">2021-03-17T17:31:38Z</dcterms:created>
  <dcterms:modified xsi:type="dcterms:W3CDTF">2023-03-14T00:38:51Z</dcterms:modified>
</cp:coreProperties>
</file>