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63" d="100"/>
          <a:sy n="63" d="100"/>
        </p:scale>
        <p:origin x="6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4027-1DBE-4530-A4E9-8E82B208F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696A14-4669-4E5A-B37F-E57B9FEBA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98210-6492-428F-AE14-EC0CF70F8F7B}"/>
              </a:ext>
            </a:extLst>
          </p:cNvPr>
          <p:cNvSpPr>
            <a:spLocks noGrp="1"/>
          </p:cNvSpPr>
          <p:nvPr>
            <p:ph type="dt" sz="half" idx="10"/>
          </p:nvPr>
        </p:nvSpPr>
        <p:spPr/>
        <p:txBody>
          <a:bodyPr/>
          <a:lstStyle/>
          <a:p>
            <a:fld id="{474FEC44-FE25-432A-B7F6-7BDB637AC3B5}" type="datetimeFigureOut">
              <a:rPr lang="en-IN" smtClean="0"/>
              <a:t>21-08-2023</a:t>
            </a:fld>
            <a:endParaRPr lang="en-IN"/>
          </a:p>
        </p:txBody>
      </p:sp>
      <p:sp>
        <p:nvSpPr>
          <p:cNvPr id="5" name="Footer Placeholder 4">
            <a:extLst>
              <a:ext uri="{FF2B5EF4-FFF2-40B4-BE49-F238E27FC236}">
                <a16:creationId xmlns:a16="http://schemas.microsoft.com/office/drawing/2014/main" id="{11198453-D69E-4BD7-9A03-5ABB85871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36E14-AA5D-4FCC-8850-26F46AAB348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8462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DBD9-D909-4221-8C5B-E19F0504B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9522AC-13E3-462B-9A3D-D06BA5765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949C0-2AB0-4CB7-948B-119D66FF4D54}"/>
              </a:ext>
            </a:extLst>
          </p:cNvPr>
          <p:cNvSpPr>
            <a:spLocks noGrp="1"/>
          </p:cNvSpPr>
          <p:nvPr>
            <p:ph type="dt" sz="half" idx="10"/>
          </p:nvPr>
        </p:nvSpPr>
        <p:spPr/>
        <p:txBody>
          <a:bodyPr/>
          <a:lstStyle/>
          <a:p>
            <a:fld id="{474FEC44-FE25-432A-B7F6-7BDB637AC3B5}" type="datetimeFigureOut">
              <a:rPr lang="en-IN" smtClean="0"/>
              <a:t>21-08-2023</a:t>
            </a:fld>
            <a:endParaRPr lang="en-IN"/>
          </a:p>
        </p:txBody>
      </p:sp>
      <p:sp>
        <p:nvSpPr>
          <p:cNvPr id="5" name="Footer Placeholder 4">
            <a:extLst>
              <a:ext uri="{FF2B5EF4-FFF2-40B4-BE49-F238E27FC236}">
                <a16:creationId xmlns:a16="http://schemas.microsoft.com/office/drawing/2014/main" id="{A32FB156-69B3-43DB-86F6-F62396E28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50B86-98D8-409D-9C6D-4344F3E69635}"/>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9438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2537C-2122-4688-BE53-6863A6002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257C9A-A157-4A40-AACD-B1373F5A7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80CDE-4C75-442D-923C-44E71EAF937E}"/>
              </a:ext>
            </a:extLst>
          </p:cNvPr>
          <p:cNvSpPr>
            <a:spLocks noGrp="1"/>
          </p:cNvSpPr>
          <p:nvPr>
            <p:ph type="dt" sz="half" idx="10"/>
          </p:nvPr>
        </p:nvSpPr>
        <p:spPr/>
        <p:txBody>
          <a:bodyPr/>
          <a:lstStyle/>
          <a:p>
            <a:fld id="{474FEC44-FE25-432A-B7F6-7BDB637AC3B5}" type="datetimeFigureOut">
              <a:rPr lang="en-IN" smtClean="0"/>
              <a:t>21-08-2023</a:t>
            </a:fld>
            <a:endParaRPr lang="en-IN"/>
          </a:p>
        </p:txBody>
      </p:sp>
      <p:sp>
        <p:nvSpPr>
          <p:cNvPr id="5" name="Footer Placeholder 4">
            <a:extLst>
              <a:ext uri="{FF2B5EF4-FFF2-40B4-BE49-F238E27FC236}">
                <a16:creationId xmlns:a16="http://schemas.microsoft.com/office/drawing/2014/main" id="{3C74EBEF-A8D5-4350-B8C7-EB53062FA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8F971-DB54-4785-834D-4861A5087E9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38759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B969-0C37-4FDA-A748-7B80A5963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F57EB-6367-41DD-8DD6-BE61FCD4A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A89B1-12ED-4EF3-BA96-B963DADBEE8B}"/>
              </a:ext>
            </a:extLst>
          </p:cNvPr>
          <p:cNvSpPr>
            <a:spLocks noGrp="1"/>
          </p:cNvSpPr>
          <p:nvPr>
            <p:ph type="dt" sz="half" idx="10"/>
          </p:nvPr>
        </p:nvSpPr>
        <p:spPr/>
        <p:txBody>
          <a:bodyPr/>
          <a:lstStyle/>
          <a:p>
            <a:fld id="{474FEC44-FE25-432A-B7F6-7BDB637AC3B5}" type="datetimeFigureOut">
              <a:rPr lang="en-IN" smtClean="0"/>
              <a:t>21-08-2023</a:t>
            </a:fld>
            <a:endParaRPr lang="en-IN"/>
          </a:p>
        </p:txBody>
      </p:sp>
      <p:sp>
        <p:nvSpPr>
          <p:cNvPr id="5" name="Footer Placeholder 4">
            <a:extLst>
              <a:ext uri="{FF2B5EF4-FFF2-40B4-BE49-F238E27FC236}">
                <a16:creationId xmlns:a16="http://schemas.microsoft.com/office/drawing/2014/main" id="{C1CFF201-9D5F-451F-A021-4B0CFE2A9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62F4E-88A7-43BD-8DA2-494551D35DA7}"/>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01002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5E1E-78DA-4B22-ADC8-307A57EAD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24DFB-5CFB-49E0-9726-D391BD716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26673-356D-4A28-8610-532055F7A507}"/>
              </a:ext>
            </a:extLst>
          </p:cNvPr>
          <p:cNvSpPr>
            <a:spLocks noGrp="1"/>
          </p:cNvSpPr>
          <p:nvPr>
            <p:ph type="dt" sz="half" idx="10"/>
          </p:nvPr>
        </p:nvSpPr>
        <p:spPr/>
        <p:txBody>
          <a:bodyPr/>
          <a:lstStyle/>
          <a:p>
            <a:fld id="{474FEC44-FE25-432A-B7F6-7BDB637AC3B5}" type="datetimeFigureOut">
              <a:rPr lang="en-IN" smtClean="0"/>
              <a:t>21-08-2023</a:t>
            </a:fld>
            <a:endParaRPr lang="en-IN"/>
          </a:p>
        </p:txBody>
      </p:sp>
      <p:sp>
        <p:nvSpPr>
          <p:cNvPr id="5" name="Footer Placeholder 4">
            <a:extLst>
              <a:ext uri="{FF2B5EF4-FFF2-40B4-BE49-F238E27FC236}">
                <a16:creationId xmlns:a16="http://schemas.microsoft.com/office/drawing/2014/main" id="{7AF8291A-8FEF-41C1-A357-F452F1BE2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76C7D-5C92-4C6F-974E-2C8480A9FC5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433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E72F-915E-40D3-A81A-EF01AE9D1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3764F-8143-4588-BABF-E3C350C4A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46B384-50B4-4C44-AD4A-0750A2FD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421391-062F-444B-B4BB-516EE3E6743F}"/>
              </a:ext>
            </a:extLst>
          </p:cNvPr>
          <p:cNvSpPr>
            <a:spLocks noGrp="1"/>
          </p:cNvSpPr>
          <p:nvPr>
            <p:ph type="dt" sz="half" idx="10"/>
          </p:nvPr>
        </p:nvSpPr>
        <p:spPr/>
        <p:txBody>
          <a:bodyPr/>
          <a:lstStyle/>
          <a:p>
            <a:fld id="{474FEC44-FE25-432A-B7F6-7BDB637AC3B5}" type="datetimeFigureOut">
              <a:rPr lang="en-IN" smtClean="0"/>
              <a:t>21-08-2023</a:t>
            </a:fld>
            <a:endParaRPr lang="en-IN"/>
          </a:p>
        </p:txBody>
      </p:sp>
      <p:sp>
        <p:nvSpPr>
          <p:cNvPr id="6" name="Footer Placeholder 5">
            <a:extLst>
              <a:ext uri="{FF2B5EF4-FFF2-40B4-BE49-F238E27FC236}">
                <a16:creationId xmlns:a16="http://schemas.microsoft.com/office/drawing/2014/main" id="{A8E6C5A3-BC62-4684-8119-106AEB03B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45DE9-3AC8-4CE6-98B3-273F0ECC6D71}"/>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1859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5B-2C22-480D-9BA7-19337066AD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D68E43-3403-4095-8353-DA4883BD8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68235-70EC-4725-94FE-0B55C9608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8347B-9AE8-46D5-BF36-5FB3FE9E1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05745-034C-48C8-B3BD-8473CA31E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CD043-DB7F-4B40-B1C8-3068D32835EF}"/>
              </a:ext>
            </a:extLst>
          </p:cNvPr>
          <p:cNvSpPr>
            <a:spLocks noGrp="1"/>
          </p:cNvSpPr>
          <p:nvPr>
            <p:ph type="dt" sz="half" idx="10"/>
          </p:nvPr>
        </p:nvSpPr>
        <p:spPr/>
        <p:txBody>
          <a:bodyPr/>
          <a:lstStyle/>
          <a:p>
            <a:fld id="{474FEC44-FE25-432A-B7F6-7BDB637AC3B5}" type="datetimeFigureOut">
              <a:rPr lang="en-IN" smtClean="0"/>
              <a:t>21-08-2023</a:t>
            </a:fld>
            <a:endParaRPr lang="en-IN"/>
          </a:p>
        </p:txBody>
      </p:sp>
      <p:sp>
        <p:nvSpPr>
          <p:cNvPr id="8" name="Footer Placeholder 7">
            <a:extLst>
              <a:ext uri="{FF2B5EF4-FFF2-40B4-BE49-F238E27FC236}">
                <a16:creationId xmlns:a16="http://schemas.microsoft.com/office/drawing/2014/main" id="{E9E3EDDA-9A67-40F4-88FD-A3BEB2215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61AE05-6395-47B3-BB46-84AFCD9D657A}"/>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00684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B56-4B6E-4268-9318-9702EAA99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0CCF3-AE1A-440C-A313-D0915EC33BE9}"/>
              </a:ext>
            </a:extLst>
          </p:cNvPr>
          <p:cNvSpPr>
            <a:spLocks noGrp="1"/>
          </p:cNvSpPr>
          <p:nvPr>
            <p:ph type="dt" sz="half" idx="10"/>
          </p:nvPr>
        </p:nvSpPr>
        <p:spPr/>
        <p:txBody>
          <a:bodyPr/>
          <a:lstStyle/>
          <a:p>
            <a:fld id="{474FEC44-FE25-432A-B7F6-7BDB637AC3B5}" type="datetimeFigureOut">
              <a:rPr lang="en-IN" smtClean="0"/>
              <a:t>21-08-2023</a:t>
            </a:fld>
            <a:endParaRPr lang="en-IN"/>
          </a:p>
        </p:txBody>
      </p:sp>
      <p:sp>
        <p:nvSpPr>
          <p:cNvPr id="4" name="Footer Placeholder 3">
            <a:extLst>
              <a:ext uri="{FF2B5EF4-FFF2-40B4-BE49-F238E27FC236}">
                <a16:creationId xmlns:a16="http://schemas.microsoft.com/office/drawing/2014/main" id="{9602536A-FBF6-4776-8808-83B17EE860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DC0D29-EE22-4A82-8D99-228401A65BA6}"/>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7371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7A5D8-7A18-4285-854D-9E3B2DA9FC43}"/>
              </a:ext>
            </a:extLst>
          </p:cNvPr>
          <p:cNvSpPr>
            <a:spLocks noGrp="1"/>
          </p:cNvSpPr>
          <p:nvPr>
            <p:ph type="dt" sz="half" idx="10"/>
          </p:nvPr>
        </p:nvSpPr>
        <p:spPr/>
        <p:txBody>
          <a:bodyPr/>
          <a:lstStyle/>
          <a:p>
            <a:fld id="{474FEC44-FE25-432A-B7F6-7BDB637AC3B5}" type="datetimeFigureOut">
              <a:rPr lang="en-IN" smtClean="0"/>
              <a:t>21-08-2023</a:t>
            </a:fld>
            <a:endParaRPr lang="en-IN"/>
          </a:p>
        </p:txBody>
      </p:sp>
      <p:sp>
        <p:nvSpPr>
          <p:cNvPr id="3" name="Footer Placeholder 2">
            <a:extLst>
              <a:ext uri="{FF2B5EF4-FFF2-40B4-BE49-F238E27FC236}">
                <a16:creationId xmlns:a16="http://schemas.microsoft.com/office/drawing/2014/main" id="{874A9922-7AE8-4DBD-84C8-FB66C7D86E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778E6-3097-4FB8-BC39-8C3ADF46E84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37915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1D10-6A88-4AF2-A1AF-50E934F79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5356E-63F0-4F6A-955E-B3CFD1777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0B39C-7C1F-4CF2-AAFA-055E544BC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863A9-7AA6-4F71-9217-4C93805CCCCF}"/>
              </a:ext>
            </a:extLst>
          </p:cNvPr>
          <p:cNvSpPr>
            <a:spLocks noGrp="1"/>
          </p:cNvSpPr>
          <p:nvPr>
            <p:ph type="dt" sz="half" idx="10"/>
          </p:nvPr>
        </p:nvSpPr>
        <p:spPr/>
        <p:txBody>
          <a:bodyPr/>
          <a:lstStyle/>
          <a:p>
            <a:fld id="{474FEC44-FE25-432A-B7F6-7BDB637AC3B5}" type="datetimeFigureOut">
              <a:rPr lang="en-IN" smtClean="0"/>
              <a:t>21-08-2023</a:t>
            </a:fld>
            <a:endParaRPr lang="en-IN"/>
          </a:p>
        </p:txBody>
      </p:sp>
      <p:sp>
        <p:nvSpPr>
          <p:cNvPr id="6" name="Footer Placeholder 5">
            <a:extLst>
              <a:ext uri="{FF2B5EF4-FFF2-40B4-BE49-F238E27FC236}">
                <a16:creationId xmlns:a16="http://schemas.microsoft.com/office/drawing/2014/main" id="{01FBF814-3CD8-46F6-AB5F-6649B0AAC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F4D32-60D1-4B66-B7CD-24E7D1A0B17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2269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1B5C-AE98-4691-83E8-1107F26CD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4E4C5-4F6B-4EC2-A24B-E044B1FF8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E82D5-28A8-4539-8EAB-E4E80BDAA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3CC3-BD1A-4E08-AB69-4EE162113BD6}"/>
              </a:ext>
            </a:extLst>
          </p:cNvPr>
          <p:cNvSpPr>
            <a:spLocks noGrp="1"/>
          </p:cNvSpPr>
          <p:nvPr>
            <p:ph type="dt" sz="half" idx="10"/>
          </p:nvPr>
        </p:nvSpPr>
        <p:spPr/>
        <p:txBody>
          <a:bodyPr/>
          <a:lstStyle/>
          <a:p>
            <a:fld id="{474FEC44-FE25-432A-B7F6-7BDB637AC3B5}" type="datetimeFigureOut">
              <a:rPr lang="en-IN" smtClean="0"/>
              <a:t>21-08-2023</a:t>
            </a:fld>
            <a:endParaRPr lang="en-IN"/>
          </a:p>
        </p:txBody>
      </p:sp>
      <p:sp>
        <p:nvSpPr>
          <p:cNvPr id="6" name="Footer Placeholder 5">
            <a:extLst>
              <a:ext uri="{FF2B5EF4-FFF2-40B4-BE49-F238E27FC236}">
                <a16:creationId xmlns:a16="http://schemas.microsoft.com/office/drawing/2014/main" id="{F3E9896A-78E3-45A3-B571-54A4CEACAD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C245B-8DBD-486B-8348-5FD06705883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02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46B3E-FB01-4509-B81D-A8E840C8B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B72D4-F56A-4E17-A360-C9CECC432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776BF-1394-462A-B090-6A889540A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EC44-FE25-432A-B7F6-7BDB637AC3B5}" type="datetimeFigureOut">
              <a:rPr lang="en-IN" smtClean="0"/>
              <a:t>21-08-2023</a:t>
            </a:fld>
            <a:endParaRPr lang="en-IN"/>
          </a:p>
        </p:txBody>
      </p:sp>
      <p:sp>
        <p:nvSpPr>
          <p:cNvPr id="5" name="Footer Placeholder 4">
            <a:extLst>
              <a:ext uri="{FF2B5EF4-FFF2-40B4-BE49-F238E27FC236}">
                <a16:creationId xmlns:a16="http://schemas.microsoft.com/office/drawing/2014/main" id="{D26D6639-62D0-4C6B-AF6D-E2C264B20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C3F028-F5D3-49D7-B7AA-78E3A025B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FC9CA-0C8D-432D-B334-6F8146642C23}" type="slidenum">
              <a:rPr lang="en-IN" smtClean="0"/>
              <a:t>‹#›</a:t>
            </a:fld>
            <a:endParaRPr lang="en-IN"/>
          </a:p>
        </p:txBody>
      </p:sp>
    </p:spTree>
    <p:extLst>
      <p:ext uri="{BB962C8B-B14F-4D97-AF65-F5344CB8AC3E}">
        <p14:creationId xmlns:p14="http://schemas.microsoft.com/office/powerpoint/2010/main" val="390412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echbeamers.com/using-testng-assertions-selenium/" TargetMode="External"/><Relationship Id="rId2" Type="http://schemas.openxmlformats.org/officeDocument/2006/relationships/hyperlink" Target="https://www.techbeamers.com/testng-annotations-selenium-webdriver/" TargetMode="Externa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935B-6976-4033-A60E-E9AF2D9E8320}"/>
              </a:ext>
            </a:extLst>
          </p:cNvPr>
          <p:cNvSpPr>
            <a:spLocks noGrp="1"/>
          </p:cNvSpPr>
          <p:nvPr>
            <p:ph type="ctrTitle"/>
          </p:nvPr>
        </p:nvSpPr>
        <p:spPr>
          <a:xfrm>
            <a:off x="1524000" y="499274"/>
            <a:ext cx="9144000" cy="835862"/>
          </a:xfrm>
        </p:spPr>
        <p:txBody>
          <a:bodyPr>
            <a:normAutofit fontScale="90000"/>
          </a:bodyPr>
          <a:lstStyle/>
          <a:p>
            <a:r>
              <a:rPr lang="en-IN" b="1" dirty="0"/>
              <a:t>TestNG</a:t>
            </a:r>
          </a:p>
        </p:txBody>
      </p:sp>
      <p:sp>
        <p:nvSpPr>
          <p:cNvPr id="3" name="Subtitle 2">
            <a:extLst>
              <a:ext uri="{FF2B5EF4-FFF2-40B4-BE49-F238E27FC236}">
                <a16:creationId xmlns:a16="http://schemas.microsoft.com/office/drawing/2014/main" id="{90B6B685-4814-4EEF-B704-B748285A6390}"/>
              </a:ext>
            </a:extLst>
          </p:cNvPr>
          <p:cNvSpPr>
            <a:spLocks noGrp="1"/>
          </p:cNvSpPr>
          <p:nvPr>
            <p:ph type="subTitle" idx="1"/>
          </p:nvPr>
        </p:nvSpPr>
        <p:spPr>
          <a:xfrm>
            <a:off x="510493" y="1407319"/>
            <a:ext cx="11466464" cy="3850481"/>
          </a:xfrm>
        </p:spPr>
        <p:txBody>
          <a:bodyPr>
            <a:normAutofit fontScale="70000" lnSpcReduction="20000"/>
          </a:bodyPr>
          <a:lstStyle/>
          <a:p>
            <a:pPr marL="342900" indent="-342900" algn="l">
              <a:buFont typeface="Arial" panose="020B0604020202020204" pitchFamily="34" charset="0"/>
              <a:buChar char="•"/>
            </a:pPr>
            <a:r>
              <a:rPr lang="en-US" dirty="0">
                <a:solidFill>
                  <a:srgbClr val="4D4D4D"/>
                </a:solidFill>
                <a:latin typeface="Arial" panose="020B0604020202020204" pitchFamily="34" charset="0"/>
              </a:rPr>
              <a:t>Very important to learn : </a:t>
            </a:r>
            <a:r>
              <a:rPr lang="en-US" b="1" dirty="0">
                <a:solidFill>
                  <a:srgbClr val="4D4D4D"/>
                </a:solidFill>
                <a:latin typeface="Arial" panose="020B0604020202020204" pitchFamily="34" charset="0"/>
              </a:rPr>
              <a:t>Most of companies use it and ask questions regarding it during interviews</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is a next-generation test automation framework like JUnit and NUnit. But it has a lot more features than the other two which are mostly used for the unit testing purpose. TestNG can help us perform both the unit as well as automated functional testing. </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The reporting in the TestNG framework is one of its cornerstone features. It can generate reports both in HTML and XML format. The report provides many indicators for predicting the health of the project. It includes the count of passed/failed cases ..</a:t>
            </a:r>
            <a:r>
              <a:rPr lang="en-US" dirty="0" err="1">
                <a:solidFill>
                  <a:srgbClr val="4D4D4D"/>
                </a:solidFill>
                <a:latin typeface="Arial" panose="020B0604020202020204" pitchFamily="34" charset="0"/>
              </a:rPr>
              <a:t>etc</a:t>
            </a:r>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r>
              <a:rPr lang="en-US" dirty="0">
                <a:solidFill>
                  <a:srgbClr val="4D4D4D"/>
                </a:solidFill>
                <a:latin typeface="Arial" panose="020B0604020202020204" pitchFamily="34" charset="0"/>
              </a:rPr>
              <a:t>Since Selenium doesn’t have a built-in report generator, the TestNG report is an ideal candidate to be used for Selenium report generation</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provides an excellent exception-handling mechanism to ensure seamless execution of your test automation project</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It comes with many useful features like </a:t>
            </a:r>
            <a:r>
              <a:rPr lang="en-US" dirty="0">
                <a:solidFill>
                  <a:srgbClr val="4D4D4D"/>
                </a:solidFill>
                <a:latin typeface="Arial" panose="020B0604020202020204" pitchFamily="34" charset="0"/>
                <a:hlinkClick r:id="rId2">
                  <a:extLst>
                    <a:ext uri="{A12FA001-AC4F-418D-AE19-62706E023703}">
                      <ahyp:hlinkClr xmlns:ahyp="http://schemas.microsoft.com/office/drawing/2018/hyperlinkcolor" val="tx"/>
                    </a:ext>
                  </a:extLst>
                </a:hlinkClick>
              </a:rPr>
              <a:t>TestNG annotations</a:t>
            </a:r>
            <a:r>
              <a:rPr lang="en-US" dirty="0">
                <a:solidFill>
                  <a:srgbClr val="4D4D4D"/>
                </a:solidFill>
                <a:latin typeface="Arial" panose="020B0604020202020204" pitchFamily="34" charset="0"/>
              </a:rPr>
              <a:t> and </a:t>
            </a:r>
            <a:r>
              <a:rPr lang="en-US" dirty="0">
                <a:solidFill>
                  <a:srgbClr val="4D4D4D"/>
                </a:solidFill>
                <a:latin typeface="Arial" panose="020B0604020202020204" pitchFamily="34" charset="0"/>
                <a:hlinkClick r:id="rId3">
                  <a:extLst>
                    <a:ext uri="{A12FA001-AC4F-418D-AE19-62706E023703}">
                      <ahyp:hlinkClr xmlns:ahyp="http://schemas.microsoft.com/office/drawing/2018/hyperlinkcolor" val="tx"/>
                    </a:ext>
                  </a:extLst>
                </a:hlinkClick>
              </a:rPr>
              <a:t>TestNG assertions</a:t>
            </a:r>
            <a:r>
              <a:rPr lang="en-US" dirty="0">
                <a:solidFill>
                  <a:srgbClr val="4D4D4D"/>
                </a:solidFill>
                <a:latin typeface="Arial" panose="020B0604020202020204" pitchFamily="34" charset="0"/>
              </a:rPr>
              <a:t> that give a lot of flexibility to testers</a:t>
            </a:r>
          </a:p>
          <a:p>
            <a:pPr marL="342900" indent="-342900" algn="l">
              <a:buFont typeface="Arial" panose="020B0604020202020204" pitchFamily="34" charset="0"/>
              <a:buChar char="•"/>
            </a:pPr>
            <a:r>
              <a:rPr lang="en-US" b="0" i="0" dirty="0">
                <a:solidFill>
                  <a:srgbClr val="4D4D4D"/>
                </a:solidFill>
                <a:effectLst/>
                <a:latin typeface="Arial" panose="020B0604020202020204" pitchFamily="34" charset="0"/>
              </a:rPr>
              <a:t>Annotations are nothing but a piece of instruction for the compiler that you apply to classes, methods or variables in your Java code. It is a predominant feature of the TestNG framework</a:t>
            </a: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fontAlgn="base"/>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a:endParaRPr lang="en-IN" dirty="0"/>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A1BE9D54-A7F9-2263-EC79-0B2608648A6B}"/>
                  </a:ext>
                </a:extLst>
              </p:cNvPr>
              <p:cNvGraphicFramePr>
                <a:graphicFrameLocks noChangeAspect="1"/>
              </p:cNvGraphicFramePr>
              <p:nvPr>
                <p:extLst>
                  <p:ext uri="{D42A27DB-BD31-4B8C-83A1-F6EECF244321}">
                    <p14:modId xmlns:p14="http://schemas.microsoft.com/office/powerpoint/2010/main" val="3439898040"/>
                  </p:ext>
                </p:extLst>
              </p:nvPr>
            </p:nvGraphicFramePr>
            <p:xfrm>
              <a:off x="-2418080" y="3176270"/>
              <a:ext cx="3048000" cy="1714500"/>
            </p:xfrm>
            <a:graphic>
              <a:graphicData uri="http://schemas.microsoft.com/office/powerpoint/2016/slidezoom">
                <pslz:sldZm>
                  <pslz:sldZmObj sldId="259" cId="2014297231">
                    <pslz:zmPr id="{B47938FE-7AC2-4CFF-8DCD-DF5EC5858D5E}"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5" action="ppaction://hlinksldjump"/>
                <a:extLst>
                  <a:ext uri="{FF2B5EF4-FFF2-40B4-BE49-F238E27FC236}">
                    <a16:creationId xmlns:a16="http://schemas.microsoft.com/office/drawing/2014/main" id="{A1BE9D54-A7F9-2263-EC79-0B2608648A6B}"/>
                  </a:ext>
                </a:extLst>
              </p:cNvPr>
              <p:cNvPicPr>
                <a:picLocks noGrp="1" noRot="1" noChangeAspect="1" noMove="1" noResize="1" noEditPoints="1" noAdjustHandles="1" noChangeArrowheads="1" noChangeShapeType="1"/>
              </p:cNvPicPr>
              <p:nvPr/>
            </p:nvPicPr>
            <p:blipFill>
              <a:blip r:embed="rId4"/>
              <a:stretch>
                <a:fillRect/>
              </a:stretch>
            </p:blipFill>
            <p:spPr>
              <a:xfrm>
                <a:off x="-2418080" y="317627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84456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B46AD-CCFE-4C6E-9125-088D748D08DE}"/>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8000" dirty="0"/>
              <a:t>Questions! </a:t>
            </a:r>
          </a:p>
        </p:txBody>
      </p:sp>
    </p:spTree>
    <p:extLst>
      <p:ext uri="{BB962C8B-B14F-4D97-AF65-F5344CB8AC3E}">
        <p14:creationId xmlns:p14="http://schemas.microsoft.com/office/powerpoint/2010/main" val="174930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3AAC-8777-4C54-BFFD-4439B3C55C08}"/>
              </a:ext>
            </a:extLst>
          </p:cNvPr>
          <p:cNvSpPr>
            <a:spLocks noGrp="1"/>
          </p:cNvSpPr>
          <p:nvPr>
            <p:ph type="title"/>
          </p:nvPr>
        </p:nvSpPr>
        <p:spPr>
          <a:xfrm>
            <a:off x="426346" y="365126"/>
            <a:ext cx="10927454" cy="481956"/>
          </a:xfrm>
        </p:spPr>
        <p:txBody>
          <a:bodyPr>
            <a:normAutofit/>
          </a:bodyPr>
          <a:lstStyle/>
          <a:p>
            <a:r>
              <a:rPr lang="en-IN" sz="2700" dirty="0"/>
              <a:t>TestNG Annotations: Remember “</a:t>
            </a:r>
            <a:r>
              <a:rPr lang="en-IN" sz="2700"/>
              <a:t>Before </a:t>
            </a:r>
            <a:r>
              <a:rPr lang="en-IN" sz="2700" b="1"/>
              <a:t>STC M </a:t>
            </a:r>
            <a:r>
              <a:rPr lang="en-IN" sz="2700" b="1" dirty="0"/>
              <a:t>@</a:t>
            </a:r>
            <a:r>
              <a:rPr lang="en-IN" sz="2700" b="1"/>
              <a:t>Test M CTS</a:t>
            </a:r>
            <a:r>
              <a:rPr lang="en-IN" sz="2700"/>
              <a:t> </a:t>
            </a:r>
            <a:r>
              <a:rPr lang="en-IN" sz="2700" dirty="0"/>
              <a:t>After” </a:t>
            </a:r>
            <a:endParaRPr lang="en-IN" dirty="0"/>
          </a:p>
        </p:txBody>
      </p:sp>
      <p:graphicFrame>
        <p:nvGraphicFramePr>
          <p:cNvPr id="5" name="Content Placeholder 4">
            <a:extLst>
              <a:ext uri="{FF2B5EF4-FFF2-40B4-BE49-F238E27FC236}">
                <a16:creationId xmlns:a16="http://schemas.microsoft.com/office/drawing/2014/main" id="{027C31F6-A985-40E4-BE84-73B0997C3116}"/>
              </a:ext>
            </a:extLst>
          </p:cNvPr>
          <p:cNvGraphicFramePr>
            <a:graphicFrameLocks noGrp="1"/>
          </p:cNvGraphicFramePr>
          <p:nvPr>
            <p:ph idx="1"/>
            <p:extLst>
              <p:ext uri="{D42A27DB-BD31-4B8C-83A1-F6EECF244321}">
                <p14:modId xmlns:p14="http://schemas.microsoft.com/office/powerpoint/2010/main" val="679049125"/>
              </p:ext>
            </p:extLst>
          </p:nvPr>
        </p:nvGraphicFramePr>
        <p:xfrm>
          <a:off x="387077" y="942450"/>
          <a:ext cx="11645978" cy="5573607"/>
        </p:xfrm>
        <a:graphic>
          <a:graphicData uri="http://schemas.openxmlformats.org/drawingml/2006/table">
            <a:tbl>
              <a:tblPr/>
              <a:tblGrid>
                <a:gridCol w="1478281">
                  <a:extLst>
                    <a:ext uri="{9D8B030D-6E8A-4147-A177-3AD203B41FA5}">
                      <a16:colId xmlns:a16="http://schemas.microsoft.com/office/drawing/2014/main" val="1548275871"/>
                    </a:ext>
                  </a:extLst>
                </a:gridCol>
                <a:gridCol w="10167697">
                  <a:extLst>
                    <a:ext uri="{9D8B030D-6E8A-4147-A177-3AD203B41FA5}">
                      <a16:colId xmlns:a16="http://schemas.microsoft.com/office/drawing/2014/main" val="1801491130"/>
                    </a:ext>
                  </a:extLst>
                </a:gridCol>
              </a:tblGrid>
              <a:tr h="403984">
                <a:tc>
                  <a:txBody>
                    <a:bodyPr/>
                    <a:lstStyle/>
                    <a:p>
                      <a:pPr algn="l" fontAlgn="t"/>
                      <a:r>
                        <a:rPr lang="en-IN" sz="1400" b="1" dirty="0">
                          <a:solidFill>
                            <a:srgbClr val="FFFFFF"/>
                          </a:solidFill>
                          <a:effectLst/>
                          <a:latin typeface="inherit"/>
                        </a:rPr>
                        <a:t>TestNG Annotations</a:t>
                      </a:r>
                      <a:endParaRPr lang="en-IN" sz="1400" b="0" dirty="0">
                        <a:effectLst/>
                        <a:latin typeface="inherit"/>
                      </a:endParaRPr>
                    </a:p>
                  </a:txBody>
                  <a:tcPr marL="7936" marR="4133"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tc>
                  <a:txBody>
                    <a:bodyPr/>
                    <a:lstStyle/>
                    <a:p>
                      <a:pPr algn="l" fontAlgn="t"/>
                      <a:r>
                        <a:rPr lang="en-IN" sz="1400" b="1" dirty="0">
                          <a:solidFill>
                            <a:srgbClr val="FFFFFF"/>
                          </a:solidFill>
                          <a:effectLst/>
                          <a:latin typeface="inherit"/>
                        </a:rPr>
                        <a:t>Description</a:t>
                      </a:r>
                      <a:endParaRPr lang="en-IN" sz="1400" b="0" dirty="0">
                        <a:effectLst/>
                        <a:latin typeface="inherit"/>
                      </a:endParaRPr>
                    </a:p>
                  </a:txBody>
                  <a:tcPr marL="4133" marR="7936"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extLst>
                  <a:ext uri="{0D108BD9-81ED-4DB2-BD59-A6C34878D82A}">
                    <a16:rowId xmlns:a16="http://schemas.microsoft.com/office/drawing/2014/main" val="273634409"/>
                  </a:ext>
                </a:extLst>
              </a:tr>
              <a:tr h="260616">
                <a:tc>
                  <a:txBody>
                    <a:bodyPr/>
                    <a:lstStyle/>
                    <a:p>
                      <a:pPr algn="l" fontAlgn="t"/>
                      <a:r>
                        <a:rPr lang="en-IN" sz="1400" b="1" dirty="0">
                          <a:effectLst/>
                          <a:latin typeface="inherit"/>
                        </a:rPr>
                        <a:t>@Test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Attaches a class or a method to become the part of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43594422"/>
                  </a:ext>
                </a:extLst>
              </a:tr>
              <a:tr h="311450">
                <a:tc>
                  <a:txBody>
                    <a:bodyPr/>
                    <a:lstStyle/>
                    <a:p>
                      <a:pPr algn="l" fontAlgn="t"/>
                      <a:r>
                        <a:rPr lang="en-IN" sz="1400" b="1" dirty="0">
                          <a:effectLst/>
                          <a:latin typeface="inherit"/>
                        </a:rPr>
                        <a:t>@BeforeTest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Instructs the method to run before any test method related to the classes which are inside the &lt;test&gt; tag as per the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305822467"/>
                  </a:ext>
                </a:extLst>
              </a:tr>
              <a:tr h="511511">
                <a:tc>
                  <a:txBody>
                    <a:bodyPr/>
                    <a:lstStyle/>
                    <a:p>
                      <a:pPr algn="l" fontAlgn="t"/>
                      <a:r>
                        <a:rPr lang="en-IN" sz="1400" b="1" dirty="0">
                          <a:effectLst/>
                          <a:latin typeface="inherit"/>
                        </a:rPr>
                        <a:t>@AfterTest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Halts a method from execution till all the test methods finish their execution. These methods belong to the classes defined in the &lt;test&gt; tag of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97095006"/>
                  </a:ext>
                </a:extLst>
              </a:tr>
              <a:tr h="349505">
                <a:tc>
                  <a:txBody>
                    <a:bodyPr/>
                    <a:lstStyle/>
                    <a:p>
                      <a:pPr algn="l" fontAlgn="t"/>
                      <a:r>
                        <a:rPr lang="en-IN" sz="1400" b="1" dirty="0">
                          <a:effectLst/>
                          <a:latin typeface="inherit"/>
                        </a:rPr>
                        <a:t>@BeforeMethod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run before executing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981413969"/>
                  </a:ext>
                </a:extLst>
              </a:tr>
              <a:tr h="338897">
                <a:tc>
                  <a:txBody>
                    <a:bodyPr/>
                    <a:lstStyle/>
                    <a:p>
                      <a:pPr algn="l" fontAlgn="t"/>
                      <a:r>
                        <a:rPr lang="en-IN" sz="1400" b="1" dirty="0">
                          <a:effectLst/>
                          <a:latin typeface="inherit"/>
                        </a:rPr>
                        <a:t>@AfterMethod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take off after all of the @test annotated methods finish their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3815020"/>
                  </a:ext>
                </a:extLst>
              </a:tr>
              <a:tr h="311450">
                <a:tc>
                  <a:txBody>
                    <a:bodyPr/>
                    <a:lstStyle/>
                    <a:p>
                      <a:pPr algn="l" fontAlgn="t"/>
                      <a:r>
                        <a:rPr lang="en-IN" sz="1400" b="1" dirty="0">
                          <a:effectLst/>
                          <a:latin typeface="inherit"/>
                        </a:rPr>
                        <a:t>@Parameters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this annotation for passing the parameters to the test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75922645"/>
                  </a:ext>
                </a:extLst>
              </a:tr>
              <a:tr h="511511">
                <a:tc>
                  <a:txBody>
                    <a:bodyPr/>
                    <a:lstStyle/>
                    <a:p>
                      <a:pPr algn="l" fontAlgn="t"/>
                      <a:r>
                        <a:rPr lang="en-IN" sz="1400" b="1" dirty="0">
                          <a:effectLst/>
                          <a:latin typeface="inherit"/>
                        </a:rPr>
                        <a:t>@DataProvider</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marks a method as a data source for the test. Every @DataProvider annotated method must always return the value as &lt;Object[ ][ ]&gt;. You can use it in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9859529"/>
                  </a:ext>
                </a:extLst>
              </a:tr>
              <a:tr h="338897">
                <a:tc>
                  <a:txBody>
                    <a:bodyPr/>
                    <a:lstStyle/>
                    <a:p>
                      <a:pPr algn="l" fontAlgn="t"/>
                      <a:r>
                        <a:rPr lang="en-IN" sz="1400" b="1" dirty="0">
                          <a:effectLst/>
                          <a:latin typeface="inherit"/>
                        </a:rPr>
                        <a:t>@BeforeClass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@BeforeClass gets executed once before the first test method of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975222759"/>
                  </a:ext>
                </a:extLst>
              </a:tr>
              <a:tr h="311450">
                <a:tc>
                  <a:txBody>
                    <a:bodyPr/>
                    <a:lstStyle/>
                    <a:p>
                      <a:pPr algn="l" fontAlgn="t"/>
                      <a:r>
                        <a:rPr lang="en-IN" sz="1400" b="1">
                          <a:effectLst/>
                          <a:latin typeface="inherit"/>
                        </a:rPr>
                        <a:t>@AfterClass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@AfterClass gets run once after finishing all the test methods in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9597675"/>
                  </a:ext>
                </a:extLst>
              </a:tr>
              <a:tr h="359472">
                <a:tc>
                  <a:txBody>
                    <a:bodyPr/>
                    <a:lstStyle/>
                    <a:p>
                      <a:pPr algn="l" fontAlgn="t"/>
                      <a:r>
                        <a:rPr lang="en-IN" sz="1400" b="1">
                          <a:effectLst/>
                          <a:latin typeface="inherit"/>
                        </a:rPr>
                        <a:t>@BeforeGroups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sets up the method to run before the first test method belonging to any of the groups involved in the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03314841"/>
                  </a:ext>
                </a:extLst>
              </a:tr>
              <a:tr h="338897">
                <a:tc>
                  <a:txBody>
                    <a:bodyPr/>
                    <a:lstStyle/>
                    <a:p>
                      <a:pPr algn="l" fontAlgn="t"/>
                      <a:r>
                        <a:rPr lang="en-IN" sz="1400" b="1" dirty="0">
                          <a:effectLst/>
                          <a:latin typeface="inherit"/>
                        </a:rPr>
                        <a:t>@AfterGroups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It sets up the method to run after the execution of all the test methods belonging to any of the groups participating in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23808513"/>
                  </a:ext>
                </a:extLst>
              </a:tr>
              <a:tr h="338897">
                <a:tc>
                  <a:txBody>
                    <a:bodyPr/>
                    <a:lstStyle/>
                    <a:p>
                      <a:pPr algn="l" fontAlgn="t"/>
                      <a:r>
                        <a:rPr lang="en-IN" sz="1400" b="1">
                          <a:effectLst/>
                          <a:latin typeface="inherit"/>
                        </a:rPr>
                        <a:t>@BeforeSuite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Any such method will get called before any of the suites runs from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180909937"/>
                  </a:ext>
                </a:extLst>
              </a:tr>
              <a:tr h="311450">
                <a:tc>
                  <a:txBody>
                    <a:bodyPr/>
                    <a:lstStyle/>
                    <a:p>
                      <a:pPr algn="l" fontAlgn="t"/>
                      <a:r>
                        <a:rPr lang="en-IN" sz="1400" b="1">
                          <a:effectLst/>
                          <a:latin typeface="inherit"/>
                        </a:rPr>
                        <a:t>@AfterSuite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Any such method will stay its execution until all other methods in the current test suite get executed.</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23149362"/>
                  </a:ext>
                </a:extLst>
              </a:tr>
              <a:tr h="260616">
                <a:tc>
                  <a:txBody>
                    <a:bodyPr/>
                    <a:lstStyle/>
                    <a:p>
                      <a:pPr algn="l" fontAlgn="t"/>
                      <a:r>
                        <a:rPr lang="en-IN" sz="1400" b="1" dirty="0">
                          <a:effectLst/>
                          <a:latin typeface="inherit"/>
                        </a:rPr>
                        <a:t>@Factory</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use it to execute any specific group of test cases with different values. It returns an array of test class objects as the &lt;Object[ ]&gt;.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33337220"/>
                  </a:ext>
                </a:extLst>
              </a:tr>
              <a:tr h="284002">
                <a:tc>
                  <a:txBody>
                    <a:bodyPr/>
                    <a:lstStyle/>
                    <a:p>
                      <a:pPr algn="l" fontAlgn="t"/>
                      <a:r>
                        <a:rPr lang="en-IN" sz="1400" b="1" dirty="0">
                          <a:effectLst/>
                          <a:latin typeface="inherit"/>
                        </a:rPr>
                        <a:t>@Listeners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them with the test classes for the logging function.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76622184"/>
                  </a:ext>
                </a:extLst>
              </a:tr>
            </a:tbl>
          </a:graphicData>
        </a:graphic>
      </p:graphicFrame>
    </p:spTree>
    <p:extLst>
      <p:ext uri="{BB962C8B-B14F-4D97-AF65-F5344CB8AC3E}">
        <p14:creationId xmlns:p14="http://schemas.microsoft.com/office/powerpoint/2010/main" val="56597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42E5-CDA4-4A84-BCF0-4865AA3F83EF}"/>
              </a:ext>
            </a:extLst>
          </p:cNvPr>
          <p:cNvSpPr>
            <a:spLocks noGrp="1"/>
          </p:cNvSpPr>
          <p:nvPr>
            <p:ph type="title"/>
          </p:nvPr>
        </p:nvSpPr>
        <p:spPr>
          <a:xfrm>
            <a:off x="838200" y="365125"/>
            <a:ext cx="10515600" cy="493177"/>
          </a:xfrm>
        </p:spPr>
        <p:txBody>
          <a:bodyPr>
            <a:normAutofit/>
          </a:bodyPr>
          <a:lstStyle/>
          <a:p>
            <a:r>
              <a:rPr lang="en-US" sz="2800" b="1" i="0" dirty="0">
                <a:solidFill>
                  <a:srgbClr val="444444"/>
                </a:solidFill>
                <a:effectLst/>
                <a:latin typeface="Arial" panose="020B0604020202020204" pitchFamily="34" charset="0"/>
              </a:rPr>
              <a:t>Advantages of using TestNG annotations</a:t>
            </a:r>
            <a:endParaRPr lang="en-IN" sz="2800" dirty="0"/>
          </a:p>
        </p:txBody>
      </p:sp>
      <p:sp>
        <p:nvSpPr>
          <p:cNvPr id="3" name="Content Placeholder 2">
            <a:extLst>
              <a:ext uri="{FF2B5EF4-FFF2-40B4-BE49-F238E27FC236}">
                <a16:creationId xmlns:a16="http://schemas.microsoft.com/office/drawing/2014/main" id="{5D410EE0-689C-4A80-8007-E26F153A2139}"/>
              </a:ext>
            </a:extLst>
          </p:cNvPr>
          <p:cNvSpPr>
            <a:spLocks noGrp="1"/>
          </p:cNvSpPr>
          <p:nvPr>
            <p:ph idx="1"/>
          </p:nvPr>
        </p:nvSpPr>
        <p:spPr>
          <a:xfrm>
            <a:off x="838200" y="365126"/>
            <a:ext cx="10515600" cy="5811838"/>
          </a:xfrm>
        </p:spPr>
        <p:txBody>
          <a:bodyPr>
            <a:normAutofit/>
          </a:bodyPr>
          <a:lstStyle/>
          <a:p>
            <a:pPr marL="0" indent="0" algn="l" fontAlgn="base">
              <a:buNone/>
            </a:pPr>
            <a:endParaRPr lang="en-US" b="0" i="0" dirty="0">
              <a:solidFill>
                <a:srgbClr val="4D4D4D"/>
              </a:solidFill>
              <a:effectLst/>
              <a:latin typeface="Arial" panose="020B0604020202020204" pitchFamily="34" charset="0"/>
            </a:endParaRPr>
          </a:p>
          <a:p>
            <a:pPr algn="l" fontAlgn="base">
              <a:buFont typeface="Arial" panose="020B0604020202020204" pitchFamily="34" charset="0"/>
              <a:buChar char="•"/>
            </a:pPr>
            <a:r>
              <a:rPr lang="en-US" b="0" i="0" dirty="0">
                <a:solidFill>
                  <a:srgbClr val="4D4D4D"/>
                </a:solidFill>
                <a:effectLst/>
                <a:latin typeface="inherit"/>
              </a:rPr>
              <a:t>Provides more delicate control over test execution</a:t>
            </a:r>
          </a:p>
          <a:p>
            <a:pPr algn="l" fontAlgn="base">
              <a:buFont typeface="Arial" panose="020B0604020202020204" pitchFamily="34" charset="0"/>
              <a:buChar char="•"/>
            </a:pPr>
            <a:r>
              <a:rPr lang="en-US" b="0" i="0" dirty="0">
                <a:solidFill>
                  <a:srgbClr val="4D4D4D"/>
                </a:solidFill>
                <a:effectLst/>
                <a:latin typeface="inherit"/>
              </a:rPr>
              <a:t>Allows test case grouping and prioritization</a:t>
            </a:r>
          </a:p>
          <a:p>
            <a:pPr algn="l" fontAlgn="base">
              <a:buFont typeface="Arial" panose="020B0604020202020204" pitchFamily="34" charset="0"/>
              <a:buChar char="•"/>
            </a:pPr>
            <a:r>
              <a:rPr lang="en-US" b="0" i="0" dirty="0">
                <a:solidFill>
                  <a:srgbClr val="4D4D4D"/>
                </a:solidFill>
                <a:effectLst/>
                <a:latin typeface="inherit"/>
              </a:rPr>
              <a:t>Enables parallelization of tests</a:t>
            </a:r>
          </a:p>
          <a:p>
            <a:pPr algn="l" fontAlgn="base">
              <a:buFont typeface="Arial" panose="020B0604020202020204" pitchFamily="34" charset="0"/>
              <a:buChar char="•"/>
            </a:pPr>
            <a:r>
              <a:rPr lang="en-US" b="0" i="0" dirty="0">
                <a:solidFill>
                  <a:srgbClr val="4D4D4D"/>
                </a:solidFill>
                <a:effectLst/>
                <a:latin typeface="inherit"/>
              </a:rPr>
              <a:t>Support parameter testing</a:t>
            </a:r>
          </a:p>
          <a:p>
            <a:pPr algn="l" fontAlgn="base">
              <a:buFont typeface="Arial" panose="020B0604020202020204" pitchFamily="34" charset="0"/>
              <a:buChar char="•"/>
            </a:pPr>
            <a:r>
              <a:rPr lang="en-US" b="0" i="0" dirty="0">
                <a:solidFill>
                  <a:srgbClr val="4D4D4D"/>
                </a:solidFill>
                <a:effectLst/>
                <a:latin typeface="inherit"/>
              </a:rPr>
              <a:t>Can connect to external data sources</a:t>
            </a:r>
          </a:p>
          <a:p>
            <a:pPr algn="l" fontAlgn="base">
              <a:buFont typeface="Arial" panose="020B0604020202020204" pitchFamily="34" charset="0"/>
              <a:buChar char="•"/>
            </a:pPr>
            <a:r>
              <a:rPr lang="en-US" b="0" i="0" dirty="0">
                <a:solidFill>
                  <a:srgbClr val="4D4D4D"/>
                </a:solidFill>
                <a:effectLst/>
                <a:latin typeface="inherit"/>
              </a:rPr>
              <a:t>Have an excellent report-generating ability</a:t>
            </a:r>
          </a:p>
          <a:p>
            <a:pPr algn="l" fontAlgn="base">
              <a:buFont typeface="Arial" panose="020B0604020202020204" pitchFamily="34" charset="0"/>
              <a:buChar char="•"/>
            </a:pPr>
            <a:r>
              <a:rPr lang="en-US" b="0" i="0" dirty="0">
                <a:solidFill>
                  <a:srgbClr val="4D4D4D"/>
                </a:solidFill>
                <a:effectLst/>
                <a:latin typeface="inherit"/>
              </a:rPr>
              <a:t>Strongly-typed means strong error checking</a:t>
            </a:r>
          </a:p>
          <a:p>
            <a:pPr marL="0" indent="0">
              <a:buNone/>
            </a:pPr>
            <a:endParaRPr lang="en-IN" dirty="0"/>
          </a:p>
        </p:txBody>
      </p:sp>
    </p:spTree>
    <p:extLst>
      <p:ext uri="{BB962C8B-B14F-4D97-AF65-F5344CB8AC3E}">
        <p14:creationId xmlns:p14="http://schemas.microsoft.com/office/powerpoint/2010/main" val="37244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813C-CC37-425B-960A-F3C5847BED24}"/>
              </a:ext>
            </a:extLst>
          </p:cNvPr>
          <p:cNvSpPr>
            <a:spLocks noGrp="1"/>
          </p:cNvSpPr>
          <p:nvPr>
            <p:ph type="title"/>
          </p:nvPr>
        </p:nvSpPr>
        <p:spPr>
          <a:xfrm>
            <a:off x="838200" y="365126"/>
            <a:ext cx="10515600" cy="762448"/>
          </a:xfrm>
        </p:spPr>
        <p:txBody>
          <a:bodyPr>
            <a:normAutofit/>
          </a:bodyPr>
          <a:lstStyle/>
          <a:p>
            <a:r>
              <a:rPr lang="en-IN" sz="3600" b="1" dirty="0"/>
              <a:t>Practical Implementation</a:t>
            </a:r>
          </a:p>
        </p:txBody>
      </p:sp>
      <p:sp>
        <p:nvSpPr>
          <p:cNvPr id="3" name="Content Placeholder 2">
            <a:extLst>
              <a:ext uri="{FF2B5EF4-FFF2-40B4-BE49-F238E27FC236}">
                <a16:creationId xmlns:a16="http://schemas.microsoft.com/office/drawing/2014/main" id="{31772C4A-7B33-4929-9406-8A064775B239}"/>
              </a:ext>
            </a:extLst>
          </p:cNvPr>
          <p:cNvSpPr>
            <a:spLocks noGrp="1"/>
          </p:cNvSpPr>
          <p:nvPr>
            <p:ph idx="1"/>
          </p:nvPr>
        </p:nvSpPr>
        <p:spPr>
          <a:xfrm>
            <a:off x="838200" y="1088304"/>
            <a:ext cx="10515600" cy="5088659"/>
          </a:xfrm>
        </p:spPr>
        <p:txBody>
          <a:bodyPr>
            <a:normAutofit fontScale="92500" lnSpcReduction="10000"/>
          </a:bodyPr>
          <a:lstStyle/>
          <a:p>
            <a:r>
              <a:rPr lang="en-IN" dirty="0"/>
              <a:t>Create a maven project</a:t>
            </a:r>
          </a:p>
          <a:p>
            <a:r>
              <a:rPr lang="en-IN" dirty="0"/>
              <a:t>Add necessary </a:t>
            </a:r>
            <a:r>
              <a:rPr lang="en-IN"/>
              <a:t>dependencies in </a:t>
            </a:r>
            <a:r>
              <a:rPr lang="en-IN" dirty="0"/>
              <a:t>pom.xml</a:t>
            </a:r>
          </a:p>
          <a:p>
            <a:r>
              <a:rPr lang="en-IN" dirty="0"/>
              <a:t>Create a TestNG class</a:t>
            </a:r>
          </a:p>
          <a:p>
            <a:pPr marL="0" indent="0">
              <a:buNone/>
            </a:pPr>
            <a:r>
              <a:rPr lang="en-IN" sz="2100" dirty="0" err="1">
                <a:solidFill>
                  <a:srgbClr val="FF0000"/>
                </a:solidFill>
                <a:latin typeface="Courier New" panose="02070309020205020404" pitchFamily="49" charset="0"/>
              </a:rPr>
              <a:t>NoSuchMethodError</a:t>
            </a:r>
            <a:r>
              <a:rPr lang="en-IN" b="1" dirty="0"/>
              <a:t> : how to resolve </a:t>
            </a:r>
          </a:p>
          <a:p>
            <a:pPr algn="l"/>
            <a:r>
              <a:rPr lang="en-US" b="0" i="0" dirty="0">
                <a:solidFill>
                  <a:srgbClr val="24292E"/>
                </a:solidFill>
                <a:effectLst/>
                <a:latin typeface="-apple-system"/>
              </a:rPr>
              <a:t>Add the TestNG Library into the project by following below steps :</a:t>
            </a:r>
          </a:p>
          <a:p>
            <a:pPr algn="l">
              <a:buFont typeface="+mj-lt"/>
              <a:buAutoNum type="arabicPeriod"/>
            </a:pPr>
            <a:r>
              <a:rPr lang="en-US" b="0" i="0" dirty="0">
                <a:solidFill>
                  <a:srgbClr val="24292E"/>
                </a:solidFill>
                <a:effectLst/>
                <a:latin typeface="-apple-system"/>
              </a:rPr>
              <a:t>Right Click on the Project</a:t>
            </a:r>
          </a:p>
          <a:p>
            <a:pPr algn="l">
              <a:buFont typeface="+mj-lt"/>
              <a:buAutoNum type="arabicPeriod"/>
            </a:pPr>
            <a:r>
              <a:rPr lang="en-US" b="0" i="0" dirty="0">
                <a:solidFill>
                  <a:srgbClr val="24292E"/>
                </a:solidFill>
                <a:effectLst/>
                <a:latin typeface="-apple-system"/>
              </a:rPr>
              <a:t>Build Path</a:t>
            </a:r>
          </a:p>
          <a:p>
            <a:pPr algn="l">
              <a:buFont typeface="+mj-lt"/>
              <a:buAutoNum type="arabicPeriod"/>
            </a:pPr>
            <a:r>
              <a:rPr lang="en-US" b="0" i="0" dirty="0">
                <a:solidFill>
                  <a:srgbClr val="24292E"/>
                </a:solidFill>
                <a:effectLst/>
                <a:latin typeface="-apple-system"/>
              </a:rPr>
              <a:t>Configure Build Path</a:t>
            </a:r>
          </a:p>
          <a:p>
            <a:pPr algn="l">
              <a:buFont typeface="+mj-lt"/>
              <a:buAutoNum type="arabicPeriod"/>
            </a:pPr>
            <a:r>
              <a:rPr lang="en-US" b="0" i="0" dirty="0">
                <a:solidFill>
                  <a:srgbClr val="24292E"/>
                </a:solidFill>
                <a:effectLst/>
                <a:latin typeface="-apple-system"/>
              </a:rPr>
              <a:t>Libraries (Tab)</a:t>
            </a:r>
          </a:p>
          <a:p>
            <a:pPr algn="l">
              <a:buFont typeface="+mj-lt"/>
              <a:buAutoNum type="arabicPeriod"/>
            </a:pPr>
            <a:r>
              <a:rPr lang="en-US" b="0" i="0" dirty="0">
                <a:solidFill>
                  <a:srgbClr val="24292E"/>
                </a:solidFill>
                <a:effectLst/>
                <a:latin typeface="-apple-system"/>
              </a:rPr>
              <a:t>Go to "Add Library" and click the button.</a:t>
            </a:r>
          </a:p>
          <a:p>
            <a:pPr algn="l">
              <a:buFont typeface="+mj-lt"/>
              <a:buAutoNum type="arabicPeriod"/>
            </a:pPr>
            <a:r>
              <a:rPr lang="en-US" b="0" i="0" dirty="0">
                <a:solidFill>
                  <a:srgbClr val="24292E"/>
                </a:solidFill>
                <a:effectLst/>
                <a:latin typeface="-apple-system"/>
              </a:rPr>
              <a:t>Add the 'TestNG' Library and apply and close.</a:t>
            </a:r>
          </a:p>
          <a:p>
            <a:endParaRPr lang="en-IN" dirty="0"/>
          </a:p>
        </p:txBody>
      </p:sp>
    </p:spTree>
    <p:extLst>
      <p:ext uri="{BB962C8B-B14F-4D97-AF65-F5344CB8AC3E}">
        <p14:creationId xmlns:p14="http://schemas.microsoft.com/office/powerpoint/2010/main" val="20142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E3C93-8B85-4739-B06A-4528D40EAA88}"/>
              </a:ext>
            </a:extLst>
          </p:cNvPr>
          <p:cNvSpPr>
            <a:spLocks noGrp="1"/>
          </p:cNvSpPr>
          <p:nvPr>
            <p:ph idx="1"/>
          </p:nvPr>
        </p:nvSpPr>
        <p:spPr>
          <a:xfrm>
            <a:off x="838200" y="140246"/>
            <a:ext cx="10515600" cy="6036718"/>
          </a:xfrm>
        </p:spPr>
        <p:txBody>
          <a:bodyPr>
            <a:normAutofit lnSpcReduction="10000"/>
          </a:bodyPr>
          <a:lstStyle/>
          <a:p>
            <a:pPr marL="0" indent="0">
              <a:buNone/>
            </a:pPr>
            <a:r>
              <a:rPr lang="en-IN" sz="2000" b="1" dirty="0">
                <a:solidFill>
                  <a:srgbClr val="444444"/>
                </a:solidFill>
                <a:latin typeface="Arial" panose="020B0604020202020204" pitchFamily="34" charset="0"/>
                <a:ea typeface="+mn-ea"/>
                <a:cs typeface="+mn-cs"/>
              </a:rPr>
              <a:t>TestNG Assertions</a:t>
            </a:r>
            <a:endParaRPr lang="en-US" sz="2000" b="0" i="0" dirty="0">
              <a:solidFill>
                <a:srgbClr val="4D4D4D"/>
              </a:solidFill>
              <a:effectLst/>
              <a:latin typeface="Arial" panose="020B0604020202020204" pitchFamily="34" charset="0"/>
            </a:endParaRPr>
          </a:p>
          <a:p>
            <a:r>
              <a:rPr lang="en-US" sz="2000" b="0" i="0" dirty="0">
                <a:solidFill>
                  <a:srgbClr val="4D4D4D"/>
                </a:solidFill>
                <a:effectLst/>
                <a:latin typeface="Arial" panose="020B0604020202020204" pitchFamily="34" charset="0"/>
              </a:rPr>
              <a:t>While using Selenium for automated testing of web applications, we need to add validations in our tests to report them as pass or fail. </a:t>
            </a:r>
            <a:r>
              <a:rPr lang="en-US" sz="2000" dirty="0">
                <a:solidFill>
                  <a:srgbClr val="4D4D4D"/>
                </a:solidFill>
                <a:latin typeface="Arial" panose="020B0604020202020204" pitchFamily="34" charset="0"/>
              </a:rPr>
              <a:t>A</a:t>
            </a:r>
            <a:r>
              <a:rPr lang="en-US" sz="2000" b="0" i="0" dirty="0">
                <a:solidFill>
                  <a:srgbClr val="4D4D4D"/>
                </a:solidFill>
                <a:effectLst/>
                <a:latin typeface="Arial" panose="020B0604020202020204" pitchFamily="34" charset="0"/>
              </a:rPr>
              <a:t>ssertions can let us do that within a single line of code</a:t>
            </a:r>
          </a:p>
          <a:p>
            <a:r>
              <a:rPr lang="en-US" sz="2000" dirty="0">
                <a:solidFill>
                  <a:srgbClr val="4D4D4D"/>
                </a:solidFill>
                <a:latin typeface="Arial" panose="020B0604020202020204" pitchFamily="34" charset="0"/>
              </a:rPr>
              <a:t>Assertions are not only easy to use but also eliminate the chances of making errors in test conditions. Hence, it’s always beneficial to use them in Selenium Web driver projects.</a:t>
            </a:r>
          </a:p>
          <a:p>
            <a:r>
              <a:rPr lang="en-IN" sz="2000" b="1" dirty="0">
                <a:solidFill>
                  <a:srgbClr val="4D4D4D"/>
                </a:solidFill>
                <a:latin typeface="Arial" panose="020B0604020202020204" pitchFamily="34" charset="0"/>
              </a:rPr>
              <a:t>Hard Assertion </a:t>
            </a:r>
            <a:r>
              <a:rPr lang="en-IN" sz="2000" dirty="0">
                <a:solidFill>
                  <a:srgbClr val="4D4D4D"/>
                </a:solidFill>
                <a:latin typeface="Arial" panose="020B0604020202020204" pitchFamily="34" charset="0"/>
              </a:rPr>
              <a:t>: </a:t>
            </a:r>
            <a:r>
              <a:rPr lang="en-US" sz="2000" dirty="0">
                <a:solidFill>
                  <a:srgbClr val="4D4D4D"/>
                </a:solidFill>
                <a:latin typeface="Arial" panose="020B0604020202020204" pitchFamily="34" charset="0"/>
              </a:rPr>
              <a:t>It is the default assert mechanism built into TestNG’s “</a:t>
            </a:r>
            <a:r>
              <a:rPr lang="en-US" sz="2000" dirty="0" err="1">
                <a:solidFill>
                  <a:srgbClr val="4D4D4D"/>
                </a:solidFill>
                <a:latin typeface="Arial" panose="020B0604020202020204" pitchFamily="34" charset="0"/>
              </a:rPr>
              <a:t>org.testng.Assert</a:t>
            </a:r>
            <a:r>
              <a:rPr lang="en-US" sz="2000" dirty="0">
                <a:solidFill>
                  <a:srgbClr val="4D4D4D"/>
                </a:solidFill>
                <a:latin typeface="Arial" panose="020B0604020202020204" pitchFamily="34" charset="0"/>
              </a:rPr>
              <a:t>” package. We use it when a test has to stop immediately after the assertion</a:t>
            </a:r>
            <a:r>
              <a:rPr lang="en-IN" sz="2000" b="1" dirty="0">
                <a:solidFill>
                  <a:srgbClr val="4D4D4D"/>
                </a:solidFill>
                <a:latin typeface="Arial" panose="020B0604020202020204" pitchFamily="34" charset="0"/>
              </a:rPr>
              <a:t>Assertion</a:t>
            </a:r>
            <a:r>
              <a:rPr lang="en-US" sz="2000" dirty="0">
                <a:solidFill>
                  <a:srgbClr val="4D4D4D"/>
                </a:solidFill>
                <a:latin typeface="Arial" panose="020B0604020202020204" pitchFamily="34" charset="0"/>
              </a:rPr>
              <a:t> fails.</a:t>
            </a:r>
            <a:endParaRPr lang="en-IN" sz="2000" dirty="0">
              <a:solidFill>
                <a:srgbClr val="4D4D4D"/>
              </a:solidFill>
              <a:latin typeface="Arial" panose="020B0604020202020204" pitchFamily="34" charset="0"/>
            </a:endParaRPr>
          </a:p>
          <a:p>
            <a:r>
              <a:rPr lang="en-IN" sz="2000" b="1">
                <a:solidFill>
                  <a:srgbClr val="4D4D4D"/>
                </a:solidFill>
                <a:latin typeface="Arial" panose="020B0604020202020204" pitchFamily="34" charset="0"/>
              </a:rPr>
              <a:t>Soft Assertion : </a:t>
            </a:r>
            <a:r>
              <a:rPr lang="en-US" sz="2000">
                <a:solidFill>
                  <a:srgbClr val="4D4D4D"/>
                </a:solidFill>
                <a:latin typeface="Arial" panose="020B0604020202020204" pitchFamily="34" charset="0"/>
              </a:rPr>
              <a:t>It </a:t>
            </a:r>
            <a:r>
              <a:rPr lang="en-US" sz="2000" dirty="0">
                <a:solidFill>
                  <a:srgbClr val="4D4D4D"/>
                </a:solidFill>
                <a:latin typeface="Arial" panose="020B0604020202020204" pitchFamily="34" charset="0"/>
              </a:rPr>
              <a:t>is a custom assert mechanism supported by TestNG’s </a:t>
            </a:r>
            <a:r>
              <a:rPr lang="en-US" sz="2000" dirty="0" err="1">
                <a:solidFill>
                  <a:srgbClr val="4D4D4D"/>
                </a:solidFill>
                <a:latin typeface="Arial" panose="020B0604020202020204" pitchFamily="34" charset="0"/>
              </a:rPr>
              <a:t>org.testng.asserts.Softassert</a:t>
            </a:r>
            <a:r>
              <a:rPr lang="en-US" sz="2000" dirty="0">
                <a:solidFill>
                  <a:srgbClr val="4D4D4D"/>
                </a:solidFill>
                <a:latin typeface="Arial" panose="020B0604020202020204" pitchFamily="34" charset="0"/>
              </a:rPr>
              <a:t> package. We use it when a test has to continue execution even after an assertion fails in the sequence.</a:t>
            </a:r>
          </a:p>
          <a:p>
            <a:pPr marL="0" indent="0">
              <a:buNone/>
            </a:pPr>
            <a:r>
              <a:rPr lang="en-US" sz="2000" b="1" i="0" dirty="0">
                <a:solidFill>
                  <a:srgbClr val="444444"/>
                </a:solidFill>
                <a:effectLst/>
                <a:latin typeface="Arial" panose="020B0604020202020204" pitchFamily="34" charset="0"/>
              </a:rPr>
              <a:t>TestNG Parameters </a:t>
            </a:r>
          </a:p>
          <a:p>
            <a:pPr algn="l" fontAlgn="base"/>
            <a:r>
              <a:rPr lang="en-US" sz="2000" b="0" i="0" dirty="0">
                <a:solidFill>
                  <a:srgbClr val="4D4D4D"/>
                </a:solidFill>
                <a:effectLst/>
                <a:latin typeface="Arial" panose="020B0604020202020204" pitchFamily="34" charset="0"/>
              </a:rPr>
              <a:t>Any test automation tool that has both these capabilities can efficiently take care of the following cases.</a:t>
            </a:r>
          </a:p>
          <a:p>
            <a:pPr marL="514350" indent="-514350" algn="l" fontAlgn="base">
              <a:buAutoNum type="arabicPeriod"/>
            </a:pPr>
            <a:r>
              <a:rPr lang="en-US" sz="2000" b="0" i="0" dirty="0">
                <a:solidFill>
                  <a:srgbClr val="4D4D4D"/>
                </a:solidFill>
                <a:effectLst/>
                <a:latin typeface="inherit"/>
              </a:rPr>
              <a:t>Process the large data set as per business requirements.</a:t>
            </a:r>
          </a:p>
          <a:p>
            <a:pPr marL="514350" indent="-514350" algn="l" fontAlgn="base">
              <a:buAutoNum type="arabicPeriod"/>
            </a:pPr>
            <a:r>
              <a:rPr lang="en-US" sz="2000" b="0" i="0" dirty="0">
                <a:solidFill>
                  <a:srgbClr val="4D4D4D"/>
                </a:solidFill>
                <a:effectLst/>
                <a:latin typeface="inherit"/>
              </a:rPr>
              <a:t>Run the same test over and over again with different values</a:t>
            </a:r>
          </a:p>
          <a:p>
            <a:pPr algn="l" fontAlgn="base"/>
            <a:r>
              <a:rPr lang="en-US" sz="2000" b="0" i="0" dirty="0">
                <a:solidFill>
                  <a:srgbClr val="4D4D4D"/>
                </a:solidFill>
                <a:effectLst/>
                <a:latin typeface="Arial" panose="020B0604020202020204" pitchFamily="34" charset="0"/>
              </a:rPr>
              <a:t>Let’s now see when and how can we use the &lt;@Parameters&gt; annotation in TestNG</a:t>
            </a:r>
            <a:endParaRPr lang="en-IN" sz="2000" dirty="0">
              <a:solidFill>
                <a:srgbClr val="4D4D4D"/>
              </a:solidFill>
              <a:latin typeface="Arial" panose="020B0604020202020204" pitchFamily="34" charset="0"/>
            </a:endParaRPr>
          </a:p>
        </p:txBody>
      </p:sp>
    </p:spTree>
    <p:extLst>
      <p:ext uri="{BB962C8B-B14F-4D97-AF65-F5344CB8AC3E}">
        <p14:creationId xmlns:p14="http://schemas.microsoft.com/office/powerpoint/2010/main" val="31191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0EC1-AF3E-4998-B315-24909E17E98C}"/>
              </a:ext>
            </a:extLst>
          </p:cNvPr>
          <p:cNvSpPr>
            <a:spLocks noGrp="1"/>
          </p:cNvSpPr>
          <p:nvPr>
            <p:ph type="title"/>
          </p:nvPr>
        </p:nvSpPr>
        <p:spPr>
          <a:xfrm>
            <a:off x="838200" y="106589"/>
            <a:ext cx="10515600" cy="504882"/>
          </a:xfrm>
        </p:spPr>
        <p:txBody>
          <a:bodyPr>
            <a:normAutofit/>
          </a:bodyPr>
          <a:lstStyle/>
          <a:p>
            <a:pPr marL="0" indent="0" fontAlgn="base">
              <a:buNone/>
            </a:pPr>
            <a:r>
              <a:rPr lang="en-IN" sz="2800" b="1" i="0" dirty="0">
                <a:solidFill>
                  <a:srgbClr val="212121"/>
                </a:solidFill>
                <a:effectLst/>
                <a:latin typeface="-apple-system"/>
              </a:rPr>
              <a:t>@DataProvider and @Factory Annotations</a:t>
            </a:r>
          </a:p>
        </p:txBody>
      </p:sp>
      <p:sp>
        <p:nvSpPr>
          <p:cNvPr id="3" name="Content Placeholder 2">
            <a:extLst>
              <a:ext uri="{FF2B5EF4-FFF2-40B4-BE49-F238E27FC236}">
                <a16:creationId xmlns:a16="http://schemas.microsoft.com/office/drawing/2014/main" id="{17E374CD-97A9-463C-BCE7-BE64E41A43BF}"/>
              </a:ext>
            </a:extLst>
          </p:cNvPr>
          <p:cNvSpPr>
            <a:spLocks noGrp="1"/>
          </p:cNvSpPr>
          <p:nvPr>
            <p:ph idx="1"/>
          </p:nvPr>
        </p:nvSpPr>
        <p:spPr>
          <a:xfrm>
            <a:off x="838199" y="611471"/>
            <a:ext cx="11144367" cy="5565492"/>
          </a:xfrm>
        </p:spPr>
        <p:txBody>
          <a:bodyPr>
            <a:normAutofit lnSpcReduction="10000"/>
          </a:bodyPr>
          <a:lstStyle/>
          <a:p>
            <a:pPr marL="0" indent="0" algn="l" fontAlgn="base">
              <a:buNone/>
            </a:pPr>
            <a:r>
              <a:rPr lang="en-US" sz="2000" b="1" i="0" dirty="0">
                <a:solidFill>
                  <a:srgbClr val="4D4D4D"/>
                </a:solidFill>
                <a:effectLst/>
                <a:latin typeface="Arial" panose="020B0604020202020204" pitchFamily="34" charset="0"/>
              </a:rPr>
              <a:t>@DataProvider </a:t>
            </a:r>
            <a:r>
              <a:rPr lang="en-US" sz="2000" b="0" i="0" dirty="0">
                <a:solidFill>
                  <a:srgbClr val="4D4D4D"/>
                </a:solidFill>
                <a:effectLst/>
                <a:latin typeface="Arial" panose="020B0604020202020204" pitchFamily="34" charset="0"/>
              </a:rPr>
              <a:t>– A test method that uses @DataProvider will be executed multiple number of times based on the configuration provided in it. The test method will be executed using the same instance of the test class to which the test method belongs.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b="0" i="0" dirty="0">
              <a:solidFill>
                <a:srgbClr val="4D4D4D"/>
              </a:solidFill>
              <a:effectLst/>
              <a:latin typeface="Arial" panose="020B0604020202020204" pitchFamily="34" charset="0"/>
            </a:endParaRPr>
          </a:p>
          <a:p>
            <a:pPr marL="0" indent="0" fontAlgn="base">
              <a:buNone/>
            </a:pPr>
            <a:r>
              <a:rPr lang="en-US" sz="2000" b="1" dirty="0">
                <a:solidFill>
                  <a:srgbClr val="4D4D4D"/>
                </a:solidFill>
                <a:latin typeface="Arial" panose="020B0604020202020204" pitchFamily="34" charset="0"/>
              </a:rPr>
              <a:t>@Factory </a:t>
            </a:r>
            <a:r>
              <a:rPr lang="en-US" sz="2000" dirty="0">
                <a:solidFill>
                  <a:srgbClr val="4D4D4D"/>
                </a:solidFill>
                <a:latin typeface="Arial" panose="020B0604020202020204" pitchFamily="34" charset="0"/>
              </a:rPr>
              <a:t>– A factory will execute all the test methods present inside a test class using separate instances of the class.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TestNG </a:t>
            </a:r>
            <a:r>
              <a:rPr lang="en-US" sz="2000" b="1" dirty="0">
                <a:solidFill>
                  <a:srgbClr val="4D4D4D"/>
                </a:solidFill>
                <a:latin typeface="Arial" panose="020B0604020202020204" pitchFamily="34" charset="0"/>
              </a:rPr>
              <a:t>@Factory</a:t>
            </a:r>
            <a:r>
              <a:rPr lang="en-US" sz="2000" dirty="0">
                <a:solidFill>
                  <a:srgbClr val="4D4D4D"/>
                </a:solidFill>
                <a:latin typeface="Arial" panose="020B0604020202020204" pitchFamily="34" charset="0"/>
              </a:rPr>
              <a:t> is used to create instances of test classes dynamically. This is useful if you want to run the test class any number of times. </a:t>
            </a:r>
            <a:endParaRPr lang="en-US" sz="2000" b="1"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For example, if you have a test to login to a site and you want to run this test multiple times, then it is easy to use the TestNG factory where you create multiple instances of test class and run the tests (example to test any memory leak issues).</a:t>
            </a:r>
          </a:p>
          <a:p>
            <a:pPr marL="0" indent="0" algn="l" fontAlgn="base">
              <a:buNone/>
            </a:pPr>
            <a:r>
              <a:rPr lang="en-US" sz="2000" dirty="0">
                <a:solidFill>
                  <a:srgbClr val="4D4D4D"/>
                </a:solidFill>
                <a:latin typeface="Arial" panose="020B0604020202020204" pitchFamily="34" charset="0"/>
              </a:rPr>
              <a:t>Whereas, </a:t>
            </a:r>
            <a:r>
              <a:rPr lang="en-US" sz="2000" b="1" dirty="0">
                <a:solidFill>
                  <a:srgbClr val="4D4D4D"/>
                </a:solidFill>
                <a:latin typeface="Arial" panose="020B0604020202020204" pitchFamily="34" charset="0"/>
              </a:rPr>
              <a:t>@DataProvider </a:t>
            </a:r>
            <a:r>
              <a:rPr lang="en-US" sz="2000" dirty="0">
                <a:solidFill>
                  <a:srgbClr val="4D4D4D"/>
                </a:solidFill>
                <a:latin typeface="Arial" panose="020B0604020202020204" pitchFamily="34" charset="0"/>
              </a:rPr>
              <a:t>is used to provide parameters to a test. If you provide the data provider to a test, the test will be run taking a different set of values each time. This is useful for a scenario like where you want to login to a site with a different set of username and password each time.</a:t>
            </a:r>
            <a:r>
              <a:rPr lang="en-US" sz="2000" b="1" dirty="0">
                <a:solidFill>
                  <a:srgbClr val="4D4D4D"/>
                </a:solidFill>
                <a:latin typeface="Arial" panose="020B0604020202020204" pitchFamily="34" charset="0"/>
              </a:rPr>
              <a:t> Return </a:t>
            </a:r>
            <a:r>
              <a:rPr lang="en-IN" sz="2000" b="1" dirty="0">
                <a:solidFill>
                  <a:srgbClr val="4D4D4D"/>
                </a:solidFill>
                <a:latin typeface="Arial" panose="020B0604020202020204" pitchFamily="34" charset="0"/>
              </a:rPr>
              <a:t>Object[][].</a:t>
            </a:r>
          </a:p>
          <a:p>
            <a:pPr marL="0" indent="0" algn="l" fontAlgn="base">
              <a:buNone/>
            </a:pPr>
            <a:r>
              <a:rPr lang="en-US" sz="2000" dirty="0">
                <a:solidFill>
                  <a:srgbClr val="4D4D4D"/>
                </a:solidFill>
                <a:latin typeface="Arial" panose="020B0604020202020204" pitchFamily="34" charset="0"/>
              </a:rPr>
              <a:t>In simple words, we can say that </a:t>
            </a:r>
            <a:r>
              <a:rPr lang="en-US" sz="2000" b="1" dirty="0">
                <a:solidFill>
                  <a:srgbClr val="4D4D4D"/>
                </a:solidFill>
                <a:latin typeface="Arial" panose="020B0604020202020204" pitchFamily="34" charset="0"/>
              </a:rPr>
              <a:t>@DataProvider</a:t>
            </a:r>
            <a:r>
              <a:rPr lang="en-US" sz="2000" dirty="0">
                <a:solidFill>
                  <a:srgbClr val="4D4D4D"/>
                </a:solidFill>
                <a:latin typeface="Arial" panose="020B0604020202020204" pitchFamily="34" charset="0"/>
              </a:rPr>
              <a:t> is meant to send parameters to the methods, Where the </a:t>
            </a:r>
            <a:r>
              <a:rPr lang="en-US" sz="2000" b="1" dirty="0">
                <a:solidFill>
                  <a:srgbClr val="4D4D4D"/>
                </a:solidFill>
                <a:latin typeface="Arial" panose="020B0604020202020204" pitchFamily="34" charset="0"/>
              </a:rPr>
              <a:t>@Factory annotation </a:t>
            </a:r>
            <a:r>
              <a:rPr lang="en-US" sz="2000" dirty="0">
                <a:solidFill>
                  <a:srgbClr val="4D4D4D"/>
                </a:solidFill>
                <a:latin typeface="Arial" panose="020B0604020202020204" pitchFamily="34" charset="0"/>
              </a:rPr>
              <a:t>to invoke an entire TestNG test class again and again with different parameters.</a:t>
            </a:r>
          </a:p>
          <a:p>
            <a:pPr marL="0" indent="0" algn="l" fontAlgn="base">
              <a:buNone/>
            </a:pPr>
            <a:r>
              <a:rPr lang="en-US" sz="2000" dirty="0">
                <a:solidFill>
                  <a:srgbClr val="4D4D4D"/>
                </a:solidFill>
                <a:latin typeface="Arial" panose="020B0604020202020204" pitchFamily="34" charset="0"/>
              </a:rPr>
              <a:t>Let’s create an example that shows the clear difference between these two</a:t>
            </a:r>
          </a:p>
        </p:txBody>
      </p:sp>
    </p:spTree>
    <p:extLst>
      <p:ext uri="{BB962C8B-B14F-4D97-AF65-F5344CB8AC3E}">
        <p14:creationId xmlns:p14="http://schemas.microsoft.com/office/powerpoint/2010/main" val="33894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623-365F-43CD-83F4-F49275FAAEA0}"/>
              </a:ext>
            </a:extLst>
          </p:cNvPr>
          <p:cNvSpPr>
            <a:spLocks noGrp="1"/>
          </p:cNvSpPr>
          <p:nvPr>
            <p:ph type="title"/>
          </p:nvPr>
        </p:nvSpPr>
        <p:spPr>
          <a:xfrm>
            <a:off x="838200" y="365125"/>
            <a:ext cx="10515600" cy="605373"/>
          </a:xfrm>
        </p:spPr>
        <p:txBody>
          <a:bodyPr>
            <a:normAutofit fontScale="90000"/>
          </a:bodyPr>
          <a:lstStyle/>
          <a:p>
            <a:r>
              <a:rPr lang="en-IN" b="1" dirty="0"/>
              <a:t>TestNG : Threads</a:t>
            </a:r>
          </a:p>
        </p:txBody>
      </p:sp>
      <p:sp>
        <p:nvSpPr>
          <p:cNvPr id="3" name="Content Placeholder 2">
            <a:extLst>
              <a:ext uri="{FF2B5EF4-FFF2-40B4-BE49-F238E27FC236}">
                <a16:creationId xmlns:a16="http://schemas.microsoft.com/office/drawing/2014/main" id="{70AA0E89-BF8C-4028-BA63-91F5EA54B6B6}"/>
              </a:ext>
            </a:extLst>
          </p:cNvPr>
          <p:cNvSpPr>
            <a:spLocks noGrp="1"/>
          </p:cNvSpPr>
          <p:nvPr>
            <p:ph idx="1"/>
          </p:nvPr>
        </p:nvSpPr>
        <p:spPr>
          <a:xfrm>
            <a:off x="838200" y="1015377"/>
            <a:ext cx="10515600" cy="5161586"/>
          </a:xfrm>
        </p:spPr>
        <p:txBody>
          <a:bodyPr/>
          <a:lstStyle/>
          <a:p>
            <a:r>
              <a:rPr lang="en-US" b="0" i="0" dirty="0">
                <a:solidFill>
                  <a:srgbClr val="4D4D4D"/>
                </a:solidFill>
                <a:effectLst/>
                <a:latin typeface="Arial" panose="020B0604020202020204" pitchFamily="34" charset="0"/>
              </a:rPr>
              <a:t>we can utilize </a:t>
            </a:r>
            <a:r>
              <a:rPr lang="en-US" b="1" i="0" dirty="0">
                <a:solidFill>
                  <a:srgbClr val="4D4D4D"/>
                </a:solidFill>
                <a:effectLst/>
                <a:latin typeface="Arial" panose="020B0604020202020204" pitchFamily="34" charset="0"/>
              </a:rPr>
              <a:t>TestNG to perform load testing</a:t>
            </a:r>
            <a:r>
              <a:rPr lang="en-US" b="0" i="0" dirty="0">
                <a:solidFill>
                  <a:srgbClr val="4D4D4D"/>
                </a:solidFill>
                <a:effectLst/>
                <a:latin typeface="Arial" panose="020B0604020202020204" pitchFamily="34" charset="0"/>
              </a:rPr>
              <a:t> by creating multiple threads. We can even re-execute a test the no. of times we want.</a:t>
            </a:r>
          </a:p>
          <a:p>
            <a:r>
              <a:rPr lang="en-US" dirty="0">
                <a:solidFill>
                  <a:srgbClr val="4D4D4D"/>
                </a:solidFill>
                <a:latin typeface="Arial" panose="020B0604020202020204" pitchFamily="34" charset="0"/>
              </a:rPr>
              <a:t>T</a:t>
            </a:r>
            <a:r>
              <a:rPr lang="en-US" b="0" i="0" dirty="0">
                <a:solidFill>
                  <a:srgbClr val="4D4D4D"/>
                </a:solidFill>
                <a:effectLst/>
                <a:latin typeface="Arial" panose="020B0604020202020204" pitchFamily="34" charset="0"/>
              </a:rPr>
              <a:t>wo powerful attributes of </a:t>
            </a:r>
            <a:r>
              <a:rPr lang="en-US" b="1" i="0" dirty="0">
                <a:solidFill>
                  <a:srgbClr val="4D4D4D"/>
                </a:solidFill>
                <a:effectLst/>
                <a:latin typeface="Arial" panose="020B0604020202020204" pitchFamily="34" charset="0"/>
              </a:rPr>
              <a:t>@Test annotation</a:t>
            </a:r>
            <a:r>
              <a:rPr lang="en-US" b="0" i="0" dirty="0">
                <a:solidFill>
                  <a:srgbClr val="4D4D4D"/>
                </a:solidFill>
                <a:effectLst/>
                <a:latin typeface="Arial" panose="020B0604020202020204" pitchFamily="34" charset="0"/>
              </a:rPr>
              <a:t> of TestNG.</a:t>
            </a:r>
          </a:p>
          <a:p>
            <a:pPr marL="0" indent="0">
              <a:buNone/>
            </a:pPr>
            <a:r>
              <a:rPr lang="en-US" dirty="0">
                <a:solidFill>
                  <a:srgbClr val="4D4D4D"/>
                </a:solidFill>
                <a:latin typeface="Arial" panose="020B0604020202020204" pitchFamily="34" charset="0"/>
              </a:rPr>
              <a:t>1. </a:t>
            </a:r>
            <a:r>
              <a:rPr lang="en-IN" b="1" i="0" dirty="0">
                <a:solidFill>
                  <a:srgbClr val="4D4D4D"/>
                </a:solidFill>
                <a:effectLst/>
                <a:latin typeface="Arial" panose="020B0604020202020204" pitchFamily="34" charset="0"/>
              </a:rPr>
              <a:t>invocationCount : </a:t>
            </a:r>
            <a:r>
              <a:rPr lang="en-IN" dirty="0">
                <a:solidFill>
                  <a:srgbClr val="4D4D4D"/>
                </a:solidFill>
                <a:latin typeface="Arial" panose="020B0604020202020204" pitchFamily="34" charset="0"/>
              </a:rPr>
              <a:t>This </a:t>
            </a:r>
            <a:r>
              <a:rPr lang="en-US" dirty="0">
                <a:solidFill>
                  <a:srgbClr val="4D4D4D"/>
                </a:solidFill>
                <a:latin typeface="Arial" panose="020B0604020202020204" pitchFamily="34" charset="0"/>
              </a:rPr>
              <a:t>A</a:t>
            </a:r>
            <a:r>
              <a:rPr lang="en-US" b="0" i="0" dirty="0">
                <a:solidFill>
                  <a:srgbClr val="4D4D4D"/>
                </a:solidFill>
                <a:effectLst/>
                <a:latin typeface="Arial" panose="020B0604020202020204" pitchFamily="34" charset="0"/>
              </a:rPr>
              <a:t>ttribute specifies the exact no. of times a test method will get </a:t>
            </a:r>
            <a:r>
              <a:rPr lang="en-US" dirty="0">
                <a:solidFill>
                  <a:srgbClr val="4D4D4D"/>
                </a:solidFill>
                <a:latin typeface="Arial" panose="020B0604020202020204" pitchFamily="34" charset="0"/>
              </a:rPr>
              <a:t>called</a:t>
            </a:r>
          </a:p>
          <a:p>
            <a:pPr marL="0" indent="0">
              <a:buNone/>
            </a:pPr>
            <a:r>
              <a:rPr lang="en-IN" dirty="0"/>
              <a:t>2.</a:t>
            </a:r>
            <a:r>
              <a:rPr lang="en-IN" b="1" i="0" dirty="0">
                <a:solidFill>
                  <a:srgbClr val="4D4D4D"/>
                </a:solidFill>
                <a:effectLst/>
                <a:latin typeface="Arial" panose="020B0604020202020204" pitchFamily="34" charset="0"/>
              </a:rPr>
              <a:t> threadPoolSize: </a:t>
            </a:r>
            <a:r>
              <a:rPr lang="en-IN" dirty="0">
                <a:solidFill>
                  <a:srgbClr val="4D4D4D"/>
                </a:solidFill>
                <a:latin typeface="Arial" panose="020B0604020202020204" pitchFamily="34" charset="0"/>
              </a:rPr>
              <a:t>This Attribute </a:t>
            </a:r>
            <a:r>
              <a:rPr lang="en-US" dirty="0">
                <a:solidFill>
                  <a:srgbClr val="4D4D4D"/>
                </a:solidFill>
                <a:latin typeface="Arial" panose="020B0604020202020204" pitchFamily="34" charset="0"/>
              </a:rPr>
              <a:t>sets </a:t>
            </a:r>
            <a:r>
              <a:rPr lang="en-US" b="0" i="0" dirty="0">
                <a:solidFill>
                  <a:srgbClr val="4D4D4D"/>
                </a:solidFill>
                <a:effectLst/>
                <a:latin typeface="Arial" panose="020B0604020202020204" pitchFamily="34" charset="0"/>
              </a:rPr>
              <a:t>the total no. of threads that will run to call the test method.. It’ll let each test method to call run on a separate thread</a:t>
            </a:r>
          </a:p>
          <a:p>
            <a:r>
              <a:rPr lang="en-US" b="0" i="0" dirty="0">
                <a:solidFill>
                  <a:srgbClr val="4D4D4D"/>
                </a:solidFill>
                <a:effectLst/>
                <a:latin typeface="Arial" panose="020B0604020202020204" pitchFamily="34" charset="0"/>
              </a:rPr>
              <a:t>Limited threads can be used to perform large number of load requests</a:t>
            </a:r>
          </a:p>
          <a:p>
            <a:pPr marL="0" indent="0">
              <a:buNone/>
            </a:pPr>
            <a:endParaRPr lang="en-US" b="0" i="0" dirty="0">
              <a:solidFill>
                <a:srgbClr val="4D4D4D"/>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6941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8A6E-60F9-44AC-82B1-CF763C4358A9}"/>
              </a:ext>
            </a:extLst>
          </p:cNvPr>
          <p:cNvSpPr>
            <a:spLocks noGrp="1"/>
          </p:cNvSpPr>
          <p:nvPr>
            <p:ph type="title"/>
          </p:nvPr>
        </p:nvSpPr>
        <p:spPr>
          <a:xfrm>
            <a:off x="774155" y="235613"/>
            <a:ext cx="10579645" cy="976108"/>
          </a:xfrm>
        </p:spPr>
        <p:txBody>
          <a:bodyPr>
            <a:normAutofit/>
          </a:bodyPr>
          <a:lstStyle/>
          <a:p>
            <a:r>
              <a:rPr lang="en-IN" sz="3100" b="1" dirty="0"/>
              <a:t>TestNG : </a:t>
            </a:r>
            <a:r>
              <a:rPr lang="en-US" sz="3100" b="1" dirty="0"/>
              <a:t>parallel execution of testcases, classes and </a:t>
            </a:r>
            <a:r>
              <a:rPr lang="en-US" sz="3100" b="1" dirty="0" err="1"/>
              <a:t>testsuite</a:t>
            </a:r>
            <a:endParaRPr lang="en-IN" dirty="0"/>
          </a:p>
        </p:txBody>
      </p:sp>
      <p:sp>
        <p:nvSpPr>
          <p:cNvPr id="3" name="Content Placeholder 2">
            <a:extLst>
              <a:ext uri="{FF2B5EF4-FFF2-40B4-BE49-F238E27FC236}">
                <a16:creationId xmlns:a16="http://schemas.microsoft.com/office/drawing/2014/main" id="{AD357A90-5BB8-45D2-B115-2BF4FAA3E6FA}"/>
              </a:ext>
            </a:extLst>
          </p:cNvPr>
          <p:cNvSpPr>
            <a:spLocks noGrp="1"/>
          </p:cNvSpPr>
          <p:nvPr>
            <p:ph idx="1"/>
          </p:nvPr>
        </p:nvSpPr>
        <p:spPr>
          <a:xfrm>
            <a:off x="838199" y="1020987"/>
            <a:ext cx="11189245" cy="5155976"/>
          </a:xfrm>
        </p:spPr>
        <p:txBody>
          <a:bodyPr>
            <a:normAutofit/>
          </a:bodyPr>
          <a:lstStyle/>
          <a:p>
            <a:r>
              <a:rPr lang="en-US" sz="2000" b="0" i="0" dirty="0">
                <a:solidFill>
                  <a:srgbClr val="212121"/>
                </a:solidFill>
                <a:effectLst/>
                <a:latin typeface="-apple-system"/>
              </a:rPr>
              <a:t>Parallelism or multi-threading in software terms is defined as the ability of the software, operating system, or program to execute multiple parts or sub-components of another program simultaneously. TestNG allows the tests to run in parallel or multi-threaded mode. This means that based on the test suite configuration, different threads are started simultaneously, and the test methods are executed in them. This gives a user a lot of advantages over normal execution, mainly</a:t>
            </a:r>
          </a:p>
          <a:p>
            <a:pPr algn="l"/>
            <a:r>
              <a:rPr lang="en-US" sz="2000" dirty="0">
                <a:solidFill>
                  <a:srgbClr val="212121"/>
                </a:solidFill>
                <a:latin typeface="-apple-system"/>
              </a:rPr>
              <a:t>Advantages of parallel tests execution : Parallelism or multi-threaded execution can provide a lot of advantages to the users. The following are two:</a:t>
            </a:r>
          </a:p>
          <a:p>
            <a:pPr algn="l">
              <a:buFont typeface="+mj-lt"/>
              <a:buAutoNum type="arabicPeriod"/>
            </a:pPr>
            <a:r>
              <a:rPr lang="en-US" sz="2000" b="1" dirty="0">
                <a:solidFill>
                  <a:srgbClr val="212121"/>
                </a:solidFill>
                <a:latin typeface="-apple-system"/>
              </a:rPr>
              <a:t>Reduces execution time </a:t>
            </a:r>
            <a:r>
              <a:rPr lang="en-US" sz="2000" dirty="0">
                <a:solidFill>
                  <a:srgbClr val="212121"/>
                </a:solidFill>
                <a:latin typeface="-apple-system"/>
              </a:rPr>
              <a:t>– As tests are executed in parallel, multiple tests get executed simultaneously, hence reducing the overall time taken to execute the tests.</a:t>
            </a:r>
          </a:p>
          <a:p>
            <a:pPr algn="l">
              <a:buFont typeface="+mj-lt"/>
              <a:buAutoNum type="arabicPeriod"/>
            </a:pPr>
            <a:r>
              <a:rPr lang="en-US" sz="2000" b="1" dirty="0">
                <a:solidFill>
                  <a:srgbClr val="212121"/>
                </a:solidFill>
                <a:latin typeface="-apple-system"/>
              </a:rPr>
              <a:t>Allows multi-threaded tests </a:t>
            </a:r>
            <a:r>
              <a:rPr lang="en-US" sz="2000" dirty="0">
                <a:solidFill>
                  <a:srgbClr val="212121"/>
                </a:solidFill>
                <a:latin typeface="-apple-system"/>
              </a:rPr>
              <a:t>– Using this feature, we can write tests to verify certain multi-threaded code in the applications.</a:t>
            </a:r>
          </a:p>
          <a:p>
            <a:pPr algn="l"/>
            <a:r>
              <a:rPr lang="en-US" sz="2000" dirty="0">
                <a:solidFill>
                  <a:srgbClr val="212121"/>
                </a:solidFill>
                <a:latin typeface="-apple-system"/>
              </a:rPr>
              <a:t>Parallel test execution is vastly used by the QA industry for functional automation testing. This feature helps QA to configure their tests to be executed easily in multiple browsers or operating systems simultaneously.</a:t>
            </a:r>
          </a:p>
          <a:p>
            <a:pPr algn="l"/>
            <a:r>
              <a:rPr lang="en-US" sz="2000" dirty="0">
                <a:solidFill>
                  <a:srgbClr val="212121"/>
                </a:solidFill>
                <a:latin typeface="-apple-system"/>
              </a:rPr>
              <a:t>There are different ways in which parallelism feature can be configured in TestNG.</a:t>
            </a:r>
          </a:p>
          <a:p>
            <a:endParaRPr lang="en-IN" sz="2000" dirty="0">
              <a:solidFill>
                <a:srgbClr val="212121"/>
              </a:solidFill>
              <a:latin typeface="-apple-system"/>
            </a:endParaRPr>
          </a:p>
        </p:txBody>
      </p:sp>
    </p:spTree>
    <p:extLst>
      <p:ext uri="{BB962C8B-B14F-4D97-AF65-F5344CB8AC3E}">
        <p14:creationId xmlns:p14="http://schemas.microsoft.com/office/powerpoint/2010/main" val="284354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E621-2B29-475F-88CF-A267201F2F56}"/>
              </a:ext>
            </a:extLst>
          </p:cNvPr>
          <p:cNvSpPr>
            <a:spLocks noGrp="1"/>
          </p:cNvSpPr>
          <p:nvPr>
            <p:ph type="title"/>
          </p:nvPr>
        </p:nvSpPr>
        <p:spPr>
          <a:xfrm>
            <a:off x="838200" y="365126"/>
            <a:ext cx="10515600" cy="409030"/>
          </a:xfrm>
        </p:spPr>
        <p:txBody>
          <a:bodyPr>
            <a:normAutofit fontScale="90000"/>
          </a:bodyPr>
          <a:lstStyle/>
          <a:p>
            <a:r>
              <a:rPr lang="en-IN" sz="2800" b="1" i="0" dirty="0">
                <a:solidFill>
                  <a:srgbClr val="212121"/>
                </a:solidFill>
                <a:effectLst/>
                <a:latin typeface="-apple-system"/>
              </a:rPr>
              <a:t>TestNG : Test Groups</a:t>
            </a:r>
            <a:endParaRPr lang="en-IN" sz="2800" dirty="0"/>
          </a:p>
        </p:txBody>
      </p:sp>
      <p:sp>
        <p:nvSpPr>
          <p:cNvPr id="3" name="Content Placeholder 2">
            <a:extLst>
              <a:ext uri="{FF2B5EF4-FFF2-40B4-BE49-F238E27FC236}">
                <a16:creationId xmlns:a16="http://schemas.microsoft.com/office/drawing/2014/main" id="{375EDD5A-B20A-436E-9405-EC12C3F0A765}"/>
              </a:ext>
            </a:extLst>
          </p:cNvPr>
          <p:cNvSpPr>
            <a:spLocks noGrp="1"/>
          </p:cNvSpPr>
          <p:nvPr>
            <p:ph idx="1"/>
          </p:nvPr>
        </p:nvSpPr>
        <p:spPr>
          <a:xfrm>
            <a:off x="838200" y="824643"/>
            <a:ext cx="10515600" cy="5352320"/>
          </a:xfrm>
        </p:spPr>
        <p:txBody>
          <a:bodyPr/>
          <a:lstStyle/>
          <a:p>
            <a:pPr algn="l"/>
            <a:r>
              <a:rPr lang="en-US" b="1" i="0" dirty="0">
                <a:solidFill>
                  <a:srgbClr val="212121"/>
                </a:solidFill>
                <a:effectLst/>
                <a:latin typeface="-apple-system"/>
              </a:rPr>
              <a:t>Grouping tests</a:t>
            </a:r>
            <a:r>
              <a:rPr lang="en-US" b="0" i="0" dirty="0">
                <a:solidFill>
                  <a:srgbClr val="212121"/>
                </a:solidFill>
                <a:effectLst/>
                <a:latin typeface="-apple-system"/>
              </a:rPr>
              <a:t> is one of the most important features of TestNG. In TestNG, users can group multiple tests into a named group. The user can execute a particular set of tests belonging to a group or multiple groups.</a:t>
            </a:r>
          </a:p>
          <a:p>
            <a:pPr algn="l"/>
            <a:r>
              <a:rPr lang="en-US" b="0" i="0" dirty="0">
                <a:solidFill>
                  <a:srgbClr val="212121"/>
                </a:solidFill>
                <a:effectLst/>
                <a:latin typeface="-apple-system"/>
              </a:rPr>
              <a:t>Test grouping feature allows the tests to be segregated into different sections or modules. For example, we can have a set of tests that belong to the </a:t>
            </a:r>
            <a:r>
              <a:rPr lang="en-US" b="1" i="0" dirty="0">
                <a:solidFill>
                  <a:srgbClr val="212121"/>
                </a:solidFill>
                <a:effectLst/>
                <a:latin typeface="-apple-system"/>
              </a:rPr>
              <a:t>sanity tests</a:t>
            </a:r>
            <a:r>
              <a:rPr lang="en-US" b="0" i="0" dirty="0">
                <a:solidFill>
                  <a:srgbClr val="212121"/>
                </a:solidFill>
                <a:effectLst/>
                <a:latin typeface="-apple-system"/>
              </a:rPr>
              <a:t> whereas others may belong to </a:t>
            </a:r>
            <a:r>
              <a:rPr lang="en-US" b="1" i="0" dirty="0">
                <a:solidFill>
                  <a:srgbClr val="212121"/>
                </a:solidFill>
                <a:effectLst/>
                <a:latin typeface="-apple-system"/>
              </a:rPr>
              <a:t>regression tests</a:t>
            </a:r>
            <a:r>
              <a:rPr lang="en-US" b="0" i="0" dirty="0">
                <a:solidFill>
                  <a:srgbClr val="212121"/>
                </a:solidFill>
                <a:effectLst/>
                <a:latin typeface="-apple-system"/>
              </a:rPr>
              <a:t>.</a:t>
            </a:r>
          </a:p>
          <a:p>
            <a:pPr algn="l"/>
            <a:r>
              <a:rPr lang="en-US" b="0" i="0" dirty="0">
                <a:solidFill>
                  <a:srgbClr val="212121"/>
                </a:solidFill>
                <a:effectLst/>
                <a:latin typeface="-apple-system"/>
              </a:rPr>
              <a:t>We can also </a:t>
            </a:r>
            <a:r>
              <a:rPr lang="en-US" b="1" i="0" dirty="0">
                <a:solidFill>
                  <a:srgbClr val="212121"/>
                </a:solidFill>
                <a:effectLst/>
                <a:latin typeface="-apple-system"/>
              </a:rPr>
              <a:t>segregate the tests based on the functionalities/features</a:t>
            </a:r>
            <a:r>
              <a:rPr lang="en-US" b="0" i="0" dirty="0">
                <a:solidFill>
                  <a:srgbClr val="212121"/>
                </a:solidFill>
                <a:effectLst/>
                <a:latin typeface="-apple-system"/>
              </a:rPr>
              <a:t> that the test verifies. This helps in executing only a particular set of tests as and when required.</a:t>
            </a:r>
          </a:p>
          <a:p>
            <a:endParaRPr lang="en-IN" dirty="0"/>
          </a:p>
        </p:txBody>
      </p:sp>
    </p:spTree>
    <p:extLst>
      <p:ext uri="{BB962C8B-B14F-4D97-AF65-F5344CB8AC3E}">
        <p14:creationId xmlns:p14="http://schemas.microsoft.com/office/powerpoint/2010/main" val="1512372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1624</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Courier New</vt:lpstr>
      <vt:lpstr>inherit</vt:lpstr>
      <vt:lpstr>Office Theme</vt:lpstr>
      <vt:lpstr>TestNG</vt:lpstr>
      <vt:lpstr>TestNG Annotations: Remember “Before STC M @Test M CTS After” </vt:lpstr>
      <vt:lpstr>Advantages of using TestNG annotations</vt:lpstr>
      <vt:lpstr>Practical Implementation</vt:lpstr>
      <vt:lpstr>PowerPoint Presentation</vt:lpstr>
      <vt:lpstr>@DataProvider and @Factory Annotations</vt:lpstr>
      <vt:lpstr>TestNG : Threads</vt:lpstr>
      <vt:lpstr>TestNG : parallel execution of testcases, classes and testsuite</vt:lpstr>
      <vt:lpstr>TestNG : Test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Raghuveer Chebrolu</dc:creator>
  <cp:lastModifiedBy>Prachi2 Gupta</cp:lastModifiedBy>
  <cp:revision>149</cp:revision>
  <dcterms:created xsi:type="dcterms:W3CDTF">2021-03-14T14:32:44Z</dcterms:created>
  <dcterms:modified xsi:type="dcterms:W3CDTF">2023-08-22T00:11:28Z</dcterms:modified>
</cp:coreProperties>
</file>