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0" r:id="rId5"/>
  </p:sldMasterIdLst>
  <p:notesMasterIdLst>
    <p:notesMasterId r:id="rId27"/>
  </p:notesMasterIdLst>
  <p:handoutMasterIdLst>
    <p:handoutMasterId r:id="rId28"/>
  </p:handoutMasterIdLst>
  <p:sldIdLst>
    <p:sldId id="1031" r:id="rId6"/>
    <p:sldId id="1032" r:id="rId7"/>
    <p:sldId id="1033" r:id="rId8"/>
    <p:sldId id="1049" r:id="rId9"/>
    <p:sldId id="1034" r:id="rId10"/>
    <p:sldId id="1042" r:id="rId11"/>
    <p:sldId id="1040" r:id="rId12"/>
    <p:sldId id="1043" r:id="rId13"/>
    <p:sldId id="1044" r:id="rId14"/>
    <p:sldId id="1045" r:id="rId15"/>
    <p:sldId id="1053" r:id="rId16"/>
    <p:sldId id="1050" r:id="rId17"/>
    <p:sldId id="1051" r:id="rId18"/>
    <p:sldId id="1052" r:id="rId19"/>
    <p:sldId id="1048" r:id="rId20"/>
    <p:sldId id="1046" r:id="rId21"/>
    <p:sldId id="1047" r:id="rId22"/>
    <p:sldId id="1035" r:id="rId23"/>
    <p:sldId id="1036" r:id="rId24"/>
    <p:sldId id="1037" r:id="rId25"/>
    <p:sldId id="1038" r:id="rId26"/>
  </p:sldIdLst>
  <p:sldSz cx="9144000" cy="6858000" type="screen4x3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5" autoAdjust="0"/>
    <p:restoredTop sz="86443" autoAdjust="0"/>
  </p:normalViewPr>
  <p:slideViewPr>
    <p:cSldViewPr>
      <p:cViewPr>
        <p:scale>
          <a:sx n="80" d="100"/>
          <a:sy n="80" d="100"/>
        </p:scale>
        <p:origin x="-800" y="-640"/>
      </p:cViewPr>
      <p:guideLst>
        <p:guide orient="horz" pos="1152"/>
        <p:guide pos="3936"/>
      </p:guideLst>
    </p:cSldViewPr>
  </p:slideViewPr>
  <p:outlineViewPr>
    <p:cViewPr>
      <p:scale>
        <a:sx n="33" d="100"/>
        <a:sy n="33" d="100"/>
      </p:scale>
      <p:origin x="0" y="17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D784-BC72-9648-8E1C-5C7E3F07A06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86A8-0E9E-1946-8F73-8FD66F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695701" y="3238500"/>
            <a:ext cx="5867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9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33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724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5410200"/>
            <a:ext cx="5486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adgetron Logo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" y="6324600"/>
            <a:ext cx="2218944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CFAR-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67600"/>
            <a:ext cx="1653673" cy="486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/>
          <a:srcRect t="12910" b="18714"/>
          <a:stretch/>
        </p:blipFill>
        <p:spPr>
          <a:xfrm>
            <a:off x="1981200" y="7086600"/>
            <a:ext cx="1151573" cy="787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2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a/eng.ucsd.edu/gadgetron/the-quadcopter-class" TargetMode="External"/><Relationship Id="rId3" Type="http://schemas.openxmlformats.org/officeDocument/2006/relationships/hyperlink" Target="https://github.com/NVSL/Quadcop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tutorials/108" TargetMode="External"/><Relationship Id="rId4" Type="http://schemas.openxmlformats.org/officeDocument/2006/relationships/hyperlink" Target="https://www.sparkfun.com/tutorials/109" TargetMode="External"/><Relationship Id="rId5" Type="http://schemas.openxmlformats.org/officeDocument/2006/relationships/hyperlink" Target="https://www.sparkfun.com/tutorials/1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adafruit.com/ktowns-ultimate-creating-parts-in-eagle-tutori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575"/>
            <a:ext cx="7772400" cy="1470025"/>
          </a:xfrm>
        </p:spPr>
        <p:txBody>
          <a:bodyPr>
            <a:noAutofit/>
          </a:bodyPr>
          <a:lstStyle/>
          <a:p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Building A </a:t>
            </a:r>
            <a:r>
              <a:rPr lang="en-US" sz="4700" b="1" dirty="0" err="1" smtClean="0">
                <a:solidFill>
                  <a:schemeClr val="accent2">
                    <a:lumMod val="75000"/>
                  </a:schemeClr>
                </a:solidFill>
              </a:rPr>
              <a:t>Quadcopter</a:t>
            </a:r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 in Nine Weeks</a:t>
            </a:r>
            <a:endParaRPr lang="en-US" sz="4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934200" cy="3276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To do great things you need to things: A plan and not quite enough time</a:t>
            </a:r>
          </a:p>
          <a:p>
            <a:pPr algn="r"/>
            <a:r>
              <a:rPr lang="en-US" dirty="0" smtClean="0"/>
              <a:t>--SOMEONE</a:t>
            </a:r>
          </a:p>
          <a:p>
            <a:endParaRPr lang="en-US" dirty="0"/>
          </a:p>
          <a:p>
            <a:r>
              <a:rPr lang="en-US" sz="2600" dirty="0" smtClean="0"/>
              <a:t>Homepage: http</a:t>
            </a:r>
            <a:r>
              <a:rPr lang="en-US" sz="2600" dirty="0"/>
              <a:t>://</a:t>
            </a:r>
            <a:r>
              <a:rPr lang="en-US" sz="2600" dirty="0" err="1"/>
              <a:t>goo.gl</a:t>
            </a:r>
            <a:r>
              <a:rPr lang="en-US" sz="2600" dirty="0"/>
              <a:t>/</a:t>
            </a:r>
            <a:r>
              <a:rPr lang="en-US" sz="2600" dirty="0" smtClean="0"/>
              <a:t>6V82y3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644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Design power connectors</a:t>
            </a:r>
          </a:p>
          <a:p>
            <a:pPr lvl="1"/>
            <a:r>
              <a:rPr lang="en-US" dirty="0" smtClean="0"/>
              <a:t>Design voltage regulation circuitry</a:t>
            </a:r>
          </a:p>
          <a:p>
            <a:pPr lvl="1"/>
            <a:r>
              <a:rPr lang="en-US" dirty="0" smtClean="0"/>
              <a:t>Work with motor, IMU, microcontroller teams to understand power requirements</a:t>
            </a:r>
          </a:p>
          <a:p>
            <a:pPr lvl="1"/>
            <a:r>
              <a:rPr lang="en-US" dirty="0" smtClean="0"/>
              <a:t>Learn about our batteries</a:t>
            </a:r>
          </a:p>
          <a:p>
            <a:pPr lvl="1"/>
            <a:r>
              <a:rPr lang="en-US" dirty="0" smtClean="0"/>
              <a:t>Test the design </a:t>
            </a:r>
            <a:r>
              <a:rPr lang="en-US" dirty="0"/>
              <a:t>on a bread board.</a:t>
            </a:r>
            <a:endParaRPr lang="en-US" dirty="0" smtClean="0"/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dirty="0" err="1"/>
              <a:t>M</a:t>
            </a:r>
            <a:r>
              <a:rPr lang="en-US" baseline="0" dirty="0" err="1" smtClean="0"/>
              <a:t>anufacturable</a:t>
            </a:r>
            <a:r>
              <a:rPr lang="en-US" baseline="0" dirty="0" smtClean="0"/>
              <a:t>/orderable components for the power supply</a:t>
            </a:r>
          </a:p>
          <a:p>
            <a:pPr lvl="1"/>
            <a:r>
              <a:rPr lang="en-US" dirty="0" smtClean="0"/>
              <a:t>N</a:t>
            </a:r>
            <a:r>
              <a:rPr lang="en-US" baseline="0" dirty="0" smtClean="0"/>
              <a:t>ecessary Eagle devices and a schematic for the power supply.</a:t>
            </a:r>
          </a:p>
          <a:p>
            <a:pPr lvl="1"/>
            <a:r>
              <a:rPr lang="en-US" dirty="0" smtClean="0"/>
              <a:t>Documentation explaining the operation of the power supply.</a:t>
            </a:r>
            <a:r>
              <a:rPr lang="en-US" baseline="0" dirty="0" smtClean="0"/>
              <a:t>  </a:t>
            </a:r>
            <a:endParaRPr lang="en-US" dirty="0" smtClean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much power will the system need?</a:t>
            </a:r>
          </a:p>
          <a:p>
            <a:pPr lvl="1"/>
            <a:r>
              <a:rPr lang="en-US" dirty="0" smtClean="0"/>
              <a:t>How much do we need to worry about battery voltage fading?</a:t>
            </a:r>
          </a:p>
          <a:p>
            <a:pPr lvl="1"/>
            <a:r>
              <a:rPr lang="en-US" dirty="0" smtClean="0"/>
              <a:t>What components do need to manage power?</a:t>
            </a:r>
          </a:p>
          <a:p>
            <a:pPr lvl="1"/>
            <a:r>
              <a:rPr lang="en-US" dirty="0" smtClean="0"/>
              <a:t>Do we need to worry about isolating logic power from </a:t>
            </a:r>
            <a:r>
              <a:rPr lang="en-US" dirty="0" err="1" smtClean="0"/>
              <a:t>motore</a:t>
            </a:r>
            <a:r>
              <a:rPr lang="en-US" dirty="0" smtClean="0"/>
              <a:t> power?</a:t>
            </a:r>
          </a:p>
        </p:txBody>
      </p:sp>
    </p:spTree>
    <p:extLst>
      <p:ext uri="{BB962C8B-B14F-4D97-AF65-F5344CB8AC3E}">
        <p14:creationId xmlns:p14="http://schemas.microsoft.com/office/powerpoint/2010/main" val="237517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all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All the documentation goes in on the </a:t>
            </a:r>
            <a:r>
              <a:rPr lang="en-US" dirty="0"/>
              <a:t>wiki: </a:t>
            </a:r>
            <a:r>
              <a:rPr lang="en-US" dirty="0">
                <a:hlinkClick r:id="rId2"/>
              </a:rPr>
              <a:t>https://sites.google.com/a/eng.ucsd.edu/gadgetron/the-quadcopter-</a:t>
            </a:r>
            <a:r>
              <a:rPr lang="en-US" dirty="0" smtClean="0">
                <a:hlinkClick r:id="rId2"/>
              </a:rPr>
              <a:t>class</a:t>
            </a:r>
            <a:r>
              <a:rPr lang="en-US" smtClean="0"/>
              <a:t>	</a:t>
            </a:r>
            <a:endParaRPr lang="en-US" dirty="0" smtClean="0"/>
          </a:p>
          <a:p>
            <a:r>
              <a:rPr lang="en-US" dirty="0" smtClean="0"/>
              <a:t>Everything else goes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https://github.com/NVSL/</a:t>
            </a:r>
            <a:r>
              <a:rPr lang="en-US" dirty="0" smtClean="0">
                <a:hlinkClick r:id="rId3"/>
              </a:rPr>
              <a:t>Quadcopters</a:t>
            </a:r>
            <a:endParaRPr lang="en-US" dirty="0" smtClean="0"/>
          </a:p>
          <a:p>
            <a:pPr marL="45717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4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Identifying parts we can actually order in small quantities and in a timely fashion is hard.  Places to look:</a:t>
            </a:r>
          </a:p>
          <a:p>
            <a:pPr lvl="1"/>
            <a:r>
              <a:rPr lang="en-US" dirty="0" err="1" smtClean="0"/>
              <a:t>Adafruit.com</a:t>
            </a:r>
            <a:endParaRPr lang="en-US" dirty="0" smtClean="0"/>
          </a:p>
          <a:p>
            <a:pPr lvl="1"/>
            <a:r>
              <a:rPr lang="en-US" dirty="0" err="1" smtClean="0"/>
              <a:t>Sparkfun.com</a:t>
            </a:r>
            <a:endParaRPr lang="en-US" dirty="0" smtClean="0"/>
          </a:p>
          <a:p>
            <a:pPr lvl="1"/>
            <a:r>
              <a:rPr lang="en-US" dirty="0" err="1" smtClean="0"/>
              <a:t>Digikey.com</a:t>
            </a:r>
            <a:endParaRPr lang="en-US" dirty="0" smtClean="0"/>
          </a:p>
          <a:p>
            <a:r>
              <a:rPr lang="en-US" dirty="0" smtClean="0"/>
              <a:t>The standard Eagle libraries contain many standard packages.  If you use them, you need to check them very carefully.</a:t>
            </a:r>
          </a:p>
          <a:p>
            <a:r>
              <a:rPr lang="en-US" dirty="0" smtClean="0"/>
              <a:t>PCB Lead time</a:t>
            </a:r>
          </a:p>
          <a:p>
            <a:pPr lvl="1"/>
            <a:r>
              <a:rPr lang="en-US" dirty="0" smtClean="0"/>
              <a:t>Our current board manufacturing solution takes 10-14 days.  We are working on an alternative.</a:t>
            </a:r>
          </a:p>
          <a:p>
            <a:r>
              <a:rPr lang="en-US" dirty="0" smtClean="0"/>
              <a:t>We need to order the parts for </a:t>
            </a:r>
            <a:r>
              <a:rPr lang="en-US" dirty="0" err="1" smtClean="0"/>
              <a:t>quadcopters</a:t>
            </a:r>
            <a:r>
              <a:rPr lang="en-US" dirty="0" smtClean="0"/>
              <a:t> when we we order the boards for them</a:t>
            </a:r>
          </a:p>
          <a:p>
            <a:r>
              <a:rPr lang="en-US" dirty="0" smtClean="0"/>
              <a:t>Keep a close eye on weight.  I’m going to buy a precise scale.</a:t>
            </a:r>
          </a:p>
          <a:p>
            <a:r>
              <a:rPr lang="en-US" dirty="0" smtClean="0"/>
              <a:t>Not making mistakes…</a:t>
            </a:r>
          </a:p>
        </p:txBody>
      </p:sp>
    </p:spTree>
    <p:extLst>
      <p:ext uri="{BB962C8B-B14F-4D97-AF65-F5344CB8AC3E}">
        <p14:creationId xmlns:p14="http://schemas.microsoft.com/office/powerpoint/2010/main" val="208375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only get one chance to build the </a:t>
            </a:r>
            <a:r>
              <a:rPr lang="en-US" dirty="0" err="1" smtClean="0"/>
              <a:t>quadcopters</a:t>
            </a:r>
            <a:r>
              <a:rPr lang="en-US" dirty="0" smtClean="0"/>
              <a:t>.  No </a:t>
            </a:r>
            <a:r>
              <a:rPr lang="en-US" dirty="0" err="1" smtClean="0"/>
              <a:t>respins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get every Eagle device, package, schematic symbol, schematic, and board reviewed by a member of another team.</a:t>
            </a:r>
          </a:p>
          <a:p>
            <a:pPr lvl="1"/>
            <a:r>
              <a:rPr lang="en-US" dirty="0" smtClean="0"/>
              <a:t>This is everyone’s best interest.</a:t>
            </a:r>
          </a:p>
          <a:p>
            <a:pPr lvl="1"/>
            <a:r>
              <a:rPr lang="en-US" dirty="0" smtClean="0"/>
              <a:t>We are sharing all the elements of the design</a:t>
            </a:r>
          </a:p>
        </p:txBody>
      </p:sp>
    </p:spTree>
    <p:extLst>
      <p:ext uri="{BB962C8B-B14F-4D97-AF65-F5344CB8AC3E}">
        <p14:creationId xmlns:p14="http://schemas.microsoft.com/office/powerpoint/2010/main" val="61862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buy more or less whatever you need (but shipping time is a potential problem)</a:t>
            </a:r>
          </a:p>
          <a:p>
            <a:r>
              <a:rPr lang="en-US" dirty="0" smtClean="0"/>
              <a:t>We are building up resources in 3219 (the embedded systems lab)</a:t>
            </a:r>
          </a:p>
          <a:p>
            <a:r>
              <a:rPr lang="en-US" dirty="0" smtClean="0"/>
              <a:t>We can also draw upon stuff in my research lab space, but you need to check with me</a:t>
            </a:r>
          </a:p>
          <a:p>
            <a:pPr lvl="1"/>
            <a:r>
              <a:rPr lang="en-US" dirty="0" err="1" smtClean="0"/>
              <a:t>Misc</a:t>
            </a:r>
            <a:r>
              <a:rPr lang="en-US" dirty="0" smtClean="0"/>
              <a:t> tools, electrical components, hot glue, solder, etc.</a:t>
            </a:r>
          </a:p>
          <a:p>
            <a:r>
              <a:rPr lang="en-US" dirty="0" smtClean="0"/>
              <a:t>We also have access to a laser cutter and a nice 3D printer, should that be useful.</a:t>
            </a:r>
          </a:p>
          <a:p>
            <a:pPr lvl="1"/>
            <a:r>
              <a:rPr lang="en-US" dirty="0" smtClean="0"/>
              <a:t>We don’t have time to learn much about these</a:t>
            </a:r>
          </a:p>
          <a:p>
            <a:pPr lvl="1"/>
            <a:r>
              <a:rPr lang="en-US" dirty="0" smtClean="0"/>
              <a:t>If you know what you are doing already, that’s great.</a:t>
            </a:r>
          </a:p>
          <a:p>
            <a:r>
              <a:rPr lang="en-US" b="1" i="1" u="sng" dirty="0" smtClean="0"/>
              <a:t>Let me know if you need something</a:t>
            </a:r>
          </a:p>
        </p:txBody>
      </p:sp>
    </p:spTree>
    <p:extLst>
      <p:ext uri="{BB962C8B-B14F-4D97-AF65-F5344CB8AC3E}">
        <p14:creationId xmlns:p14="http://schemas.microsoft.com/office/powerpoint/2010/main" val="183926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Button/Light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PCB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Eagle Part design tutorial</a:t>
            </a:r>
          </a:p>
          <a:p>
            <a:pPr lvl="1"/>
            <a:r>
              <a:rPr lang="en-US" dirty="0">
                <a:hlinkClick r:id="rId2"/>
              </a:rPr>
              <a:t>https://learn.adafruit.com/ktowns-ultimate-creating-parts-in-eagle-</a:t>
            </a:r>
            <a:r>
              <a:rPr lang="en-US" dirty="0" smtClean="0">
                <a:hlinkClick r:id="rId2"/>
              </a:rPr>
              <a:t>tutorial</a:t>
            </a:r>
            <a:endParaRPr lang="en-US" dirty="0" smtClean="0"/>
          </a:p>
          <a:p>
            <a:r>
              <a:rPr lang="en-US" dirty="0" smtClean="0"/>
              <a:t>Eagle Schematic tutorial</a:t>
            </a:r>
          </a:p>
          <a:p>
            <a:pPr lvl="1"/>
            <a:r>
              <a:rPr lang="en-US" dirty="0">
                <a:hlinkClick r:id="rId3"/>
              </a:rPr>
              <a:t>https://www.sparkfun.com/tutorials/</a:t>
            </a:r>
            <a:r>
              <a:rPr lang="en-US" dirty="0" smtClean="0">
                <a:hlinkClick r:id="rId3"/>
              </a:rPr>
              <a:t>108</a:t>
            </a:r>
            <a:endParaRPr lang="en-US" dirty="0" smtClean="0"/>
          </a:p>
          <a:p>
            <a:r>
              <a:rPr lang="en-US" dirty="0" smtClean="0"/>
              <a:t>Eagle PCB Layout Tutorial</a:t>
            </a:r>
          </a:p>
          <a:p>
            <a:pPr lvl="1"/>
            <a:r>
              <a:rPr lang="en-US" dirty="0">
                <a:hlinkClick r:id="rId4"/>
              </a:rPr>
              <a:t>https://www.sparkfun.com/tutorials/</a:t>
            </a:r>
            <a:r>
              <a:rPr lang="en-US" dirty="0" smtClean="0">
                <a:hlinkClick r:id="rId4"/>
              </a:rPr>
              <a:t>109</a:t>
            </a:r>
            <a:endParaRPr lang="en-US" dirty="0" smtClean="0"/>
          </a:p>
          <a:p>
            <a:r>
              <a:rPr lang="en-US" dirty="0" smtClean="0"/>
              <a:t>Other Eagle Part Tutorial:</a:t>
            </a:r>
          </a:p>
          <a:p>
            <a:pPr lvl="1"/>
            <a:r>
              <a:rPr lang="en-US" dirty="0">
                <a:hlinkClick r:id="rId5"/>
              </a:rPr>
              <a:t>https://www.sparkfun.com/tutorials/</a:t>
            </a:r>
            <a:r>
              <a:rPr lang="en-US" dirty="0" smtClean="0">
                <a:hlinkClick r:id="rId5"/>
              </a:rPr>
              <a:t>110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61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www.sparkfun.com</a:t>
            </a:r>
            <a:r>
              <a:rPr lang="en-US" dirty="0" smtClean="0"/>
              <a:t>/products/10935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/I9uZGp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5264" r="-15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043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/biRnp9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30" r="-1030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0058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4724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Build several small </a:t>
            </a:r>
            <a:r>
              <a:rPr lang="en-US" dirty="0" err="1" smtClean="0"/>
              <a:t>quadcopter</a:t>
            </a:r>
            <a:endParaRPr lang="en-US" dirty="0"/>
          </a:p>
          <a:p>
            <a:pPr lvl="1"/>
            <a:r>
              <a:rPr lang="en-US" dirty="0" smtClean="0"/>
              <a:t>In 9 weeks</a:t>
            </a:r>
          </a:p>
          <a:p>
            <a:pPr lvl="1"/>
            <a:r>
              <a:rPr lang="en-US" dirty="0" smtClean="0"/>
              <a:t>Mostly from “scratch”</a:t>
            </a:r>
          </a:p>
          <a:p>
            <a:r>
              <a:rPr lang="en-US" dirty="0" smtClean="0"/>
              <a:t>Learn</a:t>
            </a:r>
          </a:p>
          <a:p>
            <a:pPr lvl="1"/>
            <a:r>
              <a:rPr lang="en-US" dirty="0" smtClean="0"/>
              <a:t>Basic PCB design</a:t>
            </a:r>
          </a:p>
          <a:p>
            <a:pPr lvl="1"/>
            <a:r>
              <a:rPr lang="en-US" dirty="0" smtClean="0"/>
              <a:t>How to integrate diverse hardware/software components</a:t>
            </a:r>
          </a:p>
          <a:p>
            <a:pPr lvl="1"/>
            <a:r>
              <a:rPr lang="en-US" dirty="0" smtClean="0"/>
              <a:t>About </a:t>
            </a:r>
            <a:r>
              <a:rPr lang="en-US" dirty="0" err="1" smtClean="0"/>
              <a:t>quadcopter</a:t>
            </a:r>
            <a:r>
              <a:rPr lang="en-US" dirty="0" smtClean="0"/>
              <a:t>-related technologies</a:t>
            </a:r>
          </a:p>
          <a:p>
            <a:pPr lvl="2"/>
            <a:r>
              <a:rPr lang="en-US" dirty="0" smtClean="0"/>
              <a:t>Motors</a:t>
            </a:r>
          </a:p>
          <a:p>
            <a:pPr lvl="2"/>
            <a:r>
              <a:rPr lang="en-US" dirty="0" smtClean="0"/>
              <a:t>Control theory</a:t>
            </a:r>
          </a:p>
          <a:p>
            <a:pPr lvl="2"/>
            <a:r>
              <a:rPr lang="en-US" dirty="0" smtClean="0"/>
              <a:t>Remote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68" y="2362200"/>
            <a:ext cx="3922532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9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/d9MZ5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47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/TLEIOT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618" r="-166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31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Experimental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haven’t done this before</a:t>
            </a:r>
          </a:p>
          <a:p>
            <a:r>
              <a:rPr lang="en-US" dirty="0" smtClean="0"/>
              <a:t>You haven’t done this before</a:t>
            </a:r>
          </a:p>
          <a:p>
            <a:r>
              <a:rPr lang="en-US" dirty="0" smtClean="0"/>
              <a:t>We are blazing a trail</a:t>
            </a:r>
          </a:p>
          <a:p>
            <a:r>
              <a:rPr lang="en-US" dirty="0" smtClean="0"/>
              <a:t>Your Task</a:t>
            </a:r>
          </a:p>
          <a:p>
            <a:pPr lvl="1"/>
            <a:r>
              <a:rPr lang="en-US" dirty="0" smtClean="0"/>
              <a:t>Work Hard</a:t>
            </a:r>
          </a:p>
          <a:p>
            <a:pPr lvl="1"/>
            <a:r>
              <a:rPr lang="en-US" dirty="0" smtClean="0"/>
              <a:t>Figure stuff out</a:t>
            </a:r>
          </a:p>
          <a:p>
            <a:pPr lvl="1"/>
            <a:r>
              <a:rPr lang="en-US" dirty="0" smtClean="0"/>
              <a:t>Take the initiative</a:t>
            </a:r>
          </a:p>
          <a:p>
            <a:r>
              <a:rPr lang="en-US" dirty="0" smtClean="0"/>
              <a:t>My task</a:t>
            </a:r>
          </a:p>
          <a:p>
            <a:pPr lvl="1"/>
            <a:r>
              <a:rPr lang="en-US" dirty="0" smtClean="0"/>
              <a:t>Provide high-level guidance</a:t>
            </a:r>
          </a:p>
          <a:p>
            <a:pPr lvl="1"/>
            <a:r>
              <a:rPr lang="en-US" dirty="0" smtClean="0"/>
              <a:t>A few lectures </a:t>
            </a:r>
          </a:p>
          <a:p>
            <a:pPr lvl="1"/>
            <a:r>
              <a:rPr lang="en-US" dirty="0" smtClean="0"/>
              <a:t>Make sure you have what you need to succeed.</a:t>
            </a:r>
          </a:p>
          <a:p>
            <a:pPr lvl="1"/>
            <a:r>
              <a:rPr lang="en-US" dirty="0" smtClean="0"/>
              <a:t>Maybe</a:t>
            </a:r>
            <a:r>
              <a:rPr lang="en-US" baseline="0" dirty="0" smtClean="0"/>
              <a:t> help out.</a:t>
            </a:r>
          </a:p>
        </p:txBody>
      </p:sp>
    </p:spTree>
    <p:extLst>
      <p:ext uri="{BB962C8B-B14F-4D97-AF65-F5344CB8AC3E}">
        <p14:creationId xmlns:p14="http://schemas.microsoft.com/office/powerpoint/2010/main" val="22216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and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final</a:t>
            </a:r>
          </a:p>
          <a:p>
            <a:r>
              <a:rPr lang="en-US" dirty="0" smtClean="0"/>
              <a:t>To pass you must</a:t>
            </a:r>
          </a:p>
          <a:p>
            <a:pPr lvl="1"/>
            <a:r>
              <a:rPr lang="en-US" dirty="0" smtClean="0"/>
              <a:t>Participate fully in the course</a:t>
            </a:r>
          </a:p>
          <a:p>
            <a:pPr lvl="1"/>
            <a:r>
              <a:rPr lang="en-US" dirty="0" smtClean="0"/>
              <a:t>Keep a journal of your experiences and what you’ve learned.</a:t>
            </a:r>
          </a:p>
          <a:p>
            <a:pPr lvl="1"/>
            <a:r>
              <a:rPr lang="en-US" dirty="0" smtClean="0"/>
              <a:t>Give one presentation in class about some</a:t>
            </a:r>
            <a:r>
              <a:rPr lang="en-US" baseline="0" dirty="0" smtClean="0"/>
              <a:t> piece of the project you worked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9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-37286" y="6019800"/>
            <a:ext cx="9181285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High Level Plan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066800" y="1447800"/>
            <a:ext cx="1143000" cy="2133600"/>
            <a:chOff x="685800" y="1447800"/>
            <a:chExt cx="1143000" cy="2133600"/>
          </a:xfrm>
        </p:grpSpPr>
        <p:sp>
          <p:nvSpPr>
            <p:cNvPr id="4" name="Rounded Rectangle 3"/>
            <p:cNvSpPr/>
            <p:nvPr/>
          </p:nvSpPr>
          <p:spPr>
            <a:xfrm>
              <a:off x="68580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Motor &amp; Controller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65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635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25730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286000" y="1447800"/>
            <a:ext cx="1203159" cy="2133600"/>
            <a:chOff x="2308516" y="1447800"/>
            <a:chExt cx="1203159" cy="2133600"/>
          </a:xfrm>
        </p:grpSpPr>
        <p:sp>
          <p:nvSpPr>
            <p:cNvPr id="7" name="Rounded Rectangle 6"/>
            <p:cNvSpPr/>
            <p:nvPr/>
          </p:nvSpPr>
          <p:spPr>
            <a:xfrm>
              <a:off x="2308516" y="1981200"/>
              <a:ext cx="1203159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Flight Control Software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6454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49148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910095" y="28194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598530" y="1447800"/>
            <a:ext cx="1143000" cy="2133600"/>
            <a:chOff x="4203950" y="1447800"/>
            <a:chExt cx="1143000" cy="2133600"/>
          </a:xfrm>
        </p:grpSpPr>
        <p:sp>
          <p:nvSpPr>
            <p:cNvPr id="6" name="Rounded Rectangle 5"/>
            <p:cNvSpPr/>
            <p:nvPr/>
          </p:nvSpPr>
          <p:spPr>
            <a:xfrm>
              <a:off x="420395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IMU/Sensors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180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450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7545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00600" y="1447800"/>
            <a:ext cx="1143000" cy="2133600"/>
            <a:chOff x="6039225" y="1447800"/>
            <a:chExt cx="1143000" cy="2133600"/>
          </a:xfrm>
        </p:grpSpPr>
        <p:sp>
          <p:nvSpPr>
            <p:cNvPr id="5" name="Rounded Rectangle 4"/>
            <p:cNvSpPr/>
            <p:nvPr/>
          </p:nvSpPr>
          <p:spPr>
            <a:xfrm>
              <a:off x="6039225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Remote Control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7084" y="1447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C4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9778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610725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019800" y="1447800"/>
            <a:ext cx="1143000" cy="2133600"/>
            <a:chOff x="7874499" y="1447800"/>
            <a:chExt cx="1143000" cy="2133600"/>
          </a:xfrm>
        </p:grpSpPr>
        <p:sp>
          <p:nvSpPr>
            <p:cNvPr id="8" name="Rounded Rectangle 7"/>
            <p:cNvSpPr/>
            <p:nvPr/>
          </p:nvSpPr>
          <p:spPr>
            <a:xfrm>
              <a:off x="7874499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Micro Controller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22358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C5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85052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445999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3429000"/>
            <a:ext cx="8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4454187"/>
            <a:ext cx="1332411" cy="1870413"/>
            <a:chOff x="533400" y="4114800"/>
            <a:chExt cx="1332411" cy="1870413"/>
          </a:xfrm>
        </p:grpSpPr>
        <p:sp>
          <p:nvSpPr>
            <p:cNvPr id="51" name="TextBox 50"/>
            <p:cNvSpPr txBox="1"/>
            <p:nvPr/>
          </p:nvSpPr>
          <p:spPr>
            <a:xfrm>
              <a:off x="971117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Q1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3400" y="4613613"/>
              <a:ext cx="1332411" cy="1371600"/>
              <a:chOff x="2667000" y="4191000"/>
              <a:chExt cx="2590800" cy="266700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200400" y="5448300"/>
                <a:ext cx="1600200" cy="152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91000" y="49911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7000" y="49911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16200000">
                <a:off x="3162300" y="5448300"/>
                <a:ext cx="1600200" cy="152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429000" y="41910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429000" y="57912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3302000" y="4454187"/>
            <a:ext cx="1332411" cy="1870413"/>
            <a:chOff x="2133600" y="4114800"/>
            <a:chExt cx="1332411" cy="1870413"/>
          </a:xfrm>
        </p:grpSpPr>
        <p:sp>
          <p:nvSpPr>
            <p:cNvPr id="52" name="TextBox 51"/>
            <p:cNvSpPr txBox="1"/>
            <p:nvPr/>
          </p:nvSpPr>
          <p:spPr>
            <a:xfrm>
              <a:off x="2571317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Q2</a:t>
              </a:r>
              <a:endParaRPr lang="en-US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133600" y="4613613"/>
              <a:ext cx="1332411" cy="1371600"/>
              <a:chOff x="2133600" y="4876800"/>
              <a:chExt cx="1332411" cy="137160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2407920" y="5523411"/>
                <a:ext cx="822960" cy="7837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917371" y="528828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133600" y="528828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 rot="16200000">
                <a:off x="2388326" y="5523411"/>
                <a:ext cx="822960" cy="7837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525486" y="487680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525486" y="569976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5232400" y="4454187"/>
            <a:ext cx="1332411" cy="1870413"/>
            <a:chOff x="4114800" y="4114800"/>
            <a:chExt cx="1332411" cy="1870413"/>
          </a:xfrm>
        </p:grpSpPr>
        <p:sp>
          <p:nvSpPr>
            <p:cNvPr id="53" name="TextBox 52"/>
            <p:cNvSpPr txBox="1"/>
            <p:nvPr/>
          </p:nvSpPr>
          <p:spPr>
            <a:xfrm>
              <a:off x="4514305" y="4114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Q3</a:t>
              </a:r>
              <a:endParaRPr lang="en-US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114800" y="4613613"/>
              <a:ext cx="1332411" cy="1371600"/>
              <a:chOff x="3657600" y="4876800"/>
              <a:chExt cx="1332411" cy="137160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931920" y="5523411"/>
                <a:ext cx="822960" cy="78377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441371" y="528828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657600" y="528828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 rot="16200000">
                <a:off x="3912326" y="5523411"/>
                <a:ext cx="822960" cy="78377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49486" y="487680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49486" y="569976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162800" y="4454187"/>
            <a:ext cx="1371600" cy="1850818"/>
            <a:chOff x="6366213" y="4114800"/>
            <a:chExt cx="1371600" cy="1850818"/>
          </a:xfrm>
        </p:grpSpPr>
        <p:sp>
          <p:nvSpPr>
            <p:cNvPr id="54" name="TextBox 53"/>
            <p:cNvSpPr txBox="1"/>
            <p:nvPr/>
          </p:nvSpPr>
          <p:spPr>
            <a:xfrm>
              <a:off x="6823524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Q4</a:t>
              </a:r>
              <a:endParaRPr lang="en-US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2700000">
              <a:off x="6385807" y="4613613"/>
              <a:ext cx="1332411" cy="1371600"/>
              <a:chOff x="5334000" y="4876800"/>
              <a:chExt cx="1332411" cy="1371600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5608320" y="5523411"/>
                <a:ext cx="822960" cy="78377"/>
              </a:xfrm>
              <a:prstGeom prst="round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117771" y="528828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34000" y="528828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16200000">
                <a:off x="5588726" y="5523411"/>
                <a:ext cx="822960" cy="78377"/>
              </a:xfrm>
              <a:prstGeom prst="round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725886" y="487680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25886" y="569976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Arrow Connector 102"/>
          <p:cNvCxnSpPr>
            <a:endCxn id="51" idx="0"/>
          </p:cNvCxnSpPr>
          <p:nvPr/>
        </p:nvCxnSpPr>
        <p:spPr>
          <a:xfrm>
            <a:off x="1638300" y="3581400"/>
            <a:ext cx="3995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1" idx="0"/>
          </p:cNvCxnSpPr>
          <p:nvPr/>
        </p:nvCxnSpPr>
        <p:spPr>
          <a:xfrm flipH="1">
            <a:off x="2037805" y="3581400"/>
            <a:ext cx="849774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51" idx="0"/>
          </p:cNvCxnSpPr>
          <p:nvPr/>
        </p:nvCxnSpPr>
        <p:spPr>
          <a:xfrm flipH="1">
            <a:off x="2037805" y="3581400"/>
            <a:ext cx="213222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51" idx="0"/>
          </p:cNvCxnSpPr>
          <p:nvPr/>
        </p:nvCxnSpPr>
        <p:spPr>
          <a:xfrm flipH="1">
            <a:off x="2037805" y="3581400"/>
            <a:ext cx="33342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51" idx="0"/>
          </p:cNvCxnSpPr>
          <p:nvPr/>
        </p:nvCxnSpPr>
        <p:spPr>
          <a:xfrm flipH="1">
            <a:off x="2037805" y="3581400"/>
            <a:ext cx="45534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52" idx="0"/>
          </p:cNvCxnSpPr>
          <p:nvPr/>
        </p:nvCxnSpPr>
        <p:spPr>
          <a:xfrm>
            <a:off x="1638300" y="3581400"/>
            <a:ext cx="23299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52" idx="0"/>
          </p:cNvCxnSpPr>
          <p:nvPr/>
        </p:nvCxnSpPr>
        <p:spPr>
          <a:xfrm>
            <a:off x="2887579" y="3581400"/>
            <a:ext cx="1080626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53" idx="0"/>
          </p:cNvCxnSpPr>
          <p:nvPr/>
        </p:nvCxnSpPr>
        <p:spPr>
          <a:xfrm>
            <a:off x="4170030" y="3581400"/>
            <a:ext cx="172857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4" idx="0"/>
          </p:cNvCxnSpPr>
          <p:nvPr/>
        </p:nvCxnSpPr>
        <p:spPr>
          <a:xfrm>
            <a:off x="5372100" y="3581400"/>
            <a:ext cx="24764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54" idx="0"/>
          </p:cNvCxnSpPr>
          <p:nvPr/>
        </p:nvCxnSpPr>
        <p:spPr>
          <a:xfrm>
            <a:off x="6591300" y="3581400"/>
            <a:ext cx="12572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53" idx="0"/>
          </p:cNvCxnSpPr>
          <p:nvPr/>
        </p:nvCxnSpPr>
        <p:spPr>
          <a:xfrm>
            <a:off x="2887579" y="3581400"/>
            <a:ext cx="3011026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4" idx="0"/>
          </p:cNvCxnSpPr>
          <p:nvPr/>
        </p:nvCxnSpPr>
        <p:spPr>
          <a:xfrm>
            <a:off x="2887579" y="3581400"/>
            <a:ext cx="4961020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52" idx="0"/>
          </p:cNvCxnSpPr>
          <p:nvPr/>
        </p:nvCxnSpPr>
        <p:spPr>
          <a:xfrm flipH="1">
            <a:off x="3968205" y="3581400"/>
            <a:ext cx="20182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52" idx="0"/>
          </p:cNvCxnSpPr>
          <p:nvPr/>
        </p:nvCxnSpPr>
        <p:spPr>
          <a:xfrm flipH="1">
            <a:off x="3968205" y="3581400"/>
            <a:ext cx="14038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53" idx="0"/>
          </p:cNvCxnSpPr>
          <p:nvPr/>
        </p:nvCxnSpPr>
        <p:spPr>
          <a:xfrm flipH="1">
            <a:off x="5898605" y="3581400"/>
            <a:ext cx="6926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54" idx="0"/>
          </p:cNvCxnSpPr>
          <p:nvPr/>
        </p:nvCxnSpPr>
        <p:spPr>
          <a:xfrm>
            <a:off x="4170030" y="3581400"/>
            <a:ext cx="367856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3" idx="0"/>
          </p:cNvCxnSpPr>
          <p:nvPr/>
        </p:nvCxnSpPr>
        <p:spPr>
          <a:xfrm>
            <a:off x="5372100" y="3581400"/>
            <a:ext cx="5265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52" idx="0"/>
          </p:cNvCxnSpPr>
          <p:nvPr/>
        </p:nvCxnSpPr>
        <p:spPr>
          <a:xfrm flipH="1">
            <a:off x="3968205" y="3581400"/>
            <a:ext cx="26230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53" idx="0"/>
          </p:cNvCxnSpPr>
          <p:nvPr/>
        </p:nvCxnSpPr>
        <p:spPr>
          <a:xfrm>
            <a:off x="1638300" y="3581400"/>
            <a:ext cx="42603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54" idx="0"/>
          </p:cNvCxnSpPr>
          <p:nvPr/>
        </p:nvCxnSpPr>
        <p:spPr>
          <a:xfrm>
            <a:off x="1638300" y="3581400"/>
            <a:ext cx="62102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8630" y="64770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986" y="6096000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7239000" y="1447800"/>
            <a:ext cx="1143000" cy="2133600"/>
            <a:chOff x="685800" y="1447800"/>
            <a:chExt cx="1143000" cy="2133600"/>
          </a:xfrm>
        </p:grpSpPr>
        <p:sp>
          <p:nvSpPr>
            <p:cNvPr id="168" name="Rounded Rectangle 167"/>
            <p:cNvSpPr/>
            <p:nvPr/>
          </p:nvSpPr>
          <p:spPr>
            <a:xfrm>
              <a:off x="68580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Power</a:t>
              </a:r>
              <a:endParaRPr lang="en-US" sz="16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3365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C6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9635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125730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/>
          <p:cNvCxnSpPr>
            <a:endCxn id="51" idx="0"/>
          </p:cNvCxnSpPr>
          <p:nvPr/>
        </p:nvCxnSpPr>
        <p:spPr>
          <a:xfrm flipH="1">
            <a:off x="2037805" y="3581400"/>
            <a:ext cx="57726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52" idx="0"/>
          </p:cNvCxnSpPr>
          <p:nvPr/>
        </p:nvCxnSpPr>
        <p:spPr>
          <a:xfrm flipH="1">
            <a:off x="3968205" y="3581400"/>
            <a:ext cx="38422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53" idx="0"/>
          </p:cNvCxnSpPr>
          <p:nvPr/>
        </p:nvCxnSpPr>
        <p:spPr>
          <a:xfrm flipH="1">
            <a:off x="5898605" y="3581400"/>
            <a:ext cx="19118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54" idx="0"/>
          </p:cNvCxnSpPr>
          <p:nvPr/>
        </p:nvCxnSpPr>
        <p:spPr>
          <a:xfrm>
            <a:off x="7810500" y="3581400"/>
            <a:ext cx="380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0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IMU +</a:t>
            </a:r>
            <a:r>
              <a:rPr lang="en-US" baseline="0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aseline="0" dirty="0" smtClean="0"/>
              <a:t>Tasks</a:t>
            </a:r>
          </a:p>
          <a:p>
            <a:pPr lvl="1"/>
            <a:r>
              <a:rPr lang="en-US" baseline="0" dirty="0" smtClean="0"/>
              <a:t>Make the IMU we have chosen work with </a:t>
            </a:r>
            <a:r>
              <a:rPr lang="en-US" baseline="0" dirty="0" err="1" smtClean="0"/>
              <a:t>arduino</a:t>
            </a:r>
            <a:endParaRPr lang="en-US" baseline="0" dirty="0" smtClean="0"/>
          </a:p>
          <a:p>
            <a:pPr lvl="1"/>
            <a:r>
              <a:rPr lang="en-US" baseline="0" dirty="0" smtClean="0"/>
              <a:t>Make it work with our radio-enabled </a:t>
            </a:r>
            <a:r>
              <a:rPr lang="en-US" baseline="0" dirty="0" err="1" smtClean="0"/>
              <a:t>arduino</a:t>
            </a:r>
            <a:endParaRPr lang="en-US" baseline="0" dirty="0" smtClean="0"/>
          </a:p>
          <a:p>
            <a:pPr lvl="1"/>
            <a:r>
              <a:rPr lang="en-US" baseline="0" dirty="0" smtClean="0"/>
              <a:t>Make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work with the IMU</a:t>
            </a:r>
          </a:p>
          <a:p>
            <a:pPr lvl="1"/>
            <a:r>
              <a:rPr lang="en-US" baseline="0" dirty="0" smtClean="0"/>
              <a:t>Demonstrate this using the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GUI</a:t>
            </a:r>
          </a:p>
          <a:p>
            <a:pPr lvl="1"/>
            <a:r>
              <a:rPr lang="en-US" baseline="0" dirty="0" smtClean="0"/>
              <a:t>Fully understand IMU BOB schematic.</a:t>
            </a:r>
          </a:p>
          <a:p>
            <a:pPr lvl="0"/>
            <a:r>
              <a:rPr lang="en-US" baseline="0" dirty="0" smtClean="0"/>
              <a:t>Deliverables</a:t>
            </a:r>
          </a:p>
          <a:p>
            <a:pPr lvl="1"/>
            <a:r>
              <a:rPr lang="en-US" baseline="0" dirty="0" smtClean="0"/>
              <a:t>List of  </a:t>
            </a:r>
            <a:r>
              <a:rPr lang="en-US" baseline="0" dirty="0" err="1" smtClean="0"/>
              <a:t>manufacturable</a:t>
            </a:r>
            <a:r>
              <a:rPr lang="en-US" baseline="0" dirty="0" smtClean="0"/>
              <a:t>/orderable components</a:t>
            </a:r>
            <a:r>
              <a:rPr lang="en-US" dirty="0" smtClean="0"/>
              <a:t> for the IMU</a:t>
            </a:r>
            <a:endParaRPr lang="en-US" baseline="0" dirty="0" smtClean="0"/>
          </a:p>
          <a:p>
            <a:pPr lvl="1"/>
            <a:r>
              <a:rPr lang="en-US" dirty="0" smtClean="0"/>
              <a:t>Eagle devices for those parts.</a:t>
            </a:r>
          </a:p>
          <a:p>
            <a:pPr lvl="1"/>
            <a:r>
              <a:rPr lang="en-US" baseline="0" dirty="0" smtClean="0"/>
              <a:t>Schematic</a:t>
            </a:r>
            <a:r>
              <a:rPr lang="en-US" dirty="0" smtClean="0"/>
              <a:t> with components necessary to connect the IMU to microcontroller.</a:t>
            </a:r>
          </a:p>
          <a:p>
            <a:pPr lvl="1"/>
            <a:r>
              <a:rPr lang="en-US" baseline="0" dirty="0" smtClean="0"/>
              <a:t>Instructions</a:t>
            </a:r>
            <a:r>
              <a:rPr lang="en-US" dirty="0" smtClean="0"/>
              <a:t> for downloading, installing </a:t>
            </a:r>
            <a:r>
              <a:rPr lang="en-US" dirty="0" err="1" smtClean="0"/>
              <a:t>MultiWii</a:t>
            </a:r>
            <a:endParaRPr lang="en-US" dirty="0"/>
          </a:p>
          <a:p>
            <a:pPr lvl="1"/>
            <a:r>
              <a:rPr lang="en-US" baseline="0" dirty="0" smtClean="0"/>
              <a:t>A</a:t>
            </a:r>
            <a:r>
              <a:rPr lang="en-US" dirty="0"/>
              <a:t> </a:t>
            </a:r>
            <a:r>
              <a:rPr lang="en-US" dirty="0" smtClean="0"/>
              <a:t>version of </a:t>
            </a:r>
            <a:r>
              <a:rPr lang="en-US" dirty="0" err="1" smtClean="0"/>
              <a:t>MultiWii</a:t>
            </a:r>
            <a:r>
              <a:rPr lang="en-US" dirty="0" smtClean="0"/>
              <a:t> modified/configured to meet our needs.</a:t>
            </a:r>
            <a:endParaRPr lang="en-US" baseline="0" dirty="0" smtClean="0"/>
          </a:p>
          <a:p>
            <a:pPr lvl="0"/>
            <a:r>
              <a:rPr lang="en-US" baseline="0" dirty="0" smtClean="0"/>
              <a:t>Known unknowns</a:t>
            </a:r>
          </a:p>
          <a:p>
            <a:pPr lvl="1"/>
            <a:r>
              <a:rPr lang="en-US" baseline="0" dirty="0" smtClean="0"/>
              <a:t>Can the IMU talk at 3.3V?</a:t>
            </a:r>
          </a:p>
          <a:p>
            <a:pPr lvl="1"/>
            <a:r>
              <a:rPr lang="en-US" baseline="0" dirty="0" smtClean="0"/>
              <a:t>What components of the BOB are necessary?</a:t>
            </a:r>
          </a:p>
          <a:p>
            <a:pPr lvl="1"/>
            <a:r>
              <a:rPr lang="en-US" baseline="0" dirty="0" smtClean="0"/>
              <a:t>Does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build in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? Do we need a different </a:t>
            </a:r>
            <a:r>
              <a:rPr lang="en-US" baseline="0" dirty="0" err="1" smtClean="0"/>
              <a:t>toolchain</a:t>
            </a:r>
            <a:r>
              <a:rPr lang="en-US" baseline="0" dirty="0" smtClean="0"/>
              <a:t>?</a:t>
            </a:r>
          </a:p>
          <a:p>
            <a:pPr lvl="1"/>
            <a:r>
              <a:rPr lang="en-US" baseline="0" dirty="0" smtClean="0"/>
              <a:t>How does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interface with motors, IMU, and the radio?</a:t>
            </a:r>
          </a:p>
        </p:txBody>
      </p:sp>
    </p:spTree>
    <p:extLst>
      <p:ext uri="{BB962C8B-B14F-4D97-AF65-F5344CB8AC3E}">
        <p14:creationId xmlns:p14="http://schemas.microsoft.com/office/powerpoint/2010/main" val="340084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Motor +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Figure out how to control a DC motor with an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Determine how much current the motor will draw.</a:t>
            </a:r>
          </a:p>
          <a:p>
            <a:pPr lvl="1"/>
            <a:r>
              <a:rPr lang="en-US" dirty="0" smtClean="0"/>
              <a:t>Determine which transistors we should use.</a:t>
            </a:r>
          </a:p>
          <a:p>
            <a:pPr lvl="1"/>
            <a:r>
              <a:rPr lang="en-US" dirty="0" smtClean="0"/>
              <a:t>Work</a:t>
            </a:r>
            <a:r>
              <a:rPr lang="en-US" baseline="0" dirty="0" smtClean="0"/>
              <a:t> with SW team to integrate control with </a:t>
            </a:r>
            <a:r>
              <a:rPr lang="en-US" baseline="0" dirty="0" err="1" smtClean="0"/>
              <a:t>MultiWii</a:t>
            </a:r>
            <a:endParaRPr lang="en-US" baseline="0" dirty="0" smtClean="0"/>
          </a:p>
          <a:p>
            <a:r>
              <a:rPr lang="en-US" dirty="0" smtClean="0"/>
              <a:t>Deliverables</a:t>
            </a:r>
            <a:endParaRPr lang="en-US" baseline="0" dirty="0" smtClean="0"/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ppropriate, orderable propellers and motors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A schematic for the motor driver/controller with </a:t>
            </a:r>
            <a:r>
              <a:rPr lang="en-US" baseline="0" dirty="0" smtClean="0"/>
              <a:t>necessary eagle devices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Documentation explaining how to use the motor controller.</a:t>
            </a:r>
            <a:endParaRPr lang="en-US" baseline="0" dirty="0" smtClean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much current do we need?</a:t>
            </a:r>
          </a:p>
          <a:p>
            <a:pPr lvl="1"/>
            <a:r>
              <a:rPr lang="en-US" dirty="0" smtClean="0"/>
              <a:t>What kind of </a:t>
            </a:r>
            <a:r>
              <a:rPr lang="en-US" dirty="0" err="1" smtClean="0"/>
              <a:t>xtrs</a:t>
            </a:r>
            <a:r>
              <a:rPr lang="en-US" dirty="0" smtClean="0"/>
              <a:t> do we need?</a:t>
            </a:r>
          </a:p>
          <a:p>
            <a:pPr lvl="1"/>
            <a:r>
              <a:rPr lang="en-US" dirty="0" smtClean="0"/>
              <a:t>Do we need diodes?</a:t>
            </a:r>
          </a:p>
          <a:p>
            <a:pPr lvl="1"/>
            <a:r>
              <a:rPr lang="en-US" dirty="0" smtClean="0"/>
              <a:t>How fast can we vary the speed of the motors?</a:t>
            </a:r>
          </a:p>
          <a:p>
            <a:pPr lvl="1"/>
            <a:r>
              <a:rPr lang="en-US" dirty="0" smtClean="0"/>
              <a:t>How much lift will the motors generate?</a:t>
            </a:r>
          </a:p>
        </p:txBody>
      </p:sp>
    </p:spTree>
    <p:extLst>
      <p:ext uri="{BB962C8B-B14F-4D97-AF65-F5344CB8AC3E}">
        <p14:creationId xmlns:p14="http://schemas.microsoft.com/office/powerpoint/2010/main" val="395408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Microcontroller +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Successfully program our </a:t>
            </a:r>
            <a:r>
              <a:rPr lang="en-US" dirty="0" err="1" smtClean="0"/>
              <a:t>microcontroller+radio</a:t>
            </a:r>
            <a:endParaRPr lang="en-US" dirty="0" smtClean="0"/>
          </a:p>
          <a:p>
            <a:pPr lvl="1"/>
            <a:r>
              <a:rPr lang="en-US" dirty="0" smtClean="0"/>
              <a:t>Get two of them to communicate</a:t>
            </a:r>
          </a:p>
          <a:p>
            <a:pPr lvl="1"/>
            <a:r>
              <a:rPr lang="en-US" dirty="0" smtClean="0"/>
              <a:t>Characterize it’s bandwidth and range.</a:t>
            </a:r>
          </a:p>
          <a:p>
            <a:pPr lvl="1"/>
            <a:r>
              <a:rPr lang="en-US" dirty="0" smtClean="0"/>
              <a:t>Work with SW team to integrate it with </a:t>
            </a:r>
            <a:r>
              <a:rPr lang="en-US" dirty="0" err="1" smtClean="0"/>
              <a:t>MultiWii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Fully</a:t>
            </a:r>
            <a:r>
              <a:rPr lang="en-US" baseline="0" dirty="0" smtClean="0"/>
              <a:t> understand the </a:t>
            </a:r>
            <a:r>
              <a:rPr lang="en-US" baseline="0" dirty="0" err="1" smtClean="0"/>
              <a:t>microcontroler</a:t>
            </a:r>
            <a:r>
              <a:rPr lang="en-US" baseline="0" dirty="0" smtClean="0"/>
              <a:t> BOB schematic</a:t>
            </a:r>
          </a:p>
          <a:p>
            <a:pPr lvl="1"/>
            <a:r>
              <a:rPr lang="en-US" baseline="0" dirty="0" smtClean="0"/>
              <a:t>Work with other teams to understand which portions of the schematic we will need</a:t>
            </a:r>
          </a:p>
          <a:p>
            <a:r>
              <a:rPr lang="en-US" baseline="0" dirty="0" smtClean="0"/>
              <a:t>Deliverables</a:t>
            </a:r>
          </a:p>
          <a:p>
            <a:pPr lvl="1"/>
            <a:r>
              <a:rPr lang="en-US" dirty="0" err="1" smtClean="0"/>
              <a:t>Manufacturable</a:t>
            </a:r>
            <a:r>
              <a:rPr lang="en-US" dirty="0"/>
              <a:t>/orderable components </a:t>
            </a:r>
            <a:r>
              <a:rPr lang="en-US" dirty="0" smtClean="0"/>
              <a:t>to implement the microcontroller and radio</a:t>
            </a:r>
            <a:endParaRPr lang="en-US" dirty="0"/>
          </a:p>
          <a:p>
            <a:pPr lvl="1"/>
            <a:r>
              <a:rPr lang="en-US" dirty="0" smtClean="0"/>
              <a:t>Schematic for the </a:t>
            </a:r>
            <a:r>
              <a:rPr lang="en-US" dirty="0" err="1" smtClean="0"/>
              <a:t>microntroller</a:t>
            </a:r>
            <a:r>
              <a:rPr lang="en-US" dirty="0" smtClean="0"/>
              <a:t> and radio.</a:t>
            </a:r>
            <a:endParaRPr lang="en-US" baseline="0" dirty="0" smtClean="0"/>
          </a:p>
          <a:p>
            <a:pPr lvl="1"/>
            <a:r>
              <a:rPr lang="en-US" dirty="0" smtClean="0"/>
              <a:t>Documentation explaining how to upload code to the </a:t>
            </a:r>
            <a:r>
              <a:rPr lang="en-US" dirty="0" err="1" smtClean="0"/>
              <a:t>Quadcopter</a:t>
            </a:r>
            <a:r>
              <a:rPr lang="en-US" dirty="0" smtClean="0"/>
              <a:t> and controller/transmitter</a:t>
            </a:r>
            <a:endParaRPr lang="en-US" dirty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fast can we send data?</a:t>
            </a:r>
          </a:p>
          <a:p>
            <a:pPr lvl="1"/>
            <a:r>
              <a:rPr lang="en-US" dirty="0" smtClean="0"/>
              <a:t>How do we present interference between two communicating transmitters/quads?</a:t>
            </a:r>
          </a:p>
          <a:p>
            <a:pPr lvl="1"/>
            <a:r>
              <a:rPr lang="en-US" dirty="0" smtClean="0"/>
              <a:t>How do we flash the </a:t>
            </a:r>
            <a:r>
              <a:rPr lang="en-US" dirty="0" err="1" smtClean="0"/>
              <a:t>boot</a:t>
            </a:r>
            <a:r>
              <a:rPr lang="en-US" baseline="0" dirty="0" err="1" smtClean="0"/>
              <a:t>loader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57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Transmitter/controls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Figure</a:t>
            </a:r>
            <a:r>
              <a:rPr lang="en-US" baseline="0" dirty="0" smtClean="0"/>
              <a:t> out what kind of joysticks/controls we need.</a:t>
            </a:r>
          </a:p>
          <a:p>
            <a:pPr lvl="1"/>
            <a:r>
              <a:rPr lang="en-US" baseline="0" dirty="0" smtClean="0"/>
              <a:t>Design the controller.</a:t>
            </a:r>
          </a:p>
          <a:p>
            <a:pPr lvl="1"/>
            <a:r>
              <a:rPr lang="en-US" baseline="0" dirty="0" smtClean="0"/>
              <a:t>Figure out how much power it will need and provide a solution for </a:t>
            </a:r>
            <a:r>
              <a:rPr lang="en-US" baseline="0" dirty="0" err="1" smtClean="0"/>
              <a:t>powring</a:t>
            </a:r>
            <a:r>
              <a:rPr lang="en-US" baseline="0" dirty="0" smtClean="0"/>
              <a:t> it based on </a:t>
            </a:r>
            <a:r>
              <a:rPr lang="en-US" baseline="0" dirty="0" err="1" smtClean="0"/>
              <a:t>lipo</a:t>
            </a:r>
            <a:r>
              <a:rPr lang="en-US" baseline="0" dirty="0" smtClean="0"/>
              <a:t> batteries.</a:t>
            </a:r>
          </a:p>
          <a:p>
            <a:pPr lvl="1"/>
            <a:r>
              <a:rPr lang="en-US" dirty="0" smtClean="0"/>
              <a:t>Work with radio team to understand how to pair remote with quad.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the schematic on a bread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baseline="0" dirty="0" err="1" smtClean="0"/>
              <a:t>Manufacturable</a:t>
            </a:r>
            <a:r>
              <a:rPr lang="en-US" baseline="0" dirty="0" smtClean="0"/>
              <a:t>/orderable parts of the controller</a:t>
            </a:r>
          </a:p>
          <a:p>
            <a:pPr lvl="1"/>
            <a:r>
              <a:rPr lang="en-US" baseline="0" dirty="0" smtClean="0"/>
              <a:t>Eagle components for those parts</a:t>
            </a:r>
          </a:p>
          <a:p>
            <a:pPr lvl="1"/>
            <a:r>
              <a:rPr lang="en-US" dirty="0" smtClean="0"/>
              <a:t>A</a:t>
            </a:r>
            <a:r>
              <a:rPr lang="en-US" baseline="0" dirty="0" smtClean="0"/>
              <a:t> schematic for the controller, including micro controller and antenna.</a:t>
            </a:r>
          </a:p>
          <a:p>
            <a:pPr lvl="1"/>
            <a:r>
              <a:rPr lang="en-US" dirty="0" smtClean="0"/>
              <a:t>Documentation for the controller</a:t>
            </a:r>
            <a:endParaRPr lang="en-US" baseline="0" dirty="0" smtClean="0"/>
          </a:p>
          <a:p>
            <a:pPr lvl="0"/>
            <a:r>
              <a:rPr lang="en-US" dirty="0" smtClean="0"/>
              <a:t>Known</a:t>
            </a:r>
            <a:r>
              <a:rPr lang="en-US" baseline="0" dirty="0" smtClean="0"/>
              <a:t> unknowns</a:t>
            </a:r>
          </a:p>
          <a:p>
            <a:pPr lvl="1"/>
            <a:r>
              <a:rPr lang="en-US" dirty="0" smtClean="0"/>
              <a:t>What kind of joystick,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?</a:t>
            </a:r>
          </a:p>
          <a:p>
            <a:pPr lvl="1"/>
            <a:r>
              <a:rPr lang="en-US" baseline="0" dirty="0" smtClean="0"/>
              <a:t>Power requirements?</a:t>
            </a:r>
          </a:p>
          <a:p>
            <a:pPr lvl="1"/>
            <a:r>
              <a:rPr lang="en-US" baseline="0" dirty="0" smtClean="0"/>
              <a:t>What kind of antenna to use?</a:t>
            </a:r>
          </a:p>
        </p:txBody>
      </p:sp>
    </p:spTree>
    <p:extLst>
      <p:ext uri="{BB962C8B-B14F-4D97-AF65-F5344CB8AC3E}">
        <p14:creationId xmlns:p14="http://schemas.microsoft.com/office/powerpoint/2010/main" val="14885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5" ma:contentTypeDescription="Create a new document." ma:contentTypeScope="" ma:versionID="dadcb3fe1667e6ce5a28ebb4abfe342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B3889-CFF3-4558-AE18-64E19DC80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4E55384-0535-4827-BEC9-C0AA0AB52BCA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94016</TotalTime>
  <Words>1169</Words>
  <Application>Microsoft Macintosh PowerPoint</Application>
  <PresentationFormat>On-screen Show (4:3)</PresentationFormat>
  <Paragraphs>188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2_Office Theme</vt:lpstr>
      <vt:lpstr>Building A Quadcopter in Nine Weeks</vt:lpstr>
      <vt:lpstr>Course Goals</vt:lpstr>
      <vt:lpstr>This is an Experimental Class</vt:lpstr>
      <vt:lpstr>Grades and Stuff</vt:lpstr>
      <vt:lpstr>High Level Plan</vt:lpstr>
      <vt:lpstr>IMU + Software</vt:lpstr>
      <vt:lpstr>Motor + Controller</vt:lpstr>
      <vt:lpstr>Microcontroller + Radio</vt:lpstr>
      <vt:lpstr>Transmitter/controls</vt:lpstr>
      <vt:lpstr>Power</vt:lpstr>
      <vt:lpstr>For all Tasks</vt:lpstr>
      <vt:lpstr>General Challenges</vt:lpstr>
      <vt:lpstr>Design Reviews</vt:lpstr>
      <vt:lpstr>Resources</vt:lpstr>
      <vt:lpstr>Button/Light Tutorial</vt:lpstr>
      <vt:lpstr>PCB Design</vt:lpstr>
      <vt:lpstr>PowerPoint Presentation</vt:lpstr>
      <vt:lpstr>http://goo.gl/I9uZGp</vt:lpstr>
      <vt:lpstr>http://goo.gl/biRnp9</vt:lpstr>
      <vt:lpstr>http://goo.gl/d9MZ5</vt:lpstr>
      <vt:lpstr>http://goo.gl/TLEIOT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NVSL Presentation Template</dc:title>
  <dc:creator>Adrian Caulfield</dc:creator>
  <cp:lastModifiedBy>Steven Swanson</cp:lastModifiedBy>
  <cp:revision>1286</cp:revision>
  <cp:lastPrinted>2011-04-01T06:10:42Z</cp:lastPrinted>
  <dcterms:created xsi:type="dcterms:W3CDTF">2011-06-24T05:29:56Z</dcterms:created>
  <dcterms:modified xsi:type="dcterms:W3CDTF">2014-10-08T06:34:20Z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</Properties>
</file>