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8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69" r:id="rId14"/>
    <p:sldId id="277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1BDF-C5F6-3C42-A83C-380B3D3A046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C5CBC-2A66-D74B-83F6-5E819F1E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6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C5CBC-2A66-D74B-83F6-5E819F1E84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zP8UuDk8a0ZNWiteC-7PHx1HCeBY0qB" TargetMode="External"/><Relationship Id="rId4" Type="http://schemas.openxmlformats.org/officeDocument/2006/relationships/hyperlink" Target="http://www.eurocircuits.com/Making-a-PCB-PCB-Manufacture-step-by-ste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d.com.au/articles/Stackup_Planning_AN2011_2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agrearg.org/content/decoupling" TargetMode="External"/><Relationship Id="rId3" Type="http://schemas.openxmlformats.org/officeDocument/2006/relationships/hyperlink" Target="http://www.analog.com/static/imported-files/tutorials/MT-10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PCBs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 and </a:t>
            </a:r>
            <a:r>
              <a:rPr lang="en-US" dirty="0" err="1" smtClean="0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Vias</a:t>
            </a:r>
            <a:r>
              <a:rPr lang="en-US" dirty="0" smtClean="0"/>
              <a:t> are electrical connections</a:t>
            </a:r>
          </a:p>
          <a:p>
            <a:pPr lvl="1"/>
            <a:r>
              <a:rPr lang="en-US" dirty="0" smtClean="0"/>
              <a:t>Usually very small.</a:t>
            </a:r>
          </a:p>
          <a:p>
            <a:r>
              <a:rPr lang="en-US" dirty="0" smtClean="0"/>
              <a:t>Through hole pads</a:t>
            </a:r>
            <a:r>
              <a:rPr lang="en-US" dirty="0"/>
              <a:t> </a:t>
            </a:r>
            <a:r>
              <a:rPr lang="en-US" dirty="0" smtClean="0"/>
              <a:t>accommodate through-hole parts</a:t>
            </a:r>
          </a:p>
          <a:p>
            <a:r>
              <a:rPr lang="en-US" dirty="0" smtClean="0"/>
              <a:t>Even larger, mounting holes are possible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054" y="1600200"/>
            <a:ext cx="4756739" cy="3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Through-hole Pads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diameter of the hole is smaller than the drilled hole</a:t>
            </a:r>
          </a:p>
          <a:p>
            <a:pPr lvl="1"/>
            <a:r>
              <a:rPr lang="en-US" dirty="0" smtClean="0"/>
              <a:t>You need to </a:t>
            </a:r>
            <a:r>
              <a:rPr lang="en-US" dirty="0" smtClean="0"/>
              <a:t>add about </a:t>
            </a:r>
            <a:r>
              <a:rPr lang="en-US" dirty="0" smtClean="0"/>
              <a:t>0.3 mm to the desired, plated internal diameter to get the drill diameter</a:t>
            </a:r>
          </a:p>
          <a:p>
            <a:r>
              <a:rPr lang="en-US" dirty="0" smtClean="0"/>
              <a:t>More here: http://</a:t>
            </a:r>
            <a:r>
              <a:rPr lang="en-US" dirty="0" err="1" smtClean="0"/>
              <a:t>goo.gl</a:t>
            </a:r>
            <a:r>
              <a:rPr lang="en-US" dirty="0" smtClean="0"/>
              <a:t>/NzcY2W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054" y="1600200"/>
            <a:ext cx="4756739" cy="3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3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Holes and </a:t>
            </a:r>
            <a:r>
              <a:rPr lang="en-US" dirty="0" err="1" smtClean="0"/>
              <a:t>Vias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860" b="13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669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Choices, 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clearly many, many choices when designing a PCB</a:t>
            </a:r>
          </a:p>
          <a:p>
            <a:r>
              <a:rPr lang="en-US" dirty="0" smtClean="0"/>
              <a:t>We will get to make very few of them</a:t>
            </a:r>
          </a:p>
          <a:p>
            <a:r>
              <a:rPr lang="en-US" dirty="0" smtClean="0"/>
              <a:t>Cheap, </a:t>
            </a:r>
            <a:r>
              <a:rPr lang="en-US" dirty="0" err="1" smtClean="0"/>
              <a:t>quickturn</a:t>
            </a:r>
            <a:r>
              <a:rPr lang="en-US" dirty="0" smtClean="0"/>
              <a:t> PCB manufacturers provide a standard setup.  E.g.:</a:t>
            </a:r>
          </a:p>
          <a:p>
            <a:pPr lvl="1"/>
            <a:r>
              <a:rPr lang="en-US" dirty="0" smtClean="0"/>
              <a:t>FR4</a:t>
            </a:r>
          </a:p>
          <a:p>
            <a:pPr lvl="1"/>
            <a:r>
              <a:rPr lang="en-US" dirty="0" smtClean="0"/>
              <a:t>1oz copper</a:t>
            </a:r>
          </a:p>
          <a:p>
            <a:pPr lvl="1"/>
            <a:r>
              <a:rPr lang="en-US" dirty="0" smtClean="0"/>
              <a:t>2 or four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8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 paper about board </a:t>
            </a:r>
            <a:r>
              <a:rPr lang="en-US" dirty="0" err="1" smtClean="0"/>
              <a:t>stackups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www.icd.com.au/articles/Stackup_Planning_AN2011_2.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r>
              <a:rPr lang="en-US" dirty="0" smtClean="0"/>
              <a:t>Videos of PCB Manufacturing</a:t>
            </a:r>
          </a:p>
          <a:p>
            <a:pPr lvl="1"/>
            <a:r>
              <a:rPr lang="en-US" dirty="0">
                <a:hlinkClick r:id="rId3"/>
              </a:rPr>
              <a:t>https://www.youtube.com/playlist?list=PL8zP8UuDk8a0ZNWiteC-</a:t>
            </a:r>
            <a:r>
              <a:rPr lang="en-US" dirty="0" smtClean="0">
                <a:hlinkClick r:id="rId3"/>
              </a:rPr>
              <a:t>7PHx1HCeBY0qB</a:t>
            </a:r>
            <a:endParaRPr lang="en-US" dirty="0" smtClean="0"/>
          </a:p>
          <a:p>
            <a:pPr lvl="1"/>
            <a:r>
              <a:rPr lang="en-US" dirty="0" smtClean="0"/>
              <a:t>Original version </a:t>
            </a:r>
            <a:r>
              <a:rPr lang="en-US" dirty="0"/>
              <a:t>with text: </a:t>
            </a:r>
            <a:r>
              <a:rPr lang="en-US" dirty="0">
                <a:hlinkClick r:id="rId4"/>
              </a:rPr>
              <a:t>http://www.eurocircuits.com/Making-a-PCB-PCB-Manufacture-step-by-</a:t>
            </a:r>
            <a:r>
              <a:rPr lang="en-US" dirty="0" smtClean="0">
                <a:hlinkClick r:id="rId4"/>
              </a:rPr>
              <a:t>step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7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http://www.vagrearg.org/content/decoupling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http://www.analog.com/static/imported-files/tutorials/MT-101.pdf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1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We will use mm in this class.</a:t>
            </a:r>
          </a:p>
          <a:p>
            <a:pPr lvl="1"/>
            <a:r>
              <a:rPr lang="en-US" dirty="0" smtClean="0"/>
              <a:t>Lots of tutorials, documents, etc. use mils (1/1000 of an inch) or inches.</a:t>
            </a:r>
          </a:p>
          <a:p>
            <a:pPr lvl="1"/>
            <a:r>
              <a:rPr lang="en-US" dirty="0" smtClean="0"/>
              <a:t>1mm is about 40mils (39.3700787, actually)</a:t>
            </a:r>
          </a:p>
          <a:p>
            <a:pPr lvl="1"/>
            <a:r>
              <a:rPr lang="en-US" dirty="0" smtClean="0"/>
              <a:t>Keep an eye on your units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Video that explains PCB manufacturing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=59Io2Moz8G4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9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PCBs are Made of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49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Silkscreen – documentation labels</a:t>
            </a:r>
          </a:p>
          <a:p>
            <a:r>
              <a:rPr lang="en-US" dirty="0" smtClean="0"/>
              <a:t>Metal – for making wires</a:t>
            </a:r>
          </a:p>
          <a:p>
            <a:r>
              <a:rPr lang="en-US" dirty="0" err="1" smtClean="0"/>
              <a:t>Dialectric</a:t>
            </a:r>
            <a:r>
              <a:rPr lang="en-US" dirty="0" smtClean="0"/>
              <a:t> – insulation and structure</a:t>
            </a:r>
          </a:p>
          <a:p>
            <a:r>
              <a:rPr lang="en-US" dirty="0" smtClean="0"/>
              <a:t>Solder mask – protective outer coating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00200"/>
            <a:ext cx="4533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5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Metal layers for several components</a:t>
            </a:r>
          </a:p>
          <a:p>
            <a:pPr lvl="1"/>
            <a:r>
              <a:rPr lang="en-US" dirty="0" smtClean="0"/>
              <a:t>Conductive “traces” to connect components</a:t>
            </a:r>
          </a:p>
          <a:p>
            <a:pPr lvl="1"/>
            <a:r>
              <a:rPr lang="en-US" dirty="0" smtClean="0"/>
              <a:t>Pads for attaching/connecting components</a:t>
            </a:r>
          </a:p>
          <a:p>
            <a:r>
              <a:rPr lang="en-US" dirty="0" smtClean="0"/>
              <a:t>N-layer boards have N metal layers </a:t>
            </a:r>
          </a:p>
          <a:p>
            <a:pPr lvl="1"/>
            <a:r>
              <a:rPr lang="en-US" dirty="0" smtClean="0"/>
              <a:t>N usually is 2,4,...</a:t>
            </a:r>
            <a:endParaRPr lang="en-US" dirty="0"/>
          </a:p>
          <a:p>
            <a:pPr lvl="1"/>
            <a:r>
              <a:rPr lang="en-US" dirty="0" smtClean="0"/>
              <a:t>Fewer layers </a:t>
            </a:r>
            <a:r>
              <a:rPr lang="en-US" dirty="0" smtClean="0">
                <a:sym typeface="Wingdings"/>
              </a:rPr>
              <a:t> cheaper</a:t>
            </a:r>
          </a:p>
          <a:p>
            <a:r>
              <a:rPr lang="en-US" dirty="0" smtClean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 smtClean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 smtClean="0">
                <a:sym typeface="Wingdings"/>
              </a:rPr>
              <a:t>Ground and power planes</a:t>
            </a:r>
          </a:p>
          <a:p>
            <a:pPr lvl="1"/>
            <a:r>
              <a:rPr lang="en-US" dirty="0" smtClean="0">
                <a:sym typeface="Wingdings"/>
              </a:rPr>
              <a:t>Other signal planes</a:t>
            </a:r>
          </a:p>
          <a:p>
            <a:pPr lvl="1"/>
            <a:r>
              <a:rPr lang="en-US" dirty="0" smtClean="0">
                <a:sym typeface="Wingdings"/>
              </a:rPr>
              <a:t>Internal routing layers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6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Thickness is measured in </a:t>
            </a:r>
            <a:r>
              <a:rPr lang="en-US" dirty="0" err="1" smtClean="0">
                <a:sym typeface="Wingdings"/>
              </a:rPr>
              <a:t>oz</a:t>
            </a:r>
            <a:r>
              <a:rPr lang="en-US" dirty="0" smtClean="0">
                <a:sym typeface="Wingdings"/>
              </a:rPr>
              <a:t> per square foot.</a:t>
            </a:r>
          </a:p>
          <a:p>
            <a:r>
              <a:rPr lang="en-US" dirty="0" smtClean="0">
                <a:sym typeface="Wingdings"/>
              </a:rPr>
              <a:t>Standard copper is 1oz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About 0.034 mm</a:t>
            </a:r>
          </a:p>
          <a:p>
            <a:r>
              <a:rPr lang="en-US" dirty="0" smtClean="0"/>
              <a:t>Thicker metal layers can carry more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1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Dialectric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dialectric</a:t>
            </a:r>
            <a:r>
              <a:rPr lang="en-US" dirty="0" smtClean="0"/>
              <a:t> in the insulator between metal layers</a:t>
            </a:r>
          </a:p>
          <a:p>
            <a:r>
              <a:rPr lang="en-US" dirty="0" smtClean="0">
                <a:sym typeface="Wingdings"/>
              </a:rPr>
              <a:t>Most PCBs use FR4</a:t>
            </a:r>
          </a:p>
          <a:p>
            <a:pPr lvl="1"/>
            <a:r>
              <a:rPr lang="en-US" dirty="0" smtClean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 smtClean="0">
                <a:sym typeface="Wingdings"/>
              </a:rPr>
              <a:t>i.e., fancy fiberglass</a:t>
            </a:r>
          </a:p>
          <a:p>
            <a:pPr lvl="1"/>
            <a:r>
              <a:rPr lang="en-US" dirty="0" smtClean="0">
                <a:sym typeface="Wingdings"/>
              </a:rPr>
              <a:t>“FR” means flame retardant</a:t>
            </a:r>
          </a:p>
          <a:p>
            <a:r>
              <a:rPr lang="en-US" dirty="0" smtClean="0">
                <a:sym typeface="Wingdings"/>
              </a:rPr>
              <a:t>Other specialized </a:t>
            </a:r>
            <a:r>
              <a:rPr lang="en-US" dirty="0" err="1" smtClean="0">
                <a:sym typeface="Wingdings"/>
              </a:rPr>
              <a:t>dialectrics</a:t>
            </a:r>
            <a:r>
              <a:rPr lang="en-US" dirty="0" smtClean="0">
                <a:sym typeface="Wingdings"/>
              </a:rPr>
              <a:t> are are available</a:t>
            </a:r>
          </a:p>
          <a:p>
            <a:pPr lvl="1"/>
            <a:r>
              <a:rPr lang="en-US" dirty="0" smtClean="0">
                <a:sym typeface="Wingdings"/>
              </a:rPr>
              <a:t>To support high speed circuits</a:t>
            </a:r>
          </a:p>
          <a:p>
            <a:pPr lvl="1"/>
            <a:r>
              <a:rPr lang="en-US" dirty="0" smtClean="0">
                <a:sym typeface="Wingdings"/>
              </a:rPr>
              <a:t>To manage thermal expansion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1600200"/>
            <a:ext cx="328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0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 Mask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solder masking is a polymer (plastic) coating on the top and bottom of the board</a:t>
            </a:r>
          </a:p>
          <a:p>
            <a:r>
              <a:rPr lang="en-US" dirty="0" smtClean="0">
                <a:sym typeface="Wingdings"/>
              </a:rPr>
              <a:t>Solder does not adhere to it.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rotects the top and bottom metal from oxidation.</a:t>
            </a:r>
          </a:p>
          <a:p>
            <a:pPr lvl="1"/>
            <a:r>
              <a:rPr lang="en-US" dirty="0" smtClean="0">
                <a:sym typeface="Wingdings"/>
              </a:rPr>
              <a:t>Helps prevent solder bridges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806274"/>
            <a:ext cx="4533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3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Silkscreen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an opaque (usually) white epoxy</a:t>
            </a:r>
          </a:p>
          <a:p>
            <a:r>
              <a:rPr lang="en-US" dirty="0" smtClean="0"/>
              <a:t>It provides documentation and markings</a:t>
            </a:r>
          </a:p>
          <a:p>
            <a:pPr lvl="1"/>
            <a:r>
              <a:rPr lang="en-US" dirty="0" smtClean="0"/>
              <a:t>References designators</a:t>
            </a:r>
          </a:p>
          <a:p>
            <a:pPr lvl="1"/>
            <a:r>
              <a:rPr lang="en-US" dirty="0" smtClean="0"/>
              <a:t>Part outlines</a:t>
            </a:r>
          </a:p>
          <a:p>
            <a:pPr lvl="1"/>
            <a:r>
              <a:rPr lang="en-US" dirty="0" smtClean="0"/>
              <a:t>Logos</a:t>
            </a:r>
          </a:p>
          <a:p>
            <a:pPr lvl="1"/>
            <a:r>
              <a:rPr lang="en-US" dirty="0" smtClean="0"/>
              <a:t>Serial numbers etc.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64" y="1600200"/>
            <a:ext cx="4305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3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Plated holes connect metal layers.</a:t>
            </a:r>
            <a:endParaRPr lang="en-US" dirty="0"/>
          </a:p>
          <a:p>
            <a:pPr lvl="1"/>
            <a:r>
              <a:rPr lang="en-US" dirty="0" smtClean="0"/>
              <a:t>Drill a hole</a:t>
            </a:r>
          </a:p>
          <a:p>
            <a:pPr lvl="1"/>
            <a:r>
              <a:rPr lang="en-US" dirty="0" smtClean="0"/>
              <a:t>Electroplate it with copper</a:t>
            </a:r>
          </a:p>
          <a:p>
            <a:r>
              <a:rPr lang="en-US" dirty="0" smtClean="0"/>
              <a:t>The plating attaches to metal that the hole passes through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6" y="1600200"/>
            <a:ext cx="4756739" cy="3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532</Words>
  <Application>Microsoft Macintosh PowerPoint</Application>
  <PresentationFormat>On-screen Show (4:3)</PresentationFormat>
  <Paragraphs>85</Paragraphs>
  <Slides>15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PCBs</vt:lpstr>
      <vt:lpstr>Preliminaries</vt:lpstr>
      <vt:lpstr>PCBs are Made of Layers</vt:lpstr>
      <vt:lpstr>Metal Layers</vt:lpstr>
      <vt:lpstr>Metal Layers (cont.)</vt:lpstr>
      <vt:lpstr>Dialectric </vt:lpstr>
      <vt:lpstr>Solder Mask </vt:lpstr>
      <vt:lpstr>Silkscreen</vt:lpstr>
      <vt:lpstr>Connecting Layers</vt:lpstr>
      <vt:lpstr>Pads and Vias</vt:lpstr>
      <vt:lpstr>Designing Through-hole Pads</vt:lpstr>
      <vt:lpstr>Holes and Vias</vt:lpstr>
      <vt:lpstr>Lots of Choices, in Theory</vt:lpstr>
      <vt:lpstr>Resources</vt:lpstr>
      <vt:lpstr>Decoupling Caps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33</cp:revision>
  <dcterms:created xsi:type="dcterms:W3CDTF">2014-10-08T22:12:54Z</dcterms:created>
  <dcterms:modified xsi:type="dcterms:W3CDTF">2014-10-13T23:18:51Z</dcterms:modified>
</cp:coreProperties>
</file>