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0" r:id="rId5"/>
  </p:sldMasterIdLst>
  <p:notesMasterIdLst>
    <p:notesMasterId r:id="rId30"/>
  </p:notesMasterIdLst>
  <p:handoutMasterIdLst>
    <p:handoutMasterId r:id="rId31"/>
  </p:handoutMasterIdLst>
  <p:sldIdLst>
    <p:sldId id="1031" r:id="rId6"/>
    <p:sldId id="1042" r:id="rId7"/>
    <p:sldId id="1054" r:id="rId8"/>
    <p:sldId id="1055" r:id="rId9"/>
    <p:sldId id="1056" r:id="rId10"/>
    <p:sldId id="1060" r:id="rId11"/>
    <p:sldId id="1061" r:id="rId12"/>
    <p:sldId id="1072" r:id="rId13"/>
    <p:sldId id="1064" r:id="rId14"/>
    <p:sldId id="1069" r:id="rId15"/>
    <p:sldId id="1063" r:id="rId16"/>
    <p:sldId id="1065" r:id="rId17"/>
    <p:sldId id="1066" r:id="rId18"/>
    <p:sldId id="1058" r:id="rId19"/>
    <p:sldId id="1068" r:id="rId20"/>
    <p:sldId id="1062" r:id="rId21"/>
    <p:sldId id="1075" r:id="rId22"/>
    <p:sldId id="1067" r:id="rId23"/>
    <p:sldId id="1076" r:id="rId24"/>
    <p:sldId id="1077" r:id="rId25"/>
    <p:sldId id="1080" r:id="rId26"/>
    <p:sldId id="1078" r:id="rId27"/>
    <p:sldId id="1079" r:id="rId28"/>
    <p:sldId id="1081" r:id="rId29"/>
  </p:sldIdLst>
  <p:sldSz cx="9144000" cy="6858000" type="screen4x3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>
        <p:scale>
          <a:sx n="80" d="100"/>
          <a:sy n="80" d="100"/>
        </p:scale>
        <p:origin x="-1376" y="-640"/>
      </p:cViewPr>
      <p:guideLst>
        <p:guide orient="horz" pos="1152"/>
        <p:guide pos="3936"/>
      </p:guideLst>
    </p:cSldViewPr>
  </p:slideViewPr>
  <p:outlineViewPr>
    <p:cViewPr>
      <p:scale>
        <a:sx n="33" d="100"/>
        <a:sy n="33" d="100"/>
      </p:scale>
      <p:origin x="0" y="2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D784-BC72-9648-8E1C-5C7E3F07A066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86A8-0E9E-1946-8F73-8FD66F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10/10/14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3695701" y="3238500"/>
            <a:ext cx="5867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9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0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33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724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5410200"/>
            <a:ext cx="5486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adgetron Logo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" y="6324600"/>
            <a:ext cx="2218944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CFAR-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467600"/>
            <a:ext cx="1653673" cy="486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/>
          <a:srcRect t="12910" b="18714"/>
          <a:stretch/>
        </p:blipFill>
        <p:spPr>
          <a:xfrm>
            <a:off x="1981200" y="7086600"/>
            <a:ext cx="1151573" cy="7874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2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dafruit/Adafruit-LSM303-PC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Autofit/>
          </a:bodyPr>
          <a:lstStyle/>
          <a:p>
            <a:r>
              <a:rPr lang="en-US" sz="4700" b="1" dirty="0" smtClean="0">
                <a:solidFill>
                  <a:schemeClr val="accent2">
                    <a:lumMod val="75000"/>
                  </a:schemeClr>
                </a:solidFill>
              </a:rPr>
              <a:t>Preparing Schematics</a:t>
            </a:r>
            <a:endParaRPr lang="en-US" sz="4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Configure Eagle to use Our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From the control panel</a:t>
            </a:r>
          </a:p>
          <a:p>
            <a:pPr lvl="0"/>
            <a:r>
              <a:rPr lang="en-US" dirty="0" smtClean="0"/>
              <a:t>Options-&gt;Directories</a:t>
            </a:r>
          </a:p>
          <a:p>
            <a:pPr lvl="0"/>
            <a:r>
              <a:rPr lang="en-US" dirty="0" smtClean="0"/>
              <a:t>Add</a:t>
            </a:r>
            <a:r>
              <a:rPr lang="en-US" baseline="0" dirty="0" smtClean="0"/>
              <a:t> &lt;PATH-TO-GIT&gt;/Library/LBR to the “Libraries” field.  It’s colon-separated.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91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Eagle Libraries available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adaftruit</a:t>
            </a:r>
            <a:r>
              <a:rPr lang="en-US" dirty="0" smtClean="0"/>
              <a:t> and </a:t>
            </a:r>
            <a:r>
              <a:rPr lang="en-US" dirty="0" err="1" smtClean="0"/>
              <a:t>sparkfun</a:t>
            </a:r>
            <a:r>
              <a:rPr lang="en-US" dirty="0" smtClean="0"/>
              <a:t> libraries are in our </a:t>
            </a:r>
            <a:r>
              <a:rPr lang="en-US" dirty="0" err="1" smtClean="0"/>
              <a:t>git</a:t>
            </a:r>
            <a:r>
              <a:rPr lang="en-US" dirty="0" smtClean="0"/>
              <a:t> repo (Libraries/LBR)</a:t>
            </a:r>
          </a:p>
          <a:p>
            <a:r>
              <a:rPr lang="en-US" dirty="0" smtClean="0"/>
              <a:t>Eagle itself comes with a bunch too</a:t>
            </a:r>
          </a:p>
          <a:p>
            <a:r>
              <a:rPr lang="en-US" dirty="0" smtClean="0"/>
              <a:t>Access them via the control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Borrowing Stuff From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borrow stuff from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libraries, but you must be careful</a:t>
            </a:r>
          </a:p>
          <a:p>
            <a:pPr lvl="1"/>
            <a:r>
              <a:rPr lang="en-US" dirty="0" smtClean="0"/>
              <a:t>Double check all dimensions</a:t>
            </a:r>
          </a:p>
          <a:p>
            <a:pPr lvl="1"/>
            <a:r>
              <a:rPr lang="en-US" dirty="0" smtClean="0"/>
              <a:t>Be sure to check/set attributes correctly</a:t>
            </a:r>
          </a:p>
          <a:p>
            <a:pPr lvl="1"/>
            <a:r>
              <a:rPr lang="en-US" dirty="0" smtClean="0"/>
              <a:t>Add a “source” attribute with where you got it</a:t>
            </a:r>
          </a:p>
          <a:p>
            <a:r>
              <a:rPr lang="en-US" dirty="0" smtClean="0"/>
              <a:t>When you borrow, you must copy it to the correct library for the course</a:t>
            </a:r>
          </a:p>
          <a:p>
            <a:pPr lvl="1"/>
            <a:r>
              <a:rPr lang="en-US" dirty="0" smtClean="0"/>
              <a:t>Open the library you want to copy to</a:t>
            </a:r>
          </a:p>
          <a:p>
            <a:pPr lvl="1"/>
            <a:r>
              <a:rPr lang="en-US" dirty="0" smtClean="0"/>
              <a:t>Find the item in the control panel library browser</a:t>
            </a:r>
          </a:p>
          <a:p>
            <a:pPr lvl="1"/>
            <a:r>
              <a:rPr lang="en-US" dirty="0" smtClean="0"/>
              <a:t>Right click and select “copy to library”</a:t>
            </a:r>
          </a:p>
        </p:txBody>
      </p:sp>
    </p:spTree>
    <p:extLst>
      <p:ext uri="{BB962C8B-B14F-4D97-AF65-F5344CB8AC3E}">
        <p14:creationId xmlns:p14="http://schemas.microsoft.com/office/powerpoint/2010/main" val="87287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Libraries from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schematics contain the library data for all the devices they use</a:t>
            </a:r>
          </a:p>
          <a:p>
            <a:r>
              <a:rPr lang="en-US" dirty="0" smtClean="0"/>
              <a:t>You can extract this information for use in other schematics</a:t>
            </a:r>
          </a:p>
          <a:p>
            <a:pPr lvl="1"/>
            <a:r>
              <a:rPr lang="en-US" dirty="0" smtClean="0"/>
              <a:t>Open the schematic</a:t>
            </a:r>
          </a:p>
          <a:p>
            <a:pPr lvl="1"/>
            <a:r>
              <a:rPr lang="en-US" dirty="0" smtClean="0"/>
              <a:t>File-&gt;Export-&gt;Libraries</a:t>
            </a:r>
          </a:p>
          <a:p>
            <a:r>
              <a:rPr lang="en-US" dirty="0" smtClean="0"/>
              <a:t>Once this is done, see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307760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1143000"/>
          </a:xfrm>
        </p:spPr>
        <p:txBody>
          <a:bodyPr/>
          <a:lstStyle/>
          <a:p>
            <a:r>
              <a:rPr lang="en-US" dirty="0" smtClean="0"/>
              <a:t>Adding Attributes to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791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Name and Value</a:t>
            </a:r>
          </a:p>
          <a:p>
            <a:pPr lvl="1"/>
            <a:r>
              <a:rPr lang="en-US" dirty="0" smtClean="0"/>
              <a:t>“Name” is used as the “reference designator” for the device.</a:t>
            </a:r>
          </a:p>
          <a:p>
            <a:pPr lvl="1"/>
            <a:r>
              <a:rPr lang="en-US" dirty="0" smtClean="0"/>
              <a:t>“Value” is resistance for resistors, capacitance for capacitors, etc.</a:t>
            </a:r>
          </a:p>
          <a:p>
            <a:pPr lvl="1"/>
            <a:r>
              <a:rPr lang="en-US" dirty="0" smtClean="0"/>
              <a:t>Set these in the schematic editor with the “Name” and “Value” tools</a:t>
            </a:r>
          </a:p>
          <a:p>
            <a:pPr lvl="1"/>
            <a:r>
              <a:rPr lang="en-US" dirty="0" smtClean="0"/>
              <a:t>These are set per-instance</a:t>
            </a:r>
          </a:p>
          <a:p>
            <a:r>
              <a:rPr lang="en-US" dirty="0"/>
              <a:t>Attributes attach key-value pairs to devices</a:t>
            </a:r>
          </a:p>
          <a:p>
            <a:pPr lvl="1"/>
            <a:r>
              <a:rPr lang="en-US" dirty="0" smtClean="0"/>
              <a:t>You can define any attribute you want using the device editor:  Click on the “attributes” link in lower left of the editor window</a:t>
            </a:r>
          </a:p>
          <a:p>
            <a:pPr lvl="1"/>
            <a:r>
              <a:rPr lang="en-US" dirty="0" smtClean="0"/>
              <a:t>These are set in the library</a:t>
            </a:r>
          </a:p>
          <a:p>
            <a:pPr lvl="1"/>
            <a:r>
              <a:rPr lang="en-US" dirty="0" smtClean="0"/>
              <a:t>You can edit them on a per-instance basis with the “attribute” tool.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96" t="29534" r="13158" b="11030"/>
          <a:stretch/>
        </p:blipFill>
        <p:spPr>
          <a:xfrm>
            <a:off x="6238874" y="381000"/>
            <a:ext cx="2905126" cy="1539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362200"/>
            <a:ext cx="2613454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4572000"/>
            <a:ext cx="205945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Attributes for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Ohms for resistors</a:t>
            </a:r>
          </a:p>
          <a:p>
            <a:pPr lvl="1"/>
            <a:r>
              <a:rPr lang="en-US" dirty="0" smtClean="0"/>
              <a:t>Capacitance caps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DIST-1 – Distributer 1</a:t>
            </a:r>
          </a:p>
          <a:p>
            <a:r>
              <a:rPr lang="en-US" dirty="0" smtClean="0"/>
              <a:t>DIST-1-PN – Distributer 1 part number</a:t>
            </a:r>
          </a:p>
          <a:p>
            <a:r>
              <a:rPr lang="en-US" dirty="0" smtClean="0"/>
              <a:t>MFR – Manufacturer</a:t>
            </a:r>
          </a:p>
          <a:p>
            <a:r>
              <a:rPr lang="en-US" dirty="0" smtClean="0"/>
              <a:t>MFR-PN – Manufacturer part number</a:t>
            </a:r>
          </a:p>
          <a:p>
            <a:r>
              <a:rPr lang="en-US" dirty="0" smtClean="0"/>
              <a:t>CREATOR</a:t>
            </a:r>
            <a:r>
              <a:rPr lang="en-US" baseline="0" dirty="0" smtClean="0"/>
              <a:t> – who built the part originally</a:t>
            </a: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REVIEWER1 – who did the design review of the part</a:t>
            </a:r>
            <a:endParaRPr lang="en-US" sz="3200" dirty="0" smtClean="0">
              <a:effectLst/>
            </a:endParaRPr>
          </a:p>
          <a:p>
            <a:pPr marL="342882" marR="0" indent="-342882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REVIEWER2 – who did the design review of the part</a:t>
            </a:r>
            <a:endParaRPr lang="en-US" sz="3200" dirty="0" smtClean="0">
              <a:effectLst/>
            </a:endParaRPr>
          </a:p>
          <a:p>
            <a:r>
              <a:rPr lang="en-US" dirty="0" smtClean="0"/>
              <a:t>Others as needed</a:t>
            </a:r>
          </a:p>
        </p:txBody>
      </p:sp>
    </p:spTree>
    <p:extLst>
      <p:ext uri="{BB962C8B-B14F-4D97-AF65-F5344CB8AC3E}">
        <p14:creationId xmlns:p14="http://schemas.microsoft.com/office/powerpoint/2010/main" val="181253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Bill of Materials (BOM)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added a section the Button and Light Tutorial for generating a BOM.</a:t>
            </a:r>
          </a:p>
          <a:p>
            <a:r>
              <a:rPr lang="en-US" dirty="0" smtClean="0"/>
              <a:t>ULP – User Language Program</a:t>
            </a:r>
          </a:p>
          <a:p>
            <a:pPr lvl="1"/>
            <a:r>
              <a:rPr lang="en-US" dirty="0" smtClean="0"/>
              <a:t>Language for analyzing schematics, libraries, and boards programmatically.</a:t>
            </a:r>
            <a:endParaRPr lang="en-US" dirty="0"/>
          </a:p>
          <a:p>
            <a:pPr lvl="1"/>
            <a:r>
              <a:rPr lang="en-US" dirty="0" smtClean="0"/>
              <a:t>Can do some modifications, but its clunky</a:t>
            </a:r>
          </a:p>
          <a:p>
            <a:r>
              <a:rPr lang="en-US" dirty="0" smtClean="0"/>
              <a:t>A ULP program generates the BOM.</a:t>
            </a:r>
          </a:p>
        </p:txBody>
      </p:sp>
    </p:spTree>
    <p:extLst>
      <p:ext uri="{BB962C8B-B14F-4D97-AF65-F5344CB8AC3E}">
        <p14:creationId xmlns:p14="http://schemas.microsoft.com/office/powerpoint/2010/main" val="32598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to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Getting a PCB to work means getting nothing wrong</a:t>
            </a:r>
          </a:p>
          <a:p>
            <a:r>
              <a:rPr lang="en-US" dirty="0" smtClean="0"/>
              <a:t>We won’t have time for a </a:t>
            </a:r>
            <a:r>
              <a:rPr lang="en-US" dirty="0" err="1" smtClean="0"/>
              <a:t>respin</a:t>
            </a:r>
            <a:r>
              <a:rPr lang="en-US" dirty="0" smtClean="0"/>
              <a:t>, so we get one shot</a:t>
            </a:r>
          </a:p>
          <a:p>
            <a:r>
              <a:rPr lang="en-US" dirty="0" smtClean="0"/>
              <a:t>We are sharing a lot of stuff – schematics, devices, etc.</a:t>
            </a:r>
          </a:p>
          <a:p>
            <a:r>
              <a:rPr lang="en-US" dirty="0" smtClean="0"/>
              <a:t>We have to get everything right if we want to end up with a flying quad copter.</a:t>
            </a:r>
          </a:p>
          <a:p>
            <a:r>
              <a:rPr lang="en-US" dirty="0" smtClean="0"/>
              <a:t>It’s called </a:t>
            </a:r>
            <a:r>
              <a:rPr lang="en-US" i="1" dirty="0" smtClean="0"/>
              <a:t>hard</a:t>
            </a:r>
            <a:r>
              <a:rPr lang="en-US" dirty="0" smtClean="0"/>
              <a:t>ware for a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8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device in our library and every schematic will be reviewed by </a:t>
            </a:r>
            <a:r>
              <a:rPr lang="en-US" i="1" dirty="0" smtClean="0"/>
              <a:t>at least </a:t>
            </a:r>
            <a:r>
              <a:rPr lang="en-US" dirty="0" smtClean="0"/>
              <a:t>two other people.</a:t>
            </a:r>
          </a:p>
          <a:p>
            <a:pPr lvl="1"/>
            <a:r>
              <a:rPr lang="en-US" dirty="0" smtClean="0"/>
              <a:t>Fill in REVIEWER1 and REVIEWER2 attributes</a:t>
            </a:r>
          </a:p>
          <a:p>
            <a:pPr lvl="1"/>
            <a:r>
              <a:rPr lang="en-US" dirty="0" smtClean="0"/>
              <a:t>If you review a part, you are just as responsible for errors as the original designer.</a:t>
            </a:r>
          </a:p>
          <a:p>
            <a:r>
              <a:rPr lang="en-US" dirty="0" smtClean="0"/>
              <a:t>If you really want your </a:t>
            </a:r>
            <a:r>
              <a:rPr lang="en-US" dirty="0" err="1" smtClean="0"/>
              <a:t>quadcopter</a:t>
            </a:r>
            <a:r>
              <a:rPr lang="en-US" dirty="0" smtClean="0"/>
              <a:t> to fly, you should consider reviewing everything yourself.</a:t>
            </a:r>
          </a:p>
          <a:p>
            <a:r>
              <a:rPr lang="en-US" dirty="0" smtClean="0"/>
              <a:t>Do not be afraid to call out problems.</a:t>
            </a:r>
          </a:p>
          <a:p>
            <a:r>
              <a:rPr lang="en-US" dirty="0" smtClean="0"/>
              <a:t>Do not take problems that other people identify in your work personally.  They are helping you.</a:t>
            </a:r>
          </a:p>
        </p:txBody>
      </p:sp>
    </p:spTree>
    <p:extLst>
      <p:ext uri="{BB962C8B-B14F-4D97-AF65-F5344CB8AC3E}">
        <p14:creationId xmlns:p14="http://schemas.microsoft.com/office/powerpoint/2010/main" val="341678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schematics for each of the five components</a:t>
            </a:r>
          </a:p>
          <a:p>
            <a:r>
              <a:rPr lang="en-US" baseline="0" dirty="0" smtClean="0"/>
              <a:t>They</a:t>
            </a:r>
            <a:r>
              <a:rPr lang="en-US" dirty="0" smtClean="0"/>
              <a:t> must include</a:t>
            </a:r>
            <a:endParaRPr lang="en-US" dirty="0"/>
          </a:p>
          <a:p>
            <a:pPr lvl="1"/>
            <a:r>
              <a:rPr lang="en-US" dirty="0" smtClean="0"/>
              <a:t>The necessary components</a:t>
            </a:r>
          </a:p>
          <a:p>
            <a:pPr lvl="1"/>
            <a:r>
              <a:rPr lang="en-US" dirty="0" smtClean="0"/>
              <a:t>The necessary connections</a:t>
            </a:r>
          </a:p>
          <a:p>
            <a:pPr lvl="1"/>
            <a:r>
              <a:rPr lang="en-US" dirty="0" smtClean="0"/>
              <a:t>Information describing which parts should be installed in the resulting board</a:t>
            </a:r>
          </a:p>
          <a:p>
            <a:pPr lvl="1"/>
            <a:r>
              <a:rPr lang="en-US" dirty="0" smtClean="0"/>
              <a:t>Information to make it easy to order those parts.</a:t>
            </a:r>
          </a:p>
        </p:txBody>
      </p:sp>
    </p:spTree>
    <p:extLst>
      <p:ext uri="{BB962C8B-B14F-4D97-AF65-F5344CB8AC3E}">
        <p14:creationId xmlns:p14="http://schemas.microsoft.com/office/powerpoint/2010/main" val="340084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get someone to do a review:</a:t>
            </a:r>
          </a:p>
          <a:p>
            <a:pPr lvl="1"/>
            <a:r>
              <a:rPr lang="en-US" dirty="0" smtClean="0"/>
              <a:t>Ask them.</a:t>
            </a:r>
          </a:p>
          <a:p>
            <a:pPr lvl="1"/>
            <a:r>
              <a:rPr lang="en-US" dirty="0" smtClean="0"/>
              <a:t>If someone asks, accept</a:t>
            </a:r>
          </a:p>
          <a:p>
            <a:pPr lvl="0"/>
            <a:r>
              <a:rPr lang="en-US" dirty="0" smtClean="0"/>
              <a:t>Reviewers must be steadfast,</a:t>
            </a:r>
            <a:r>
              <a:rPr lang="en-US" baseline="0" dirty="0" smtClean="0"/>
              <a:t> picky, and demanding</a:t>
            </a:r>
          </a:p>
          <a:p>
            <a:pPr lvl="1"/>
            <a:r>
              <a:rPr lang="en-US" baseline="0" dirty="0" smtClean="0"/>
              <a:t>Remember, the design is going to end up in your hardware.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accept hand waving!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not sure, ask someone else.</a:t>
            </a:r>
            <a:endParaRPr lang="en-US" sz="2800" dirty="0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7250" y="1174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Designing</a:t>
            </a:r>
            <a:r>
              <a:rPr lang="en-US" baseline="0" dirty="0" smtClean="0"/>
              <a:t> packages, symbols, and devices is a well defined task, determining whether its correct is relatively easy.</a:t>
            </a:r>
            <a:endParaRPr lang="en-US" dirty="0" smtClean="0"/>
          </a:p>
          <a:p>
            <a:r>
              <a:rPr lang="en-US" dirty="0" smtClean="0"/>
              <a:t>The designer should provide all the</a:t>
            </a:r>
            <a:r>
              <a:rPr lang="en-US" baseline="0" dirty="0" smtClean="0"/>
              <a:t> necessary materials</a:t>
            </a:r>
            <a:endParaRPr lang="en-US" dirty="0" smtClean="0"/>
          </a:p>
          <a:p>
            <a:pPr lvl="1"/>
            <a:r>
              <a:rPr lang="en-US" dirty="0" smtClean="0"/>
              <a:t>Appropriate datasheets</a:t>
            </a:r>
          </a:p>
          <a:p>
            <a:pPr lvl="1"/>
            <a:r>
              <a:rPr lang="en-US" dirty="0" smtClean="0"/>
              <a:t>Preferably an example of the part you designing for.</a:t>
            </a:r>
          </a:p>
          <a:p>
            <a:pPr lvl="1"/>
            <a:r>
              <a:rPr lang="en-US" dirty="0" smtClean="0"/>
              <a:t>Any other necessary documentation.</a:t>
            </a:r>
          </a:p>
          <a:p>
            <a:r>
              <a:rPr lang="en-US" dirty="0" smtClean="0"/>
              <a:t>The reviewer should do the</a:t>
            </a:r>
            <a:r>
              <a:rPr lang="en-US" baseline="0" dirty="0" smtClean="0"/>
              <a:t> review </a:t>
            </a:r>
            <a:r>
              <a:rPr lang="en-US" i="1" baseline="0" dirty="0" smtClean="0"/>
              <a:t>on their own</a:t>
            </a:r>
            <a:r>
              <a:rPr lang="en-US" i="0" baseline="0" dirty="0" smtClean="0"/>
              <a:t> and then meet with the designer to ask questions.</a:t>
            </a:r>
            <a:endParaRPr lang="en-US" dirty="0" smtClean="0"/>
          </a:p>
          <a:p>
            <a:r>
              <a:rPr lang="en-US" dirty="0" smtClean="0"/>
              <a:t>Make sure to allocate enough time for this meeting – 30 min at least.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not the designer task to convince the reviewer that their design is right.  The reviewer must convince themselves, one way or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7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 Checklist for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Basics</a:t>
            </a:r>
          </a:p>
          <a:p>
            <a:pPr lvl="1"/>
            <a:r>
              <a:rPr lang="en-US" dirty="0" smtClean="0"/>
              <a:t>Did the designer give you the correct data sheet?</a:t>
            </a:r>
          </a:p>
          <a:p>
            <a:pPr lvl="1"/>
            <a:r>
              <a:rPr lang="en-US" dirty="0" smtClean="0"/>
              <a:t>Did they design for the right package?</a:t>
            </a:r>
          </a:p>
          <a:p>
            <a:pPr lvl="1"/>
            <a:r>
              <a:rPr lang="en-US" dirty="0" smtClean="0"/>
              <a:t>Is the item available on </a:t>
            </a:r>
            <a:r>
              <a:rPr lang="en-US" dirty="0" err="1" smtClean="0"/>
              <a:t>Digikey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Should they have used a part we stock in the lab?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Pad size and location</a:t>
            </a:r>
          </a:p>
          <a:p>
            <a:pPr lvl="1"/>
            <a:r>
              <a:rPr lang="en-US" dirty="0" smtClean="0"/>
              <a:t>Pad dimensions for surface mount parts</a:t>
            </a:r>
          </a:p>
          <a:p>
            <a:pPr lvl="2"/>
            <a:r>
              <a:rPr lang="en-US" dirty="0" smtClean="0"/>
              <a:t>Does the pad extend at least 1mm out from the side of the package, so its easy to solder?</a:t>
            </a:r>
          </a:p>
          <a:p>
            <a:pPr lvl="2"/>
            <a:r>
              <a:rPr lang="en-US" dirty="0" smtClean="0"/>
              <a:t>Does it otherwise match the manufactures recommendations?</a:t>
            </a:r>
          </a:p>
          <a:p>
            <a:pPr lvl="1"/>
            <a:r>
              <a:rPr lang="en-US" dirty="0" smtClean="0"/>
              <a:t>Hole diameter for through-hole parts.</a:t>
            </a:r>
          </a:p>
          <a:p>
            <a:pPr lvl="2"/>
            <a:r>
              <a:rPr lang="en-US" dirty="0" smtClean="0"/>
              <a:t>Bigger than the wire.</a:t>
            </a:r>
          </a:p>
          <a:p>
            <a:pPr lvl="2"/>
            <a:r>
              <a:rPr lang="en-US" dirty="0" smtClean="0"/>
              <a:t>Plating will make it smaller.  Will it still be big enough?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Pin Numbers and Mapping</a:t>
            </a:r>
          </a:p>
          <a:p>
            <a:pPr lvl="1"/>
            <a:r>
              <a:rPr lang="en-US" dirty="0" smtClean="0"/>
              <a:t>Do the pins in the schematic symbol map to the right physical pins?</a:t>
            </a:r>
          </a:p>
          <a:p>
            <a:pPr lvl="1"/>
            <a:r>
              <a:rPr lang="en-US" dirty="0" smtClean="0"/>
              <a:t>Do the physical pins match what’s in the data sheet?</a:t>
            </a:r>
          </a:p>
          <a:p>
            <a:pPr lvl="1"/>
            <a:r>
              <a:rPr lang="en-US" dirty="0" smtClean="0"/>
              <a:t>Are you sure you understand how the drawings in the data sheet are oriented?</a:t>
            </a:r>
          </a:p>
          <a:p>
            <a:r>
              <a:rPr lang="en-US" dirty="0" smtClean="0"/>
              <a:t>Silkscreen</a:t>
            </a:r>
          </a:p>
          <a:p>
            <a:pPr lvl="1"/>
            <a:r>
              <a:rPr lang="en-US" dirty="0" smtClean="0"/>
              <a:t>Are all the silk screen element in layer </a:t>
            </a:r>
            <a:r>
              <a:rPr lang="en-US" dirty="0" err="1" smtClean="0"/>
              <a:t>tPlace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silk screen show how the device should be oriented?</a:t>
            </a:r>
          </a:p>
          <a:p>
            <a:pPr lvl="1"/>
            <a:r>
              <a:rPr lang="en-US" dirty="0" smtClean="0"/>
              <a:t>Does it include a bounding box?  It should.</a:t>
            </a:r>
          </a:p>
          <a:p>
            <a:pPr lvl="1"/>
            <a:r>
              <a:rPr lang="en-US" dirty="0" smtClean="0"/>
              <a:t>Do lines of the silkscreen cross pads?  They shouldn’t.</a:t>
            </a:r>
          </a:p>
          <a:p>
            <a:pPr lvl="1"/>
            <a:r>
              <a:rPr lang="en-US" dirty="0" smtClean="0"/>
              <a:t>Is the Name attribute in </a:t>
            </a:r>
            <a:r>
              <a:rPr lang="en-US" dirty="0" err="1" smtClean="0"/>
              <a:t>tPlace</a:t>
            </a:r>
            <a:r>
              <a:rPr lang="en-US" dirty="0" smtClean="0"/>
              <a:t>?  It should be</a:t>
            </a:r>
          </a:p>
          <a:p>
            <a:pPr lvl="1"/>
            <a:r>
              <a:rPr lang="en-US" dirty="0" smtClean="0"/>
              <a:t>Is the Value attribute in </a:t>
            </a:r>
            <a:r>
              <a:rPr lang="en-US" dirty="0" err="1" smtClean="0"/>
              <a:t>tPlace</a:t>
            </a:r>
            <a:r>
              <a:rPr lang="en-US" dirty="0" smtClean="0"/>
              <a:t>?  It shouldn’t be.</a:t>
            </a:r>
          </a:p>
          <a:p>
            <a:pPr lvl="1"/>
            <a:r>
              <a:rPr lang="en-US" dirty="0" smtClean="0"/>
              <a:t>Is</a:t>
            </a:r>
            <a:r>
              <a:rPr lang="en-US" baseline="0" dirty="0" smtClean="0"/>
              <a:t> all text in </a:t>
            </a:r>
            <a:r>
              <a:rPr lang="en-US" baseline="0" dirty="0" err="1" smtClean="0"/>
              <a:t>tPlace</a:t>
            </a:r>
            <a:r>
              <a:rPr lang="en-US" baseline="0" dirty="0" smtClean="0"/>
              <a:t> in the vector font?  None of the other fonts work.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Is the Value attribute in </a:t>
            </a:r>
            <a:r>
              <a:rPr lang="en-US" dirty="0" err="1" smtClean="0"/>
              <a:t>tDocu</a:t>
            </a:r>
            <a:r>
              <a:rPr lang="en-US" dirty="0" smtClean="0"/>
              <a:t>? It should be.</a:t>
            </a:r>
          </a:p>
          <a:p>
            <a:pPr lvl="1"/>
            <a:r>
              <a:rPr lang="en-US" dirty="0" smtClean="0"/>
              <a:t>Is there a bounding box on the in </a:t>
            </a:r>
            <a:r>
              <a:rPr lang="en-US" dirty="0" err="1" smtClean="0"/>
              <a:t>tKeepout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Did they set the prefix for the device?</a:t>
            </a:r>
          </a:p>
          <a:p>
            <a:pPr lvl="2"/>
            <a:r>
              <a:rPr lang="en-US" dirty="0"/>
              <a:t>Resistors, </a:t>
            </a:r>
            <a:r>
              <a:rPr lang="en-US" dirty="0" smtClean="0"/>
              <a:t>R</a:t>
            </a:r>
            <a:endParaRPr lang="en-US" dirty="0"/>
          </a:p>
          <a:p>
            <a:pPr lvl="2"/>
            <a:r>
              <a:rPr lang="en-US" dirty="0"/>
              <a:t>Capacitors, C</a:t>
            </a:r>
          </a:p>
          <a:p>
            <a:pPr lvl="2"/>
            <a:r>
              <a:rPr lang="en-US" dirty="0"/>
              <a:t>Inductors, L</a:t>
            </a:r>
          </a:p>
          <a:p>
            <a:pPr lvl="2"/>
            <a:r>
              <a:rPr lang="en-US" dirty="0" err="1"/>
              <a:t>Diodes</a:t>
            </a:r>
            <a:r>
              <a:rPr lang="en-US" dirty="0" err="1" smtClean="0"/>
              <a:t>,D</a:t>
            </a:r>
            <a:endParaRPr lang="en-US" dirty="0"/>
          </a:p>
          <a:p>
            <a:pPr lvl="2"/>
            <a:r>
              <a:rPr lang="en-US" dirty="0" err="1"/>
              <a:t>Transistors</a:t>
            </a:r>
            <a:r>
              <a:rPr lang="en-US" dirty="0" err="1" smtClean="0"/>
              <a:t>,Q</a:t>
            </a:r>
            <a:endParaRPr lang="en-US" dirty="0"/>
          </a:p>
          <a:p>
            <a:pPr lvl="2"/>
            <a:r>
              <a:rPr lang="en-US" dirty="0"/>
              <a:t>ICs,	U</a:t>
            </a:r>
          </a:p>
          <a:p>
            <a:pPr lvl="2"/>
            <a:r>
              <a:rPr lang="en-US" dirty="0"/>
              <a:t>Header pins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J</a:t>
            </a:r>
            <a:endParaRPr lang="en-US" dirty="0"/>
          </a:p>
          <a:p>
            <a:pPr lvl="2"/>
            <a:r>
              <a:rPr lang="en-US" dirty="0"/>
              <a:t>Jacks &amp; </a:t>
            </a:r>
            <a:r>
              <a:rPr lang="en-US" dirty="0" err="1"/>
              <a:t>Plugs</a:t>
            </a:r>
            <a:r>
              <a:rPr lang="en-US" dirty="0" err="1" smtClean="0"/>
              <a:t>,J</a:t>
            </a:r>
            <a:endParaRPr lang="en-US" dirty="0"/>
          </a:p>
          <a:p>
            <a:pPr lvl="2"/>
            <a:r>
              <a:rPr lang="en-US" dirty="0" err="1"/>
              <a:t>Switches</a:t>
            </a:r>
            <a:r>
              <a:rPr lang="en-US" dirty="0" err="1" smtClean="0"/>
              <a:t>,S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489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pPr lvl="0"/>
            <a:r>
              <a:rPr lang="en-US" dirty="0" smtClean="0"/>
              <a:t>The</a:t>
            </a:r>
            <a:r>
              <a:rPr lang="en-US" baseline="0" dirty="0" smtClean="0"/>
              <a:t> requirements for each schematic are different</a:t>
            </a:r>
            <a:r>
              <a:rPr lang="en-US" dirty="0" smtClean="0"/>
              <a:t>, so the criteria for correctness are harder to define</a:t>
            </a:r>
          </a:p>
          <a:p>
            <a:pPr lvl="0"/>
            <a:r>
              <a:rPr lang="en-US" dirty="0" smtClean="0"/>
              <a:t>The designer should present the design to the reviewer.</a:t>
            </a:r>
          </a:p>
          <a:p>
            <a:pPr lvl="1"/>
            <a:r>
              <a:rPr lang="en-US" dirty="0" smtClean="0"/>
              <a:t>The designer needs to present it clearly and logically  -- this will require some preparation.</a:t>
            </a:r>
          </a:p>
          <a:p>
            <a:pPr lvl="1"/>
            <a:r>
              <a:rPr lang="en-US" dirty="0" smtClean="0"/>
              <a:t>Describe one piece at a time (Power supply, then IO, the status indicators, etc.)</a:t>
            </a:r>
          </a:p>
          <a:p>
            <a:r>
              <a:rPr lang="en-US" dirty="0" smtClean="0"/>
              <a:t>The reviewer…</a:t>
            </a:r>
          </a:p>
          <a:p>
            <a:pPr lvl="1"/>
            <a:r>
              <a:rPr lang="en-US" dirty="0" smtClean="0"/>
              <a:t>Should have looked over the design ahead of time</a:t>
            </a:r>
          </a:p>
          <a:p>
            <a:pPr lvl="1"/>
            <a:r>
              <a:rPr lang="en-US" dirty="0" smtClean="0"/>
              <a:t>Must ask tough questions</a:t>
            </a:r>
          </a:p>
          <a:p>
            <a:pPr lvl="1"/>
            <a:r>
              <a:rPr lang="en-US" dirty="0" smtClean="0"/>
              <a:t>Must not accept vague </a:t>
            </a:r>
            <a:r>
              <a:rPr lang="en-US" dirty="0" err="1" smtClean="0"/>
              <a:t>reponses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0625" y="442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250" y="315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1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</a:t>
            </a:r>
            <a:r>
              <a:rPr lang="en-US" baseline="0" dirty="0" smtClean="0"/>
              <a:t> Checklist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Are all the names and values visible?</a:t>
            </a:r>
          </a:p>
          <a:p>
            <a:pPr lvl="1"/>
            <a:r>
              <a:rPr lang="en-US" dirty="0" smtClean="0"/>
              <a:t>Is the schematic </a:t>
            </a:r>
            <a:r>
              <a:rPr lang="en-US" dirty="0" err="1" smtClean="0"/>
              <a:t>layed</a:t>
            </a:r>
            <a:r>
              <a:rPr lang="en-US" dirty="0" smtClean="0"/>
              <a:t> out nicely?  Is it organized?</a:t>
            </a:r>
          </a:p>
          <a:p>
            <a:r>
              <a:rPr lang="en-US" dirty="0" smtClean="0"/>
              <a:t>Connectivity</a:t>
            </a:r>
          </a:p>
          <a:p>
            <a:pPr lvl="1"/>
            <a:r>
              <a:rPr lang="en-US" dirty="0" smtClean="0"/>
              <a:t>Are all non-connected nets labeled?</a:t>
            </a:r>
          </a:p>
          <a:p>
            <a:pPr lvl="1"/>
            <a:r>
              <a:rPr lang="en-US" dirty="0" smtClean="0"/>
              <a:t>Are all pins on all parts connected?  If not,</a:t>
            </a:r>
            <a:r>
              <a:rPr lang="en-US" baseline="0" dirty="0" smtClean="0"/>
              <a:t> why?</a:t>
            </a:r>
          </a:p>
          <a:p>
            <a:pPr lvl="1"/>
            <a:r>
              <a:rPr lang="en-US" dirty="0" smtClean="0"/>
              <a:t>Are all the grounds connected? Is there only one ground?</a:t>
            </a:r>
          </a:p>
          <a:p>
            <a:pPr lvl="1"/>
            <a:r>
              <a:rPr lang="en-US" baseline="0" dirty="0" smtClean="0"/>
              <a:t>Are</a:t>
            </a:r>
            <a:r>
              <a:rPr lang="en-US" dirty="0" smtClean="0"/>
              <a:t> all the </a:t>
            </a:r>
            <a:r>
              <a:rPr lang="en-US" dirty="0" err="1" smtClean="0"/>
              <a:t>Vdds</a:t>
            </a:r>
            <a:r>
              <a:rPr lang="en-US" dirty="0" smtClean="0"/>
              <a:t> connected?  Is each power pin attached to the right power supply?</a:t>
            </a:r>
          </a:p>
          <a:p>
            <a:pPr lvl="1"/>
            <a:r>
              <a:rPr lang="en-US" baseline="0" dirty="0" smtClean="0"/>
              <a:t>Are all the pins actually connected?  Or do they just look connected?</a:t>
            </a:r>
          </a:p>
          <a:p>
            <a:pPr lvl="1"/>
            <a:r>
              <a:rPr lang="en-US" dirty="0" smtClean="0"/>
              <a:t>Are there junctions at net crossings where there shouldn’t be?  Are junctions missing where they should be present?</a:t>
            </a:r>
            <a:endParaRPr lang="en-US" baseline="0" dirty="0" smtClean="0"/>
          </a:p>
          <a:p>
            <a:pPr lvl="0"/>
            <a:r>
              <a:rPr lang="en-US" baseline="0" dirty="0" smtClean="0"/>
              <a:t>Functionality</a:t>
            </a:r>
          </a:p>
          <a:p>
            <a:pPr lvl="1"/>
            <a:r>
              <a:rPr lang="en-US" dirty="0"/>
              <a:t>Does the schematic do what it’s supposed to</a:t>
            </a:r>
            <a:r>
              <a:rPr lang="en-US" dirty="0" smtClean="0"/>
              <a:t>?</a:t>
            </a:r>
          </a:p>
          <a:p>
            <a:pPr lvl="1"/>
            <a:r>
              <a:rPr lang="en-US" baseline="0" dirty="0" smtClean="0"/>
              <a:t>Why was the value of each resistors and cap chosen?</a:t>
            </a:r>
          </a:p>
          <a:p>
            <a:pPr lvl="1"/>
            <a:r>
              <a:rPr lang="en-US" dirty="0" smtClean="0"/>
              <a:t>E.g.: Can the power supply provide sufficient current?</a:t>
            </a:r>
            <a:endParaRPr lang="en-US" dirty="0"/>
          </a:p>
          <a:p>
            <a:pPr lvl="1"/>
            <a:r>
              <a:rPr lang="en-US" dirty="0" smtClean="0"/>
              <a:t>Is there sufficient decoupling?</a:t>
            </a:r>
          </a:p>
          <a:p>
            <a:pPr lvl="1"/>
            <a:r>
              <a:rPr lang="en-US" dirty="0" smtClean="0"/>
              <a:t>Are the decoupling caps the right size?</a:t>
            </a:r>
          </a:p>
          <a:p>
            <a:r>
              <a:rPr lang="en-US" dirty="0" smtClean="0"/>
              <a:t>Have all the devices been through proper design reviews?</a:t>
            </a:r>
          </a:p>
        </p:txBody>
      </p:sp>
    </p:spTree>
    <p:extLst>
      <p:ext uri="{BB962C8B-B14F-4D97-AF65-F5344CB8AC3E}">
        <p14:creationId xmlns:p14="http://schemas.microsoft.com/office/powerpoint/2010/main" val="31186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IMU and micro controller BOBs the schematics are linked to from the wiki.</a:t>
            </a:r>
          </a:p>
          <a:p>
            <a:r>
              <a:rPr lang="en-US" dirty="0" smtClean="0"/>
              <a:t>You need to modify them to make them schematics we can build</a:t>
            </a:r>
          </a:p>
          <a:p>
            <a:pPr lvl="1"/>
            <a:r>
              <a:rPr lang="en-US" dirty="0" smtClean="0"/>
              <a:t>Use parts we can acquire</a:t>
            </a:r>
          </a:p>
          <a:p>
            <a:pPr lvl="1"/>
            <a:r>
              <a:rPr lang="en-US" dirty="0" smtClean="0"/>
              <a:t>Ensure that necessary library components are present</a:t>
            </a:r>
          </a:p>
          <a:p>
            <a:r>
              <a:rPr lang="en-US" dirty="0" smtClean="0"/>
              <a:t>You need to eliminate unnecessary </a:t>
            </a:r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Voltage level conversion</a:t>
            </a:r>
          </a:p>
          <a:p>
            <a:pPr lvl="1"/>
            <a:r>
              <a:rPr lang="en-US" dirty="0" smtClean="0"/>
              <a:t>Local power supply</a:t>
            </a:r>
            <a:endParaRPr lang="en-US" dirty="0"/>
          </a:p>
          <a:p>
            <a:r>
              <a:rPr lang="en-US" dirty="0" smtClean="0"/>
              <a:t>Document the changes you made and how the resulting schematic works.</a:t>
            </a:r>
          </a:p>
        </p:txBody>
      </p:sp>
    </p:spTree>
    <p:extLst>
      <p:ext uri="{BB962C8B-B14F-4D97-AF65-F5344CB8AC3E}">
        <p14:creationId xmlns:p14="http://schemas.microsoft.com/office/powerpoint/2010/main" val="300010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motor controller, controller/transmitter, and power supply you’ll build a new schematic</a:t>
            </a:r>
          </a:p>
          <a:p>
            <a:r>
              <a:rPr lang="en-US" dirty="0" smtClean="0"/>
              <a:t>It needs the same information as the BOB-based schematics</a:t>
            </a:r>
          </a:p>
        </p:txBody>
      </p:sp>
    </p:spTree>
    <p:extLst>
      <p:ext uri="{BB962C8B-B14F-4D97-AF65-F5344CB8AC3E}">
        <p14:creationId xmlns:p14="http://schemas.microsoft.com/office/powerpoint/2010/main" val="327574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many choices for electronic components</a:t>
            </a:r>
          </a:p>
          <a:p>
            <a:pPr lvl="1"/>
            <a:r>
              <a:rPr lang="en-US" dirty="0" smtClean="0"/>
              <a:t>For common parts (resistors, caps, etc.) there’s a page on the wiki that says which ones to use, if possible</a:t>
            </a:r>
          </a:p>
          <a:p>
            <a:r>
              <a:rPr lang="en-US" dirty="0" smtClean="0"/>
              <a:t>For less common parts, you may have to find you own</a:t>
            </a:r>
            <a:endParaRPr lang="en-US" dirty="0"/>
          </a:p>
          <a:p>
            <a:pPr lvl="1"/>
            <a:r>
              <a:rPr lang="en-US" dirty="0" smtClean="0"/>
              <a:t>Look on </a:t>
            </a:r>
            <a:r>
              <a:rPr lang="en-US" dirty="0" err="1" smtClean="0"/>
              <a:t>digikey</a:t>
            </a:r>
            <a:endParaRPr lang="en-US" dirty="0" smtClean="0"/>
          </a:p>
          <a:p>
            <a:pPr lvl="1"/>
            <a:r>
              <a:rPr lang="en-US" dirty="0" smtClean="0"/>
              <a:t>Look on </a:t>
            </a:r>
            <a:r>
              <a:rPr lang="en-US" dirty="0" err="1" smtClean="0"/>
              <a:t>Adafruit</a:t>
            </a:r>
            <a:r>
              <a:rPr lang="en-US" dirty="0" smtClean="0"/>
              <a:t> and </a:t>
            </a:r>
            <a:r>
              <a:rPr lang="en-US" dirty="0" err="1" smtClean="0"/>
              <a:t>sparkfun</a:t>
            </a:r>
            <a:endParaRPr lang="en-US" dirty="0"/>
          </a:p>
          <a:p>
            <a:pPr lvl="1"/>
            <a:r>
              <a:rPr lang="en-US" dirty="0" smtClean="0"/>
              <a:t>Google around for information about design considerations</a:t>
            </a:r>
          </a:p>
          <a:p>
            <a:pPr lvl="1"/>
            <a:r>
              <a:rPr lang="en-US" dirty="0" smtClean="0"/>
              <a:t>Pour over datasheets</a:t>
            </a:r>
          </a:p>
          <a:p>
            <a:pPr lvl="1"/>
            <a:r>
              <a:rPr lang="en-US" dirty="0" smtClean="0"/>
              <a:t>Bonus points if there’s a through-hole and surface mount version</a:t>
            </a:r>
          </a:p>
        </p:txBody>
      </p:sp>
    </p:spTree>
    <p:extLst>
      <p:ext uri="{BB962C8B-B14F-4D97-AF65-F5344CB8AC3E}">
        <p14:creationId xmlns:p14="http://schemas.microsoft.com/office/powerpoint/2010/main" val="303325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“Chip” component Sizes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7841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wattage resistors need to be large</a:t>
            </a:r>
          </a:p>
          <a:p>
            <a:pPr lvl="1"/>
            <a:r>
              <a:rPr lang="en-US" dirty="0" smtClean="0"/>
              <a:t>We won’t need these</a:t>
            </a:r>
          </a:p>
          <a:p>
            <a:r>
              <a:rPr lang="en-US" dirty="0" smtClean="0"/>
              <a:t>Large capacitance caps need to be large.</a:t>
            </a:r>
          </a:p>
          <a:p>
            <a:pPr lvl="1"/>
            <a:r>
              <a:rPr lang="en-US" dirty="0" smtClean="0"/>
              <a:t>Might need these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1187986"/>
            <a:ext cx="5016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Tour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https://github.com/adafruit/Adafruit-LSM303-</a:t>
            </a:r>
            <a:r>
              <a:rPr lang="en-US" dirty="0" smtClean="0">
                <a:hlinkClick r:id="rId2"/>
              </a:rPr>
              <a:t>PCB</a:t>
            </a:r>
            <a:endParaRPr lang="en-US" dirty="0" smtClean="0"/>
          </a:p>
          <a:p>
            <a:pPr lvl="1"/>
            <a:r>
              <a:rPr lang="en-US" dirty="0" smtClean="0"/>
              <a:t>Note for </a:t>
            </a:r>
            <a:r>
              <a:rPr lang="en-US" dirty="0" err="1" smtClean="0"/>
              <a:t>steve</a:t>
            </a:r>
            <a:r>
              <a:rPr lang="en-US" dirty="0" smtClean="0"/>
              <a:t>: research</a:t>
            </a:r>
            <a:r>
              <a:rPr lang="en-US" dirty="0"/>
              <a:t>/NVSL/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 smtClean="0"/>
              <a:t>Quadcopters</a:t>
            </a:r>
            <a:r>
              <a:rPr lang="en-US" dirty="0"/>
              <a:t>/</a:t>
            </a:r>
            <a:r>
              <a:rPr lang="en-US" dirty="0" smtClean="0"/>
              <a:t>Class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75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symbols, packages, and devices must be in our communal libraries</a:t>
            </a:r>
          </a:p>
          <a:p>
            <a:pPr lvl="1"/>
            <a:r>
              <a:rPr lang="en-US" dirty="0" smtClean="0"/>
              <a:t>One common parts </a:t>
            </a:r>
          </a:p>
          <a:p>
            <a:pPr lvl="2"/>
            <a:r>
              <a:rPr lang="en-US" dirty="0" smtClean="0"/>
              <a:t>Resistors</a:t>
            </a:r>
          </a:p>
          <a:p>
            <a:pPr lvl="2"/>
            <a:r>
              <a:rPr lang="en-US" dirty="0" smtClean="0"/>
              <a:t>Caps</a:t>
            </a:r>
          </a:p>
          <a:p>
            <a:pPr lvl="2"/>
            <a:r>
              <a:rPr lang="en-US" dirty="0" smtClean="0"/>
              <a:t>Other frequently-used parts.</a:t>
            </a:r>
          </a:p>
          <a:p>
            <a:pPr lvl="1"/>
            <a:r>
              <a:rPr lang="en-US" dirty="0" smtClean="0"/>
              <a:t>Per-component libraries for each piece of the </a:t>
            </a:r>
            <a:r>
              <a:rPr lang="en-US" dirty="0" err="1" smtClean="0"/>
              <a:t>quadcopter</a:t>
            </a:r>
            <a:endParaRPr lang="en-US" dirty="0" smtClean="0"/>
          </a:p>
          <a:p>
            <a:pPr lvl="2"/>
            <a:r>
              <a:rPr lang="en-US" dirty="0" smtClean="0"/>
              <a:t>They should live in Library/LBR in the </a:t>
            </a:r>
            <a:r>
              <a:rPr lang="en-US" dirty="0" err="1" smtClean="0"/>
              <a:t>git</a:t>
            </a:r>
            <a:r>
              <a:rPr lang="en-US" dirty="0" smtClean="0"/>
              <a:t> repo.</a:t>
            </a:r>
          </a:p>
          <a:p>
            <a:r>
              <a:rPr lang="en-US" dirty="0" smtClean="0"/>
              <a:t>These are in Library/LBR</a:t>
            </a:r>
          </a:p>
          <a:p>
            <a:r>
              <a:rPr lang="en-US" dirty="0" smtClean="0"/>
              <a:t>We keep them separate because merging changes with </a:t>
            </a:r>
            <a:r>
              <a:rPr lang="en-US" dirty="0" err="1" smtClean="0"/>
              <a:t>git</a:t>
            </a:r>
            <a:r>
              <a:rPr lang="en-US" dirty="0" smtClean="0"/>
              <a:t> is not reliable.</a:t>
            </a:r>
          </a:p>
        </p:txBody>
      </p:sp>
    </p:spTree>
    <p:extLst>
      <p:ext uri="{BB962C8B-B14F-4D97-AF65-F5344CB8AC3E}">
        <p14:creationId xmlns:p14="http://schemas.microsoft.com/office/powerpoint/2010/main" val="327919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5" ma:contentTypeDescription="Create a new document." ma:contentTypeScope="" ma:versionID="dadcb3fe1667e6ce5a28ebb4abfe342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B3889-CFF3-4558-AE18-64E19DC804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4E55384-0535-4827-BEC9-C0AA0AB52BCA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100332</TotalTime>
  <Words>1646</Words>
  <Application>Microsoft Macintosh PowerPoint</Application>
  <PresentationFormat>On-screen Show (4:3)</PresentationFormat>
  <Paragraphs>198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2_Office Theme</vt:lpstr>
      <vt:lpstr>Preparing Schematics</vt:lpstr>
      <vt:lpstr>Schematics</vt:lpstr>
      <vt:lpstr>Break Out Boards</vt:lpstr>
      <vt:lpstr>New Schematics</vt:lpstr>
      <vt:lpstr>Part Selection</vt:lpstr>
      <vt:lpstr>“Chip” component Sizes</vt:lpstr>
      <vt:lpstr>Schematic Tour </vt:lpstr>
      <vt:lpstr>Libraries</vt:lpstr>
      <vt:lpstr>Our Libraries</vt:lpstr>
      <vt:lpstr>Configure Eagle to use Our Libraries</vt:lpstr>
      <vt:lpstr>Third Party Libraries</vt:lpstr>
      <vt:lpstr>Borrowing Stuff From 3rd Party Libraries</vt:lpstr>
      <vt:lpstr>Extracting Libraries from Schematics</vt:lpstr>
      <vt:lpstr>Adding Attributes to Devices</vt:lpstr>
      <vt:lpstr>Standard Attributes for This Class</vt:lpstr>
      <vt:lpstr>Generating the Bill of Materials (BOM)</vt:lpstr>
      <vt:lpstr>Design Reviews</vt:lpstr>
      <vt:lpstr>Attention to Detail</vt:lpstr>
      <vt:lpstr>Design Review Process</vt:lpstr>
      <vt:lpstr>Design Review Process (Cont.)</vt:lpstr>
      <vt:lpstr>Design Reviews for Devices</vt:lpstr>
      <vt:lpstr>Design Review Checklist for Devices</vt:lpstr>
      <vt:lpstr>Design Reviews for Schematics</vt:lpstr>
      <vt:lpstr>Design Review Checklist for Schematics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NVSL Presentation Template</dc:title>
  <dc:creator>Adrian Caulfield</dc:creator>
  <cp:lastModifiedBy>Steven Swanson</cp:lastModifiedBy>
  <cp:revision>1312</cp:revision>
  <cp:lastPrinted>2011-04-01T06:10:42Z</cp:lastPrinted>
  <dcterms:created xsi:type="dcterms:W3CDTF">2011-06-24T05:29:56Z</dcterms:created>
  <dcterms:modified xsi:type="dcterms:W3CDTF">2014-10-13T23:18:33Z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</Properties>
</file>