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0.jpg" ContentType="image/png"/>
  <Override PartName="/ppt/media/image11.jpg" ContentType="image/png"/>
  <Override PartName="/ppt/media/image12.jpg" ContentType="image/png"/>
  <Override PartName="/ppt/media/image13.jpg" ContentType="image/png"/>
  <Override PartName="/ppt/media/image14.jpg" ContentType="image/png"/>
  <Override PartName="/ppt/media/image1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0" r:id="rId7"/>
    <p:sldId id="261" r:id="rId8"/>
    <p:sldId id="262" r:id="rId9"/>
    <p:sldId id="263" r:id="rId10"/>
    <p:sldId id="264" r:id="rId11"/>
    <p:sldId id="270" r:id="rId12"/>
    <p:sldId id="265" r:id="rId13"/>
    <p:sldId id="266" r:id="rId14"/>
    <p:sldId id="268" r:id="rId15"/>
    <p:sldId id="269" r:id="rId16"/>
    <p:sldId id="267"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5D98A-EC04-49EB-885B-D351AA54A1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149602-1FD3-43F3-89E6-D53FC756E5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312C9F-8CD4-4146-9AD2-D95EADC58292}"/>
              </a:ext>
            </a:extLst>
          </p:cNvPr>
          <p:cNvSpPr>
            <a:spLocks noGrp="1"/>
          </p:cNvSpPr>
          <p:nvPr>
            <p:ph type="dt" sz="half" idx="10"/>
          </p:nvPr>
        </p:nvSpPr>
        <p:spPr/>
        <p:txBody>
          <a:bodyPr/>
          <a:lstStyle/>
          <a:p>
            <a:fld id="{D8B74CC0-9E56-47A1-8E76-D165021912E8}" type="datetimeFigureOut">
              <a:rPr lang="en-IN" smtClean="0"/>
              <a:t>04-11-2022</a:t>
            </a:fld>
            <a:endParaRPr lang="en-IN"/>
          </a:p>
        </p:txBody>
      </p:sp>
      <p:sp>
        <p:nvSpPr>
          <p:cNvPr id="5" name="Footer Placeholder 4">
            <a:extLst>
              <a:ext uri="{FF2B5EF4-FFF2-40B4-BE49-F238E27FC236}">
                <a16:creationId xmlns:a16="http://schemas.microsoft.com/office/drawing/2014/main" id="{12124B1F-D8DD-474C-B125-420F547FF7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36A7D-F6CA-4A5A-B84A-39570AD4BDAC}"/>
              </a:ext>
            </a:extLst>
          </p:cNvPr>
          <p:cNvSpPr>
            <a:spLocks noGrp="1"/>
          </p:cNvSpPr>
          <p:nvPr>
            <p:ph type="sldNum" sz="quarter" idx="12"/>
          </p:nvPr>
        </p:nvSpPr>
        <p:spPr/>
        <p:txBody>
          <a:bodyPr/>
          <a:lstStyle/>
          <a:p>
            <a:fld id="{B2C06320-488D-4F80-9EED-EC60D6C25E92}" type="slidenum">
              <a:rPr lang="en-IN" smtClean="0"/>
              <a:t>‹#›</a:t>
            </a:fld>
            <a:endParaRPr lang="en-IN"/>
          </a:p>
        </p:txBody>
      </p:sp>
    </p:spTree>
    <p:extLst>
      <p:ext uri="{BB962C8B-B14F-4D97-AF65-F5344CB8AC3E}">
        <p14:creationId xmlns:p14="http://schemas.microsoft.com/office/powerpoint/2010/main" val="332734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9766-2895-42B6-9FBE-7FBB9975CC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552F02-59E2-4877-8751-7388E35F03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D74718-A1D3-412F-9708-EDC49BC21333}"/>
              </a:ext>
            </a:extLst>
          </p:cNvPr>
          <p:cNvSpPr>
            <a:spLocks noGrp="1"/>
          </p:cNvSpPr>
          <p:nvPr>
            <p:ph type="dt" sz="half" idx="10"/>
          </p:nvPr>
        </p:nvSpPr>
        <p:spPr/>
        <p:txBody>
          <a:bodyPr/>
          <a:lstStyle/>
          <a:p>
            <a:fld id="{D8B74CC0-9E56-47A1-8E76-D165021912E8}" type="datetimeFigureOut">
              <a:rPr lang="en-IN" smtClean="0"/>
              <a:t>04-11-2022</a:t>
            </a:fld>
            <a:endParaRPr lang="en-IN"/>
          </a:p>
        </p:txBody>
      </p:sp>
      <p:sp>
        <p:nvSpPr>
          <p:cNvPr id="5" name="Footer Placeholder 4">
            <a:extLst>
              <a:ext uri="{FF2B5EF4-FFF2-40B4-BE49-F238E27FC236}">
                <a16:creationId xmlns:a16="http://schemas.microsoft.com/office/drawing/2014/main" id="{16B0A9EF-90C6-4B93-9542-54CF8008FF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8F69F9-C82D-4155-80C4-98C2D013A688}"/>
              </a:ext>
            </a:extLst>
          </p:cNvPr>
          <p:cNvSpPr>
            <a:spLocks noGrp="1"/>
          </p:cNvSpPr>
          <p:nvPr>
            <p:ph type="sldNum" sz="quarter" idx="12"/>
          </p:nvPr>
        </p:nvSpPr>
        <p:spPr/>
        <p:txBody>
          <a:bodyPr/>
          <a:lstStyle/>
          <a:p>
            <a:fld id="{B2C06320-488D-4F80-9EED-EC60D6C25E92}" type="slidenum">
              <a:rPr lang="en-IN" smtClean="0"/>
              <a:t>‹#›</a:t>
            </a:fld>
            <a:endParaRPr lang="en-IN"/>
          </a:p>
        </p:txBody>
      </p:sp>
    </p:spTree>
    <p:extLst>
      <p:ext uri="{BB962C8B-B14F-4D97-AF65-F5344CB8AC3E}">
        <p14:creationId xmlns:p14="http://schemas.microsoft.com/office/powerpoint/2010/main" val="86357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2B5BFA-5637-4A84-8467-53835AC9EE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A56A4A-7723-45D1-A52E-9C67687F6F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E679C8-DBF3-4141-9326-1AEF65749B15}"/>
              </a:ext>
            </a:extLst>
          </p:cNvPr>
          <p:cNvSpPr>
            <a:spLocks noGrp="1"/>
          </p:cNvSpPr>
          <p:nvPr>
            <p:ph type="dt" sz="half" idx="10"/>
          </p:nvPr>
        </p:nvSpPr>
        <p:spPr/>
        <p:txBody>
          <a:bodyPr/>
          <a:lstStyle/>
          <a:p>
            <a:fld id="{D8B74CC0-9E56-47A1-8E76-D165021912E8}" type="datetimeFigureOut">
              <a:rPr lang="en-IN" smtClean="0"/>
              <a:t>04-11-2022</a:t>
            </a:fld>
            <a:endParaRPr lang="en-IN"/>
          </a:p>
        </p:txBody>
      </p:sp>
      <p:sp>
        <p:nvSpPr>
          <p:cNvPr id="5" name="Footer Placeholder 4">
            <a:extLst>
              <a:ext uri="{FF2B5EF4-FFF2-40B4-BE49-F238E27FC236}">
                <a16:creationId xmlns:a16="http://schemas.microsoft.com/office/drawing/2014/main" id="{79D70A20-3A57-4F33-BC86-71ACE600CC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857B46-17FA-47D4-8B14-5BEA978F058D}"/>
              </a:ext>
            </a:extLst>
          </p:cNvPr>
          <p:cNvSpPr>
            <a:spLocks noGrp="1"/>
          </p:cNvSpPr>
          <p:nvPr>
            <p:ph type="sldNum" sz="quarter" idx="12"/>
          </p:nvPr>
        </p:nvSpPr>
        <p:spPr/>
        <p:txBody>
          <a:bodyPr/>
          <a:lstStyle/>
          <a:p>
            <a:fld id="{B2C06320-488D-4F80-9EED-EC60D6C25E92}" type="slidenum">
              <a:rPr lang="en-IN" smtClean="0"/>
              <a:t>‹#›</a:t>
            </a:fld>
            <a:endParaRPr lang="en-IN"/>
          </a:p>
        </p:txBody>
      </p:sp>
    </p:spTree>
    <p:extLst>
      <p:ext uri="{BB962C8B-B14F-4D97-AF65-F5344CB8AC3E}">
        <p14:creationId xmlns:p14="http://schemas.microsoft.com/office/powerpoint/2010/main" val="2265783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A5031-55BD-412B-B29F-0450BA3C2F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77B691-D03C-4249-B055-F635F72218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D3D964-6D7F-4929-AF3C-645AC82781E0}"/>
              </a:ext>
            </a:extLst>
          </p:cNvPr>
          <p:cNvSpPr>
            <a:spLocks noGrp="1"/>
          </p:cNvSpPr>
          <p:nvPr>
            <p:ph type="dt" sz="half" idx="10"/>
          </p:nvPr>
        </p:nvSpPr>
        <p:spPr/>
        <p:txBody>
          <a:bodyPr/>
          <a:lstStyle/>
          <a:p>
            <a:fld id="{D8B74CC0-9E56-47A1-8E76-D165021912E8}" type="datetimeFigureOut">
              <a:rPr lang="en-IN" smtClean="0"/>
              <a:t>04-11-2022</a:t>
            </a:fld>
            <a:endParaRPr lang="en-IN"/>
          </a:p>
        </p:txBody>
      </p:sp>
      <p:sp>
        <p:nvSpPr>
          <p:cNvPr id="5" name="Footer Placeholder 4">
            <a:extLst>
              <a:ext uri="{FF2B5EF4-FFF2-40B4-BE49-F238E27FC236}">
                <a16:creationId xmlns:a16="http://schemas.microsoft.com/office/drawing/2014/main" id="{ADD3A025-1AB5-4BC1-8E51-7E2934CAC2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3DBEAB-DEF8-448A-861D-DDEA9308C67B}"/>
              </a:ext>
            </a:extLst>
          </p:cNvPr>
          <p:cNvSpPr>
            <a:spLocks noGrp="1"/>
          </p:cNvSpPr>
          <p:nvPr>
            <p:ph type="sldNum" sz="quarter" idx="12"/>
          </p:nvPr>
        </p:nvSpPr>
        <p:spPr/>
        <p:txBody>
          <a:bodyPr/>
          <a:lstStyle/>
          <a:p>
            <a:fld id="{B2C06320-488D-4F80-9EED-EC60D6C25E92}" type="slidenum">
              <a:rPr lang="en-IN" smtClean="0"/>
              <a:t>‹#›</a:t>
            </a:fld>
            <a:endParaRPr lang="en-IN"/>
          </a:p>
        </p:txBody>
      </p:sp>
    </p:spTree>
    <p:extLst>
      <p:ext uri="{BB962C8B-B14F-4D97-AF65-F5344CB8AC3E}">
        <p14:creationId xmlns:p14="http://schemas.microsoft.com/office/powerpoint/2010/main" val="379115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62ED3-5041-4B0C-B25F-22987FD19E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823744-889E-44DA-9875-847BD3557F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767222-344F-4E27-AF81-15B2079D9474}"/>
              </a:ext>
            </a:extLst>
          </p:cNvPr>
          <p:cNvSpPr>
            <a:spLocks noGrp="1"/>
          </p:cNvSpPr>
          <p:nvPr>
            <p:ph type="dt" sz="half" idx="10"/>
          </p:nvPr>
        </p:nvSpPr>
        <p:spPr/>
        <p:txBody>
          <a:bodyPr/>
          <a:lstStyle/>
          <a:p>
            <a:fld id="{D8B74CC0-9E56-47A1-8E76-D165021912E8}" type="datetimeFigureOut">
              <a:rPr lang="en-IN" smtClean="0"/>
              <a:t>04-11-2022</a:t>
            </a:fld>
            <a:endParaRPr lang="en-IN"/>
          </a:p>
        </p:txBody>
      </p:sp>
      <p:sp>
        <p:nvSpPr>
          <p:cNvPr id="5" name="Footer Placeholder 4">
            <a:extLst>
              <a:ext uri="{FF2B5EF4-FFF2-40B4-BE49-F238E27FC236}">
                <a16:creationId xmlns:a16="http://schemas.microsoft.com/office/drawing/2014/main" id="{1500B391-C6A3-44C5-BEDF-F9DBAD781D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33D4F8-054F-4962-B310-C14F3A1B60B1}"/>
              </a:ext>
            </a:extLst>
          </p:cNvPr>
          <p:cNvSpPr>
            <a:spLocks noGrp="1"/>
          </p:cNvSpPr>
          <p:nvPr>
            <p:ph type="sldNum" sz="quarter" idx="12"/>
          </p:nvPr>
        </p:nvSpPr>
        <p:spPr/>
        <p:txBody>
          <a:bodyPr/>
          <a:lstStyle/>
          <a:p>
            <a:fld id="{B2C06320-488D-4F80-9EED-EC60D6C25E92}" type="slidenum">
              <a:rPr lang="en-IN" smtClean="0"/>
              <a:t>‹#›</a:t>
            </a:fld>
            <a:endParaRPr lang="en-IN"/>
          </a:p>
        </p:txBody>
      </p:sp>
    </p:spTree>
    <p:extLst>
      <p:ext uri="{BB962C8B-B14F-4D97-AF65-F5344CB8AC3E}">
        <p14:creationId xmlns:p14="http://schemas.microsoft.com/office/powerpoint/2010/main" val="103190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0036-0179-493B-A33C-FC5718060C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4403DC-4A53-4DA0-986F-9945437FED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D4B43D-5631-4F3A-B14D-4DFCA95943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1A2212-D3DD-4384-A44B-FE5C0483ECF3}"/>
              </a:ext>
            </a:extLst>
          </p:cNvPr>
          <p:cNvSpPr>
            <a:spLocks noGrp="1"/>
          </p:cNvSpPr>
          <p:nvPr>
            <p:ph type="dt" sz="half" idx="10"/>
          </p:nvPr>
        </p:nvSpPr>
        <p:spPr/>
        <p:txBody>
          <a:bodyPr/>
          <a:lstStyle/>
          <a:p>
            <a:fld id="{D8B74CC0-9E56-47A1-8E76-D165021912E8}" type="datetimeFigureOut">
              <a:rPr lang="en-IN" smtClean="0"/>
              <a:t>04-11-2022</a:t>
            </a:fld>
            <a:endParaRPr lang="en-IN"/>
          </a:p>
        </p:txBody>
      </p:sp>
      <p:sp>
        <p:nvSpPr>
          <p:cNvPr id="6" name="Footer Placeholder 5">
            <a:extLst>
              <a:ext uri="{FF2B5EF4-FFF2-40B4-BE49-F238E27FC236}">
                <a16:creationId xmlns:a16="http://schemas.microsoft.com/office/drawing/2014/main" id="{73D588B3-D432-40A9-9A30-231113B81F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547434-26A4-41F3-BE9C-305EDF41F8DF}"/>
              </a:ext>
            </a:extLst>
          </p:cNvPr>
          <p:cNvSpPr>
            <a:spLocks noGrp="1"/>
          </p:cNvSpPr>
          <p:nvPr>
            <p:ph type="sldNum" sz="quarter" idx="12"/>
          </p:nvPr>
        </p:nvSpPr>
        <p:spPr/>
        <p:txBody>
          <a:bodyPr/>
          <a:lstStyle/>
          <a:p>
            <a:fld id="{B2C06320-488D-4F80-9EED-EC60D6C25E92}" type="slidenum">
              <a:rPr lang="en-IN" smtClean="0"/>
              <a:t>‹#›</a:t>
            </a:fld>
            <a:endParaRPr lang="en-IN"/>
          </a:p>
        </p:txBody>
      </p:sp>
    </p:spTree>
    <p:extLst>
      <p:ext uri="{BB962C8B-B14F-4D97-AF65-F5344CB8AC3E}">
        <p14:creationId xmlns:p14="http://schemas.microsoft.com/office/powerpoint/2010/main" val="167503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A4B0-8318-49AF-8E47-069B287FEC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597DA8-04CD-4038-A996-94F3639E70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FDED66-CD3A-4DA0-B346-7D992369F4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D72D0F-AAC4-402B-B5B0-6227D037F1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21C257-E344-4531-B993-324F9150AE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B22980-B192-4D63-AEC4-1663700DCD04}"/>
              </a:ext>
            </a:extLst>
          </p:cNvPr>
          <p:cNvSpPr>
            <a:spLocks noGrp="1"/>
          </p:cNvSpPr>
          <p:nvPr>
            <p:ph type="dt" sz="half" idx="10"/>
          </p:nvPr>
        </p:nvSpPr>
        <p:spPr/>
        <p:txBody>
          <a:bodyPr/>
          <a:lstStyle/>
          <a:p>
            <a:fld id="{D8B74CC0-9E56-47A1-8E76-D165021912E8}" type="datetimeFigureOut">
              <a:rPr lang="en-IN" smtClean="0"/>
              <a:t>04-11-2022</a:t>
            </a:fld>
            <a:endParaRPr lang="en-IN"/>
          </a:p>
        </p:txBody>
      </p:sp>
      <p:sp>
        <p:nvSpPr>
          <p:cNvPr id="8" name="Footer Placeholder 7">
            <a:extLst>
              <a:ext uri="{FF2B5EF4-FFF2-40B4-BE49-F238E27FC236}">
                <a16:creationId xmlns:a16="http://schemas.microsoft.com/office/drawing/2014/main" id="{71474FDF-BF94-434C-AAC9-EF6B3CC404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38FD9C-3AF7-42DC-854F-73B2171968CD}"/>
              </a:ext>
            </a:extLst>
          </p:cNvPr>
          <p:cNvSpPr>
            <a:spLocks noGrp="1"/>
          </p:cNvSpPr>
          <p:nvPr>
            <p:ph type="sldNum" sz="quarter" idx="12"/>
          </p:nvPr>
        </p:nvSpPr>
        <p:spPr/>
        <p:txBody>
          <a:bodyPr/>
          <a:lstStyle/>
          <a:p>
            <a:fld id="{B2C06320-488D-4F80-9EED-EC60D6C25E92}" type="slidenum">
              <a:rPr lang="en-IN" smtClean="0"/>
              <a:t>‹#›</a:t>
            </a:fld>
            <a:endParaRPr lang="en-IN"/>
          </a:p>
        </p:txBody>
      </p:sp>
    </p:spTree>
    <p:extLst>
      <p:ext uri="{BB962C8B-B14F-4D97-AF65-F5344CB8AC3E}">
        <p14:creationId xmlns:p14="http://schemas.microsoft.com/office/powerpoint/2010/main" val="153439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4107-2788-4F72-98B3-4AEC1DF1BD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375BCB-BB05-4209-9CE5-B0C3269D63FA}"/>
              </a:ext>
            </a:extLst>
          </p:cNvPr>
          <p:cNvSpPr>
            <a:spLocks noGrp="1"/>
          </p:cNvSpPr>
          <p:nvPr>
            <p:ph type="dt" sz="half" idx="10"/>
          </p:nvPr>
        </p:nvSpPr>
        <p:spPr/>
        <p:txBody>
          <a:bodyPr/>
          <a:lstStyle/>
          <a:p>
            <a:fld id="{D8B74CC0-9E56-47A1-8E76-D165021912E8}" type="datetimeFigureOut">
              <a:rPr lang="en-IN" smtClean="0"/>
              <a:t>04-11-2022</a:t>
            </a:fld>
            <a:endParaRPr lang="en-IN"/>
          </a:p>
        </p:txBody>
      </p:sp>
      <p:sp>
        <p:nvSpPr>
          <p:cNvPr id="4" name="Footer Placeholder 3">
            <a:extLst>
              <a:ext uri="{FF2B5EF4-FFF2-40B4-BE49-F238E27FC236}">
                <a16:creationId xmlns:a16="http://schemas.microsoft.com/office/drawing/2014/main" id="{A5FB8876-12E4-4CE4-A4FD-797EE83CC5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C47C96-146A-4511-A47D-D94BC2F2E861}"/>
              </a:ext>
            </a:extLst>
          </p:cNvPr>
          <p:cNvSpPr>
            <a:spLocks noGrp="1"/>
          </p:cNvSpPr>
          <p:nvPr>
            <p:ph type="sldNum" sz="quarter" idx="12"/>
          </p:nvPr>
        </p:nvSpPr>
        <p:spPr/>
        <p:txBody>
          <a:bodyPr/>
          <a:lstStyle/>
          <a:p>
            <a:fld id="{B2C06320-488D-4F80-9EED-EC60D6C25E92}" type="slidenum">
              <a:rPr lang="en-IN" smtClean="0"/>
              <a:t>‹#›</a:t>
            </a:fld>
            <a:endParaRPr lang="en-IN"/>
          </a:p>
        </p:txBody>
      </p:sp>
    </p:spTree>
    <p:extLst>
      <p:ext uri="{BB962C8B-B14F-4D97-AF65-F5344CB8AC3E}">
        <p14:creationId xmlns:p14="http://schemas.microsoft.com/office/powerpoint/2010/main" val="170972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B6CD38-C25F-43B3-9305-64381F04A13C}"/>
              </a:ext>
            </a:extLst>
          </p:cNvPr>
          <p:cNvSpPr>
            <a:spLocks noGrp="1"/>
          </p:cNvSpPr>
          <p:nvPr>
            <p:ph type="dt" sz="half" idx="10"/>
          </p:nvPr>
        </p:nvSpPr>
        <p:spPr/>
        <p:txBody>
          <a:bodyPr/>
          <a:lstStyle/>
          <a:p>
            <a:fld id="{D8B74CC0-9E56-47A1-8E76-D165021912E8}" type="datetimeFigureOut">
              <a:rPr lang="en-IN" smtClean="0"/>
              <a:t>04-11-2022</a:t>
            </a:fld>
            <a:endParaRPr lang="en-IN"/>
          </a:p>
        </p:txBody>
      </p:sp>
      <p:sp>
        <p:nvSpPr>
          <p:cNvPr id="3" name="Footer Placeholder 2">
            <a:extLst>
              <a:ext uri="{FF2B5EF4-FFF2-40B4-BE49-F238E27FC236}">
                <a16:creationId xmlns:a16="http://schemas.microsoft.com/office/drawing/2014/main" id="{C47A3EB9-3FB2-46A5-BA34-C8E8B00649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91364F-195C-4BD0-9724-B67BB4CE8E89}"/>
              </a:ext>
            </a:extLst>
          </p:cNvPr>
          <p:cNvSpPr>
            <a:spLocks noGrp="1"/>
          </p:cNvSpPr>
          <p:nvPr>
            <p:ph type="sldNum" sz="quarter" idx="12"/>
          </p:nvPr>
        </p:nvSpPr>
        <p:spPr/>
        <p:txBody>
          <a:bodyPr/>
          <a:lstStyle/>
          <a:p>
            <a:fld id="{B2C06320-488D-4F80-9EED-EC60D6C25E92}" type="slidenum">
              <a:rPr lang="en-IN" smtClean="0"/>
              <a:t>‹#›</a:t>
            </a:fld>
            <a:endParaRPr lang="en-IN"/>
          </a:p>
        </p:txBody>
      </p:sp>
    </p:spTree>
    <p:extLst>
      <p:ext uri="{BB962C8B-B14F-4D97-AF65-F5344CB8AC3E}">
        <p14:creationId xmlns:p14="http://schemas.microsoft.com/office/powerpoint/2010/main" val="933102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51B2-E41B-4A51-87DC-094A8E9FFC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87F10E-5A3B-41FD-96E5-9F6DC15C55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D283BE-EE08-43DA-866C-AD2C20EDA1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4EC2C-13DF-40CB-99F6-56FA0C478401}"/>
              </a:ext>
            </a:extLst>
          </p:cNvPr>
          <p:cNvSpPr>
            <a:spLocks noGrp="1"/>
          </p:cNvSpPr>
          <p:nvPr>
            <p:ph type="dt" sz="half" idx="10"/>
          </p:nvPr>
        </p:nvSpPr>
        <p:spPr/>
        <p:txBody>
          <a:bodyPr/>
          <a:lstStyle/>
          <a:p>
            <a:fld id="{D8B74CC0-9E56-47A1-8E76-D165021912E8}" type="datetimeFigureOut">
              <a:rPr lang="en-IN" smtClean="0"/>
              <a:t>04-11-2022</a:t>
            </a:fld>
            <a:endParaRPr lang="en-IN"/>
          </a:p>
        </p:txBody>
      </p:sp>
      <p:sp>
        <p:nvSpPr>
          <p:cNvPr id="6" name="Footer Placeholder 5">
            <a:extLst>
              <a:ext uri="{FF2B5EF4-FFF2-40B4-BE49-F238E27FC236}">
                <a16:creationId xmlns:a16="http://schemas.microsoft.com/office/drawing/2014/main" id="{B35EB0E0-BF92-4DCD-BC04-517B5D2137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67F271-8FDA-49A8-8F26-5A198E231DB5}"/>
              </a:ext>
            </a:extLst>
          </p:cNvPr>
          <p:cNvSpPr>
            <a:spLocks noGrp="1"/>
          </p:cNvSpPr>
          <p:nvPr>
            <p:ph type="sldNum" sz="quarter" idx="12"/>
          </p:nvPr>
        </p:nvSpPr>
        <p:spPr/>
        <p:txBody>
          <a:bodyPr/>
          <a:lstStyle/>
          <a:p>
            <a:fld id="{B2C06320-488D-4F80-9EED-EC60D6C25E92}" type="slidenum">
              <a:rPr lang="en-IN" smtClean="0"/>
              <a:t>‹#›</a:t>
            </a:fld>
            <a:endParaRPr lang="en-IN"/>
          </a:p>
        </p:txBody>
      </p:sp>
    </p:spTree>
    <p:extLst>
      <p:ext uri="{BB962C8B-B14F-4D97-AF65-F5344CB8AC3E}">
        <p14:creationId xmlns:p14="http://schemas.microsoft.com/office/powerpoint/2010/main" val="1665170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A0BF-7710-4341-9E3D-7E86F2761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8E5884-BE88-47F5-953A-D7BB27BD3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D8BB07-377C-4474-BB9D-AAA365AEEC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B1CDC2-C38A-4E30-8B4F-72524A608EB3}"/>
              </a:ext>
            </a:extLst>
          </p:cNvPr>
          <p:cNvSpPr>
            <a:spLocks noGrp="1"/>
          </p:cNvSpPr>
          <p:nvPr>
            <p:ph type="dt" sz="half" idx="10"/>
          </p:nvPr>
        </p:nvSpPr>
        <p:spPr/>
        <p:txBody>
          <a:bodyPr/>
          <a:lstStyle/>
          <a:p>
            <a:fld id="{D8B74CC0-9E56-47A1-8E76-D165021912E8}" type="datetimeFigureOut">
              <a:rPr lang="en-IN" smtClean="0"/>
              <a:t>04-11-2022</a:t>
            </a:fld>
            <a:endParaRPr lang="en-IN"/>
          </a:p>
        </p:txBody>
      </p:sp>
      <p:sp>
        <p:nvSpPr>
          <p:cNvPr id="6" name="Footer Placeholder 5">
            <a:extLst>
              <a:ext uri="{FF2B5EF4-FFF2-40B4-BE49-F238E27FC236}">
                <a16:creationId xmlns:a16="http://schemas.microsoft.com/office/drawing/2014/main" id="{3C123705-9D43-4450-BCD0-8D713871F2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76B3F9-06C6-4AAE-B4C0-A6A35041E6F5}"/>
              </a:ext>
            </a:extLst>
          </p:cNvPr>
          <p:cNvSpPr>
            <a:spLocks noGrp="1"/>
          </p:cNvSpPr>
          <p:nvPr>
            <p:ph type="sldNum" sz="quarter" idx="12"/>
          </p:nvPr>
        </p:nvSpPr>
        <p:spPr/>
        <p:txBody>
          <a:bodyPr/>
          <a:lstStyle/>
          <a:p>
            <a:fld id="{B2C06320-488D-4F80-9EED-EC60D6C25E92}" type="slidenum">
              <a:rPr lang="en-IN" smtClean="0"/>
              <a:t>‹#›</a:t>
            </a:fld>
            <a:endParaRPr lang="en-IN"/>
          </a:p>
        </p:txBody>
      </p:sp>
    </p:spTree>
    <p:extLst>
      <p:ext uri="{BB962C8B-B14F-4D97-AF65-F5344CB8AC3E}">
        <p14:creationId xmlns:p14="http://schemas.microsoft.com/office/powerpoint/2010/main" val="322934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28FCDC-E280-4495-863D-5A4A1A3F86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DCAD32-0FEF-4978-9C42-D26B614D7E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52AE1D-C2B9-4E8F-8112-82E383A5DC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74CC0-9E56-47A1-8E76-D165021912E8}" type="datetimeFigureOut">
              <a:rPr lang="en-IN" smtClean="0"/>
              <a:t>04-11-2022</a:t>
            </a:fld>
            <a:endParaRPr lang="en-IN"/>
          </a:p>
        </p:txBody>
      </p:sp>
      <p:sp>
        <p:nvSpPr>
          <p:cNvPr id="5" name="Footer Placeholder 4">
            <a:extLst>
              <a:ext uri="{FF2B5EF4-FFF2-40B4-BE49-F238E27FC236}">
                <a16:creationId xmlns:a16="http://schemas.microsoft.com/office/drawing/2014/main" id="{D8F1A4C8-C694-47AC-910C-FE5CB44254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C7A5F3-25F5-4DCC-A0F3-F0A7419511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C06320-488D-4F80-9EED-EC60D6C25E92}" type="slidenum">
              <a:rPr lang="en-IN" smtClean="0"/>
              <a:t>‹#›</a:t>
            </a:fld>
            <a:endParaRPr lang="en-IN"/>
          </a:p>
        </p:txBody>
      </p:sp>
    </p:spTree>
    <p:extLst>
      <p:ext uri="{BB962C8B-B14F-4D97-AF65-F5344CB8AC3E}">
        <p14:creationId xmlns:p14="http://schemas.microsoft.com/office/powerpoint/2010/main" val="2274566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hyperlink" Target="https://www.hindawi.com/journals/ijta/2015/576364/fig1/"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3F7B3-5C54-49A2-84C4-0E7830FB5DC5}"/>
              </a:ext>
            </a:extLst>
          </p:cNvPr>
          <p:cNvSpPr>
            <a:spLocks noGrp="1"/>
          </p:cNvSpPr>
          <p:nvPr>
            <p:ph type="ctrTitle"/>
          </p:nvPr>
        </p:nvSpPr>
        <p:spPr>
          <a:xfrm>
            <a:off x="193040" y="487681"/>
            <a:ext cx="11531600" cy="1087119"/>
          </a:xfrm>
          <a:blipFill>
            <a:blip r:embed="rId2"/>
            <a:tile tx="0" ty="0" sx="100000" sy="100000" flip="none" algn="tl"/>
          </a:blipFill>
        </p:spPr>
        <p:txBody>
          <a:bodyPr>
            <a:noAutofit/>
          </a:bodyPr>
          <a:lstStyle/>
          <a:p>
            <a:r>
              <a:rPr lang="en-IN" sz="4800" b="1" u="sng" dirty="0">
                <a:solidFill>
                  <a:srgbClr val="7030A0"/>
                </a:solidFill>
              </a:rPr>
              <a:t>FALL DETECTION USING COMPUTER VISION </a:t>
            </a:r>
          </a:p>
        </p:txBody>
      </p:sp>
      <p:sp>
        <p:nvSpPr>
          <p:cNvPr id="3" name="Subtitle 2">
            <a:extLst>
              <a:ext uri="{FF2B5EF4-FFF2-40B4-BE49-F238E27FC236}">
                <a16:creationId xmlns:a16="http://schemas.microsoft.com/office/drawing/2014/main" id="{12C12AE2-624B-4000-B7AF-75FD193F988E}"/>
              </a:ext>
            </a:extLst>
          </p:cNvPr>
          <p:cNvSpPr>
            <a:spLocks noGrp="1"/>
          </p:cNvSpPr>
          <p:nvPr>
            <p:ph type="subTitle" idx="1"/>
          </p:nvPr>
        </p:nvSpPr>
        <p:spPr>
          <a:xfrm>
            <a:off x="7386320" y="5171440"/>
            <a:ext cx="4643120" cy="14325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IN" sz="3600" dirty="0">
                <a:solidFill>
                  <a:srgbClr val="00B050"/>
                </a:solidFill>
              </a:rPr>
              <a:t>BY </a:t>
            </a:r>
          </a:p>
          <a:p>
            <a:r>
              <a:rPr lang="en-IN" sz="3600" i="1" u="sng" dirty="0">
                <a:solidFill>
                  <a:srgbClr val="00B050"/>
                </a:solidFill>
              </a:rPr>
              <a:t>NVS PAVAN KARTHIK</a:t>
            </a:r>
          </a:p>
        </p:txBody>
      </p:sp>
      <p:pic>
        <p:nvPicPr>
          <p:cNvPr id="7" name="Picture 6">
            <a:extLst>
              <a:ext uri="{FF2B5EF4-FFF2-40B4-BE49-F238E27FC236}">
                <a16:creationId xmlns:a16="http://schemas.microsoft.com/office/drawing/2014/main" id="{1EB16F51-4C65-428C-A9E2-38ED897BB2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47" y="2235200"/>
            <a:ext cx="7195687" cy="3820160"/>
          </a:xfrm>
          <a:prstGeom prst="rect">
            <a:avLst/>
          </a:prstGeom>
        </p:spPr>
      </p:pic>
    </p:spTree>
    <p:extLst>
      <p:ext uri="{BB962C8B-B14F-4D97-AF65-F5344CB8AC3E}">
        <p14:creationId xmlns:p14="http://schemas.microsoft.com/office/powerpoint/2010/main" val="412001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81B1-7B57-4DB3-A083-B6B8D25A446F}"/>
              </a:ext>
            </a:extLst>
          </p:cNvPr>
          <p:cNvSpPr>
            <a:spLocks noGrp="1"/>
          </p:cNvSpPr>
          <p:nvPr>
            <p:ph type="title"/>
          </p:nvPr>
        </p:nvSpPr>
        <p:spPr>
          <a:blipFill>
            <a:blip r:embed="rId2"/>
            <a:tile tx="0" ty="0" sx="100000" sy="100000" flip="none" algn="tl"/>
          </a:blipFill>
        </p:spPr>
        <p:txBody>
          <a:bodyPr/>
          <a:lstStyle/>
          <a:p>
            <a:br>
              <a:rPr lang="en-IN" dirty="0"/>
            </a:br>
            <a:r>
              <a:rPr lang="en-IN" dirty="0"/>
              <a:t>				</a:t>
            </a:r>
            <a:r>
              <a:rPr lang="en-IN" b="1" u="sng" dirty="0">
                <a:solidFill>
                  <a:srgbClr val="7030A0"/>
                </a:solidFill>
              </a:rPr>
              <a:t>APPROACH </a:t>
            </a:r>
          </a:p>
        </p:txBody>
      </p:sp>
      <p:sp>
        <p:nvSpPr>
          <p:cNvPr id="3" name="Content Placeholder 2">
            <a:extLst>
              <a:ext uri="{FF2B5EF4-FFF2-40B4-BE49-F238E27FC236}">
                <a16:creationId xmlns:a16="http://schemas.microsoft.com/office/drawing/2014/main" id="{ED46A07E-408C-4402-A320-194DC9E46ADE}"/>
              </a:ext>
            </a:extLst>
          </p:cNvPr>
          <p:cNvSpPr>
            <a:spLocks noGrp="1"/>
          </p:cNvSpPr>
          <p:nvPr>
            <p:ph idx="1"/>
          </p:nvPr>
        </p:nvSpPr>
        <p:spPr/>
        <p:txBody>
          <a:bodyPr/>
          <a:lstStyle/>
          <a:p>
            <a:pPr>
              <a:buFont typeface="Wingdings" panose="05000000000000000000" pitchFamily="2" charset="2"/>
              <a:buChar char="Ø"/>
            </a:pPr>
            <a:r>
              <a:rPr lang="en-US" b="1" i="0" dirty="0">
                <a:solidFill>
                  <a:srgbClr val="24292F"/>
                </a:solidFill>
                <a:effectLst/>
                <a:latin typeface="-apple-system"/>
              </a:rPr>
              <a:t>Gait analysis</a:t>
            </a:r>
            <a:r>
              <a:rPr lang="en-US" b="0" i="0" dirty="0">
                <a:solidFill>
                  <a:srgbClr val="24292F"/>
                </a:solidFill>
                <a:effectLst/>
                <a:latin typeface="-apple-system"/>
              </a:rPr>
              <a:t> is a method for identifying biomechanical abnormalities in the gait cycle, i.e. </a:t>
            </a:r>
            <a:r>
              <a:rPr lang="en-US" b="1" i="0" dirty="0">
                <a:solidFill>
                  <a:srgbClr val="24292F"/>
                </a:solidFill>
                <a:effectLst/>
                <a:latin typeface="-apple-system"/>
              </a:rPr>
              <a:t>the way a person walks.</a:t>
            </a:r>
            <a:br>
              <a:rPr lang="en-US" dirty="0"/>
            </a:br>
            <a:r>
              <a:rPr lang="en-US" b="1" i="0" dirty="0">
                <a:solidFill>
                  <a:srgbClr val="24292F"/>
                </a:solidFill>
                <a:effectLst/>
                <a:latin typeface="-apple-system"/>
              </a:rPr>
              <a:t>Abnormal gait</a:t>
            </a:r>
            <a:r>
              <a:rPr lang="en-US" b="0" i="0" dirty="0">
                <a:solidFill>
                  <a:srgbClr val="24292F"/>
                </a:solidFill>
                <a:effectLst/>
                <a:latin typeface="-apple-system"/>
              </a:rPr>
              <a:t>, if gone undetected can be </a:t>
            </a:r>
            <a:r>
              <a:rPr lang="en-US" b="0" i="0" dirty="0" err="1">
                <a:solidFill>
                  <a:srgbClr val="24292F"/>
                </a:solidFill>
                <a:effectLst/>
                <a:latin typeface="-apple-system"/>
              </a:rPr>
              <a:t>aggrevated</a:t>
            </a:r>
            <a:r>
              <a:rPr lang="en-US" b="0" i="0" dirty="0">
                <a:solidFill>
                  <a:srgbClr val="24292F"/>
                </a:solidFill>
                <a:effectLst/>
                <a:latin typeface="-apple-system"/>
              </a:rPr>
              <a:t> by injury and lead to major musculoskeletal and cardiovascular problems.</a:t>
            </a:r>
          </a:p>
          <a:p>
            <a:pPr>
              <a:buFont typeface="Wingdings" panose="05000000000000000000" pitchFamily="2" charset="2"/>
              <a:buChar char="Ø"/>
            </a:pPr>
            <a:r>
              <a:rPr lang="en-IN" dirty="0"/>
              <a:t> If we observe abnormal gait , we immediately detect the fall and report to emergency services which makes fall detection much </a:t>
            </a:r>
            <a:r>
              <a:rPr lang="en-IN" dirty="0" err="1"/>
              <a:t>fasterand</a:t>
            </a:r>
            <a:r>
              <a:rPr lang="en-IN" dirty="0"/>
              <a:t> can provide fast recovery services before it become severe. </a:t>
            </a:r>
          </a:p>
          <a:p>
            <a:pPr marL="0" indent="0">
              <a:buNone/>
            </a:pPr>
            <a:endParaRPr lang="en-IN" dirty="0"/>
          </a:p>
          <a:p>
            <a:endParaRPr lang="en-IN" dirty="0"/>
          </a:p>
        </p:txBody>
      </p:sp>
    </p:spTree>
    <p:extLst>
      <p:ext uri="{BB962C8B-B14F-4D97-AF65-F5344CB8AC3E}">
        <p14:creationId xmlns:p14="http://schemas.microsoft.com/office/powerpoint/2010/main" val="1487095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38BCB-3F97-404D-BD63-C3A4FFAA7C35}"/>
              </a:ext>
            </a:extLst>
          </p:cNvPr>
          <p:cNvSpPr>
            <a:spLocks noGrp="1"/>
          </p:cNvSpPr>
          <p:nvPr>
            <p:ph type="title"/>
          </p:nvPr>
        </p:nvSpPr>
        <p:spPr>
          <a:blipFill>
            <a:blip r:embed="rId2"/>
            <a:tile tx="0" ty="0" sx="100000" sy="100000" flip="none" algn="tl"/>
          </a:blipFill>
        </p:spPr>
        <p:txBody>
          <a:bodyPr/>
          <a:lstStyle/>
          <a:p>
            <a:r>
              <a:rPr lang="en-IN" b="1">
                <a:solidFill>
                  <a:srgbClr val="7030A0"/>
                </a:solidFill>
              </a:rPr>
              <a:t>	 </a:t>
            </a:r>
            <a:r>
              <a:rPr lang="en-IN" b="1" u="sng" dirty="0">
                <a:solidFill>
                  <a:srgbClr val="7030A0"/>
                </a:solidFill>
              </a:rPr>
              <a:t>CODE  FOR FALLING CONDITION: </a:t>
            </a:r>
          </a:p>
        </p:txBody>
      </p:sp>
      <p:pic>
        <p:nvPicPr>
          <p:cNvPr id="5" name="Content Placeholder 4">
            <a:extLst>
              <a:ext uri="{FF2B5EF4-FFF2-40B4-BE49-F238E27FC236}">
                <a16:creationId xmlns:a16="http://schemas.microsoft.com/office/drawing/2014/main" id="{A57A21B4-8922-4A26-84BF-E29762C5F38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1680" y="1869441"/>
            <a:ext cx="10612120" cy="4988559"/>
          </a:xfrm>
        </p:spPr>
      </p:pic>
    </p:spTree>
    <p:extLst>
      <p:ext uri="{BB962C8B-B14F-4D97-AF65-F5344CB8AC3E}">
        <p14:creationId xmlns:p14="http://schemas.microsoft.com/office/powerpoint/2010/main" val="3134250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81B1-7B57-4DB3-A083-B6B8D25A446F}"/>
              </a:ext>
            </a:extLst>
          </p:cNvPr>
          <p:cNvSpPr>
            <a:spLocks noGrp="1"/>
          </p:cNvSpPr>
          <p:nvPr>
            <p:ph type="title"/>
          </p:nvPr>
        </p:nvSpPr>
        <p:spPr>
          <a:blipFill>
            <a:blip r:embed="rId2"/>
            <a:tile tx="0" ty="0" sx="100000" sy="100000" flip="none" algn="tl"/>
          </a:blipFill>
        </p:spPr>
        <p:txBody>
          <a:bodyPr/>
          <a:lstStyle/>
          <a:p>
            <a:br>
              <a:rPr lang="en-IN" dirty="0"/>
            </a:br>
            <a:r>
              <a:rPr lang="en-IN" dirty="0"/>
              <a:t>				</a:t>
            </a:r>
            <a:r>
              <a:rPr lang="en-IN" b="1" u="sng" dirty="0">
                <a:solidFill>
                  <a:srgbClr val="7030A0"/>
                </a:solidFill>
              </a:rPr>
              <a:t>MODEL RESULTS </a:t>
            </a:r>
          </a:p>
        </p:txBody>
      </p:sp>
      <p:sp>
        <p:nvSpPr>
          <p:cNvPr id="3" name="Content Placeholder 2">
            <a:extLst>
              <a:ext uri="{FF2B5EF4-FFF2-40B4-BE49-F238E27FC236}">
                <a16:creationId xmlns:a16="http://schemas.microsoft.com/office/drawing/2014/main" id="{ED46A07E-408C-4402-A320-194DC9E46ADE}"/>
              </a:ext>
            </a:extLst>
          </p:cNvPr>
          <p:cNvSpPr>
            <a:spLocks noGrp="1"/>
          </p:cNvSpPr>
          <p:nvPr>
            <p:ph idx="1"/>
          </p:nvPr>
        </p:nvSpPr>
        <p:spPr/>
        <p:txBody>
          <a:bodyPr/>
          <a:lstStyle/>
          <a:p>
            <a:r>
              <a:rPr lang="en-IN" dirty="0"/>
              <a:t> FALL DETECTION MODEL USED IN PROJECT , achieved following results:</a:t>
            </a:r>
          </a:p>
          <a:p>
            <a:endParaRPr lang="en-IN" dirty="0"/>
          </a:p>
          <a:p>
            <a:r>
              <a:rPr lang="en-IN" b="1" u="sng" dirty="0">
                <a:solidFill>
                  <a:srgbClr val="7030A0"/>
                </a:solidFill>
              </a:rPr>
              <a:t>ACCURACY OBSERVED </a:t>
            </a:r>
            <a:r>
              <a:rPr lang="en-IN" b="1" dirty="0">
                <a:solidFill>
                  <a:srgbClr val="7030A0"/>
                </a:solidFill>
              </a:rPr>
              <a:t>: 93.15%</a:t>
            </a:r>
          </a:p>
          <a:p>
            <a:endParaRPr lang="en-IN" dirty="0"/>
          </a:p>
          <a:p>
            <a:r>
              <a:rPr lang="en-IN" b="1" dirty="0">
                <a:solidFill>
                  <a:srgbClr val="00B0F0"/>
                </a:solidFill>
              </a:rPr>
              <a:t>OUT OF 160 FRAMES OF A  TEST VIDEO </a:t>
            </a:r>
            <a:r>
              <a:rPr lang="en-IN" b="1" dirty="0">
                <a:solidFill>
                  <a:srgbClr val="7030A0"/>
                </a:solidFill>
              </a:rPr>
              <a:t>: </a:t>
            </a:r>
          </a:p>
          <a:p>
            <a:pPr lvl="1"/>
            <a:r>
              <a:rPr lang="en-IN" dirty="0">
                <a:solidFill>
                  <a:srgbClr val="00B050"/>
                </a:solidFill>
              </a:rPr>
              <a:t>CORRECT DETECTION </a:t>
            </a:r>
            <a:r>
              <a:rPr lang="en-IN" dirty="0"/>
              <a:t>: 149</a:t>
            </a:r>
          </a:p>
          <a:p>
            <a:pPr lvl="1"/>
            <a:r>
              <a:rPr lang="en-IN" dirty="0">
                <a:solidFill>
                  <a:srgbClr val="FF0000"/>
                </a:solidFill>
              </a:rPr>
              <a:t>FALSE RESULTS </a:t>
            </a:r>
            <a:r>
              <a:rPr lang="en-IN" dirty="0"/>
              <a:t>: 11</a:t>
            </a:r>
          </a:p>
        </p:txBody>
      </p:sp>
    </p:spTree>
    <p:extLst>
      <p:ext uri="{BB962C8B-B14F-4D97-AF65-F5344CB8AC3E}">
        <p14:creationId xmlns:p14="http://schemas.microsoft.com/office/powerpoint/2010/main" val="1371379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81B1-7B57-4DB3-A083-B6B8D25A446F}"/>
              </a:ext>
            </a:extLst>
          </p:cNvPr>
          <p:cNvSpPr>
            <a:spLocks noGrp="1"/>
          </p:cNvSpPr>
          <p:nvPr>
            <p:ph type="title"/>
          </p:nvPr>
        </p:nvSpPr>
        <p:spPr>
          <a:blipFill>
            <a:blip r:embed="rId2"/>
            <a:tile tx="0" ty="0" sx="100000" sy="100000" flip="none" algn="tl"/>
          </a:blipFill>
        </p:spPr>
        <p:txBody>
          <a:bodyPr>
            <a:normAutofit/>
          </a:bodyPr>
          <a:lstStyle/>
          <a:p>
            <a:r>
              <a:rPr lang="en-IN" b="1" dirty="0">
                <a:solidFill>
                  <a:srgbClr val="7030A0"/>
                </a:solidFill>
              </a:rPr>
              <a:t>  IMAGES OF FALL DETECTION USING OPENCV 				IN PROJECT </a:t>
            </a:r>
          </a:p>
        </p:txBody>
      </p:sp>
      <p:sp>
        <p:nvSpPr>
          <p:cNvPr id="3" name="Content Placeholder 2">
            <a:extLst>
              <a:ext uri="{FF2B5EF4-FFF2-40B4-BE49-F238E27FC236}">
                <a16:creationId xmlns:a16="http://schemas.microsoft.com/office/drawing/2014/main" id="{ED46A07E-408C-4402-A320-194DC9E46ADE}"/>
              </a:ext>
            </a:extLst>
          </p:cNvPr>
          <p:cNvSpPr>
            <a:spLocks noGrp="1"/>
          </p:cNvSpPr>
          <p:nvPr>
            <p:ph idx="1"/>
          </p:nvPr>
        </p:nvSpPr>
        <p:spPr/>
        <p:txBody>
          <a:bodyPr/>
          <a:lstStyle/>
          <a:p>
            <a:r>
              <a:rPr lang="en-IN" dirty="0">
                <a:solidFill>
                  <a:srgbClr val="00B050"/>
                </a:solidFill>
              </a:rPr>
              <a:t>CORRECT PREDICTION  IMAGES:  </a:t>
            </a:r>
          </a:p>
        </p:txBody>
      </p:sp>
      <p:pic>
        <p:nvPicPr>
          <p:cNvPr id="5" name="Picture 4">
            <a:extLst>
              <a:ext uri="{FF2B5EF4-FFF2-40B4-BE49-F238E27FC236}">
                <a16:creationId xmlns:a16="http://schemas.microsoft.com/office/drawing/2014/main" id="{1BB3CC8B-E3B7-4E00-9442-D073BB53C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150" y="2412999"/>
            <a:ext cx="4991100" cy="3633789"/>
          </a:xfrm>
          <a:prstGeom prst="rect">
            <a:avLst/>
          </a:prstGeom>
        </p:spPr>
      </p:pic>
      <p:pic>
        <p:nvPicPr>
          <p:cNvPr id="7" name="Picture 6">
            <a:extLst>
              <a:ext uri="{FF2B5EF4-FFF2-40B4-BE49-F238E27FC236}">
                <a16:creationId xmlns:a16="http://schemas.microsoft.com/office/drawing/2014/main" id="{1CBF99ED-CE53-413A-9E36-9634AE8311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412999"/>
            <a:ext cx="4991100" cy="3633789"/>
          </a:xfrm>
          <a:prstGeom prst="rect">
            <a:avLst/>
          </a:prstGeom>
        </p:spPr>
      </p:pic>
    </p:spTree>
    <p:extLst>
      <p:ext uri="{BB962C8B-B14F-4D97-AF65-F5344CB8AC3E}">
        <p14:creationId xmlns:p14="http://schemas.microsoft.com/office/powerpoint/2010/main" val="1235525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81B1-7B57-4DB3-A083-B6B8D25A446F}"/>
              </a:ext>
            </a:extLst>
          </p:cNvPr>
          <p:cNvSpPr>
            <a:spLocks noGrp="1"/>
          </p:cNvSpPr>
          <p:nvPr>
            <p:ph type="title"/>
          </p:nvPr>
        </p:nvSpPr>
        <p:spPr>
          <a:blipFill>
            <a:blip r:embed="rId2"/>
            <a:tile tx="0" ty="0" sx="100000" sy="100000" flip="none" algn="tl"/>
          </a:blipFill>
        </p:spPr>
        <p:txBody>
          <a:bodyPr>
            <a:normAutofit/>
          </a:bodyPr>
          <a:lstStyle/>
          <a:p>
            <a:r>
              <a:rPr lang="en-IN" b="1" dirty="0">
                <a:solidFill>
                  <a:srgbClr val="7030A0"/>
                </a:solidFill>
              </a:rPr>
              <a:t>  IMAGES OF FALL DETECTION USING OPENCV 				IN PROJECT </a:t>
            </a:r>
          </a:p>
        </p:txBody>
      </p:sp>
      <p:sp>
        <p:nvSpPr>
          <p:cNvPr id="3" name="Content Placeholder 2">
            <a:extLst>
              <a:ext uri="{FF2B5EF4-FFF2-40B4-BE49-F238E27FC236}">
                <a16:creationId xmlns:a16="http://schemas.microsoft.com/office/drawing/2014/main" id="{ED46A07E-408C-4402-A320-194DC9E46ADE}"/>
              </a:ext>
            </a:extLst>
          </p:cNvPr>
          <p:cNvSpPr>
            <a:spLocks noGrp="1"/>
          </p:cNvSpPr>
          <p:nvPr>
            <p:ph idx="1"/>
          </p:nvPr>
        </p:nvSpPr>
        <p:spPr/>
        <p:txBody>
          <a:bodyPr/>
          <a:lstStyle/>
          <a:p>
            <a:r>
              <a:rPr lang="en-IN" dirty="0">
                <a:solidFill>
                  <a:srgbClr val="00B050"/>
                </a:solidFill>
              </a:rPr>
              <a:t>CORRECT PREDICTION  IMAGES:  </a:t>
            </a:r>
          </a:p>
        </p:txBody>
      </p:sp>
      <p:pic>
        <p:nvPicPr>
          <p:cNvPr id="6" name="Picture 5">
            <a:extLst>
              <a:ext uri="{FF2B5EF4-FFF2-40B4-BE49-F238E27FC236}">
                <a16:creationId xmlns:a16="http://schemas.microsoft.com/office/drawing/2014/main" id="{3593CBBC-E725-410D-B761-9FFC1A284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725" y="2347913"/>
            <a:ext cx="6324600" cy="3829050"/>
          </a:xfrm>
          <a:prstGeom prst="rect">
            <a:avLst/>
          </a:prstGeom>
        </p:spPr>
      </p:pic>
    </p:spTree>
    <p:extLst>
      <p:ext uri="{BB962C8B-B14F-4D97-AF65-F5344CB8AC3E}">
        <p14:creationId xmlns:p14="http://schemas.microsoft.com/office/powerpoint/2010/main" val="1778956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81B1-7B57-4DB3-A083-B6B8D25A446F}"/>
              </a:ext>
            </a:extLst>
          </p:cNvPr>
          <p:cNvSpPr>
            <a:spLocks noGrp="1"/>
          </p:cNvSpPr>
          <p:nvPr>
            <p:ph type="title"/>
          </p:nvPr>
        </p:nvSpPr>
        <p:spPr>
          <a:blipFill>
            <a:blip r:embed="rId2"/>
            <a:tile tx="0" ty="0" sx="100000" sy="100000" flip="none" algn="tl"/>
          </a:blipFill>
        </p:spPr>
        <p:txBody>
          <a:bodyPr>
            <a:normAutofit/>
          </a:bodyPr>
          <a:lstStyle/>
          <a:p>
            <a:r>
              <a:rPr lang="en-IN" b="1" dirty="0">
                <a:solidFill>
                  <a:srgbClr val="7030A0"/>
                </a:solidFill>
              </a:rPr>
              <a:t>  IMAGES OF FALL DETECTION USING OPENCV 				IN PROJECT </a:t>
            </a:r>
          </a:p>
        </p:txBody>
      </p:sp>
      <p:sp>
        <p:nvSpPr>
          <p:cNvPr id="3" name="Content Placeholder 2">
            <a:extLst>
              <a:ext uri="{FF2B5EF4-FFF2-40B4-BE49-F238E27FC236}">
                <a16:creationId xmlns:a16="http://schemas.microsoft.com/office/drawing/2014/main" id="{ED46A07E-408C-4402-A320-194DC9E46ADE}"/>
              </a:ext>
            </a:extLst>
          </p:cNvPr>
          <p:cNvSpPr>
            <a:spLocks noGrp="1"/>
          </p:cNvSpPr>
          <p:nvPr>
            <p:ph idx="1"/>
          </p:nvPr>
        </p:nvSpPr>
        <p:spPr/>
        <p:txBody>
          <a:bodyPr/>
          <a:lstStyle/>
          <a:p>
            <a:r>
              <a:rPr lang="en-IN" dirty="0">
                <a:solidFill>
                  <a:srgbClr val="FF0000"/>
                </a:solidFill>
              </a:rPr>
              <a:t>WRONG PREDICTION  ALONG WITH CORRECT PREDICTION OF NEXT FRAME</a:t>
            </a:r>
            <a:r>
              <a:rPr lang="en-IN" dirty="0">
                <a:solidFill>
                  <a:srgbClr val="00B050"/>
                </a:solidFill>
              </a:rPr>
              <a:t>:  </a:t>
            </a:r>
          </a:p>
        </p:txBody>
      </p:sp>
      <p:pic>
        <p:nvPicPr>
          <p:cNvPr id="5" name="Picture 4">
            <a:extLst>
              <a:ext uri="{FF2B5EF4-FFF2-40B4-BE49-F238E27FC236}">
                <a16:creationId xmlns:a16="http://schemas.microsoft.com/office/drawing/2014/main" id="{3732415E-C1BA-4109-8FA1-3B5552BDBD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2619375"/>
            <a:ext cx="5705474" cy="3692525"/>
          </a:xfrm>
          <a:prstGeom prst="rect">
            <a:avLst/>
          </a:prstGeom>
        </p:spPr>
      </p:pic>
      <p:pic>
        <p:nvPicPr>
          <p:cNvPr id="8" name="Picture 7">
            <a:extLst>
              <a:ext uri="{FF2B5EF4-FFF2-40B4-BE49-F238E27FC236}">
                <a16:creationId xmlns:a16="http://schemas.microsoft.com/office/drawing/2014/main" id="{F02316D4-1200-45FB-86D0-0B1B7C72A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3152" y="2619375"/>
            <a:ext cx="5829300" cy="3692525"/>
          </a:xfrm>
          <a:prstGeom prst="rect">
            <a:avLst/>
          </a:prstGeom>
        </p:spPr>
      </p:pic>
    </p:spTree>
    <p:extLst>
      <p:ext uri="{BB962C8B-B14F-4D97-AF65-F5344CB8AC3E}">
        <p14:creationId xmlns:p14="http://schemas.microsoft.com/office/powerpoint/2010/main" val="2634511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81B1-7B57-4DB3-A083-B6B8D25A446F}"/>
              </a:ext>
            </a:extLst>
          </p:cNvPr>
          <p:cNvSpPr>
            <a:spLocks noGrp="1"/>
          </p:cNvSpPr>
          <p:nvPr>
            <p:ph type="title"/>
          </p:nvPr>
        </p:nvSpPr>
        <p:spPr>
          <a:blipFill>
            <a:blip r:embed="rId2"/>
            <a:tile tx="0" ty="0" sx="100000" sy="100000" flip="none" algn="tl"/>
          </a:blipFill>
        </p:spPr>
        <p:txBody>
          <a:bodyPr>
            <a:normAutofit/>
          </a:bodyPr>
          <a:lstStyle/>
          <a:p>
            <a:r>
              <a:rPr lang="en-IN" b="1" dirty="0">
                <a:solidFill>
                  <a:srgbClr val="7030A0"/>
                </a:solidFill>
              </a:rPr>
              <a:t>CONCLUSION </a:t>
            </a:r>
          </a:p>
        </p:txBody>
      </p:sp>
      <p:sp>
        <p:nvSpPr>
          <p:cNvPr id="3" name="Content Placeholder 2">
            <a:extLst>
              <a:ext uri="{FF2B5EF4-FFF2-40B4-BE49-F238E27FC236}">
                <a16:creationId xmlns:a16="http://schemas.microsoft.com/office/drawing/2014/main" id="{ED46A07E-408C-4402-A320-194DC9E46ADE}"/>
              </a:ext>
            </a:extLst>
          </p:cNvPr>
          <p:cNvSpPr>
            <a:spLocks noGrp="1"/>
          </p:cNvSpPr>
          <p:nvPr>
            <p:ph idx="1"/>
          </p:nvPr>
        </p:nvSpPr>
        <p:spPr/>
        <p:txBody>
          <a:bodyPr/>
          <a:lstStyle/>
          <a:p>
            <a:r>
              <a:rPr lang="en-IN" dirty="0"/>
              <a:t>Hence , we can conclude from our results that Computer vision provides more accuracy for fall detection when compared to Wearable sensors . </a:t>
            </a:r>
          </a:p>
          <a:p>
            <a:r>
              <a:rPr lang="en-IN" dirty="0"/>
              <a:t>It is cost effective and more reliable .</a:t>
            </a:r>
          </a:p>
          <a:p>
            <a:r>
              <a:rPr lang="en-IN" dirty="0"/>
              <a:t>Easy to monitor . </a:t>
            </a:r>
          </a:p>
          <a:p>
            <a:r>
              <a:rPr lang="en-IN" dirty="0"/>
              <a:t>Fast emergency services can be provided in case of fall and help</a:t>
            </a:r>
          </a:p>
          <a:p>
            <a:pPr marL="0" indent="0">
              <a:buNone/>
            </a:pPr>
            <a:r>
              <a:rPr lang="en-IN" dirty="0"/>
              <a:t>  many elderly people who are having </a:t>
            </a:r>
            <a:r>
              <a:rPr lang="en-IN" b="1" dirty="0">
                <a:solidFill>
                  <a:srgbClr val="FF0000"/>
                </a:solidFill>
              </a:rPr>
              <a:t>fear of falling </a:t>
            </a:r>
            <a:r>
              <a:rPr lang="en-IN" dirty="0"/>
              <a:t>. </a:t>
            </a:r>
          </a:p>
        </p:txBody>
      </p:sp>
    </p:spTree>
    <p:extLst>
      <p:ext uri="{BB962C8B-B14F-4D97-AF65-F5344CB8AC3E}">
        <p14:creationId xmlns:p14="http://schemas.microsoft.com/office/powerpoint/2010/main" val="128790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C1C3C-924E-4E52-A81A-7CAAA0963C2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EAF1597-7E8D-41C1-85BA-4DDBDFA275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6676"/>
            <a:ext cx="12192000" cy="6791324"/>
          </a:xfrm>
        </p:spPr>
      </p:pic>
    </p:spTree>
    <p:extLst>
      <p:ext uri="{BB962C8B-B14F-4D97-AF65-F5344CB8AC3E}">
        <p14:creationId xmlns:p14="http://schemas.microsoft.com/office/powerpoint/2010/main" val="4114075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3DF64-ABED-42C7-8A3B-70B55756E0A8}"/>
              </a:ext>
            </a:extLst>
          </p:cNvPr>
          <p:cNvSpPr>
            <a:spLocks noGrp="1"/>
          </p:cNvSpPr>
          <p:nvPr>
            <p:ph type="title"/>
          </p:nvPr>
        </p:nvSpPr>
        <p:spPr>
          <a:blipFill>
            <a:blip r:embed="rId2"/>
            <a:tile tx="0" ty="0" sx="100000" sy="100000" flip="none" algn="tl"/>
          </a:blipFill>
        </p:spPr>
        <p:txBody>
          <a:bodyPr/>
          <a:lstStyle/>
          <a:p>
            <a:r>
              <a:rPr lang="en-IN" dirty="0"/>
              <a:t>		TOPICS TO BE DISCUSSED</a:t>
            </a:r>
          </a:p>
        </p:txBody>
      </p:sp>
      <p:sp>
        <p:nvSpPr>
          <p:cNvPr id="3" name="Content Placeholder 2">
            <a:extLst>
              <a:ext uri="{FF2B5EF4-FFF2-40B4-BE49-F238E27FC236}">
                <a16:creationId xmlns:a16="http://schemas.microsoft.com/office/drawing/2014/main" id="{DD2BA7B0-0FDE-4CBD-ABE2-067CAC40215C}"/>
              </a:ext>
            </a:extLst>
          </p:cNvPr>
          <p:cNvSpPr>
            <a:spLocks noGrp="1"/>
          </p:cNvSpPr>
          <p:nvPr>
            <p:ph idx="1"/>
          </p:nvPr>
        </p:nvSpPr>
        <p:spPr/>
        <p:txBody>
          <a:bodyPr>
            <a:normAutofit/>
          </a:bodyPr>
          <a:lstStyle/>
          <a:p>
            <a:pPr>
              <a:buFont typeface="Wingdings" panose="05000000000000000000" pitchFamily="2" charset="2"/>
              <a:buChar char="Ø"/>
            </a:pPr>
            <a:r>
              <a:rPr lang="en-IN" dirty="0"/>
              <a:t>Problem statement</a:t>
            </a:r>
          </a:p>
          <a:p>
            <a:pPr>
              <a:buFont typeface="Wingdings" panose="05000000000000000000" pitchFamily="2" charset="2"/>
              <a:buChar char="Ø"/>
            </a:pPr>
            <a:r>
              <a:rPr lang="en-IN" dirty="0"/>
              <a:t>Application of Fall Detection</a:t>
            </a:r>
          </a:p>
          <a:p>
            <a:pPr>
              <a:buFont typeface="Wingdings" panose="05000000000000000000" pitchFamily="2" charset="2"/>
              <a:buChar char="Ø"/>
            </a:pPr>
            <a:r>
              <a:rPr lang="en-IN" dirty="0"/>
              <a:t>Previous work in this field using sensors</a:t>
            </a:r>
          </a:p>
          <a:p>
            <a:pPr>
              <a:buFont typeface="Wingdings" panose="05000000000000000000" pitchFamily="2" charset="2"/>
              <a:buChar char="Ø"/>
            </a:pPr>
            <a:r>
              <a:rPr lang="en-IN" dirty="0"/>
              <a:t>Disadvantages of wearable type sensor fall detection </a:t>
            </a:r>
          </a:p>
          <a:p>
            <a:pPr>
              <a:buFont typeface="Wingdings" panose="05000000000000000000" pitchFamily="2" charset="2"/>
              <a:buChar char="Ø"/>
            </a:pPr>
            <a:r>
              <a:rPr lang="en-IN" dirty="0"/>
              <a:t>Fall detection using computer (camera based) vision</a:t>
            </a:r>
          </a:p>
          <a:p>
            <a:pPr>
              <a:buFont typeface="Wingdings" panose="05000000000000000000" pitchFamily="2" charset="2"/>
              <a:buChar char="Ø"/>
            </a:pPr>
            <a:r>
              <a:rPr lang="en-IN" dirty="0"/>
              <a:t>Our Projects Flow chart </a:t>
            </a:r>
          </a:p>
          <a:p>
            <a:pPr>
              <a:buFont typeface="Wingdings" panose="05000000000000000000" pitchFamily="2" charset="2"/>
              <a:buChar char="Ø"/>
            </a:pPr>
            <a:r>
              <a:rPr lang="en-IN" dirty="0"/>
              <a:t>Results with test images and </a:t>
            </a:r>
          </a:p>
          <a:p>
            <a:pPr>
              <a:buFont typeface="Wingdings" panose="05000000000000000000" pitchFamily="2" charset="2"/>
              <a:buChar char="Ø"/>
            </a:pPr>
            <a:r>
              <a:rPr lang="en-IN" dirty="0"/>
              <a:t>Conclusion </a:t>
            </a:r>
          </a:p>
        </p:txBody>
      </p:sp>
    </p:spTree>
    <p:extLst>
      <p:ext uri="{BB962C8B-B14F-4D97-AF65-F5344CB8AC3E}">
        <p14:creationId xmlns:p14="http://schemas.microsoft.com/office/powerpoint/2010/main" val="431762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D619-80FF-4069-9E67-A4507C54EA9A}"/>
              </a:ext>
            </a:extLst>
          </p:cNvPr>
          <p:cNvSpPr>
            <a:spLocks noGrp="1"/>
          </p:cNvSpPr>
          <p:nvPr>
            <p:ph type="title"/>
          </p:nvPr>
        </p:nvSpPr>
        <p:spPr>
          <a:blipFill>
            <a:blip r:embed="rId2"/>
            <a:tile tx="0" ty="0" sx="100000" sy="100000" flip="none" algn="tl"/>
          </a:blipFill>
        </p:spPr>
        <p:txBody>
          <a:bodyPr/>
          <a:lstStyle/>
          <a:p>
            <a:r>
              <a:rPr lang="en-IN" b="1" u="sng" dirty="0">
                <a:solidFill>
                  <a:srgbClr val="7030A0"/>
                </a:solidFill>
              </a:rPr>
              <a:t>PROBLEM STATEMENT</a:t>
            </a:r>
          </a:p>
        </p:txBody>
      </p:sp>
      <p:sp>
        <p:nvSpPr>
          <p:cNvPr id="3" name="Content Placeholder 2">
            <a:extLst>
              <a:ext uri="{FF2B5EF4-FFF2-40B4-BE49-F238E27FC236}">
                <a16:creationId xmlns:a16="http://schemas.microsoft.com/office/drawing/2014/main" id="{5203366E-1C47-4049-B854-ABEBC69D11DB}"/>
              </a:ext>
            </a:extLst>
          </p:cNvPr>
          <p:cNvSpPr>
            <a:spLocks noGrp="1"/>
          </p:cNvSpPr>
          <p:nvPr>
            <p:ph idx="1"/>
          </p:nvPr>
        </p:nvSpPr>
        <p:spPr>
          <a:xfrm>
            <a:off x="838200" y="1825624"/>
            <a:ext cx="10515600" cy="4879975"/>
          </a:xfrm>
        </p:spPr>
        <p:txBody>
          <a:bodyPr>
            <a:normAutofit fontScale="92500" lnSpcReduction="10000"/>
          </a:bodyPr>
          <a:lstStyle/>
          <a:p>
            <a:pPr>
              <a:buFont typeface="Wingdings" panose="05000000000000000000" pitchFamily="2" charset="2"/>
              <a:buChar char="Ø"/>
            </a:pPr>
            <a:r>
              <a:rPr lang="en-US" b="0" i="0" dirty="0">
                <a:solidFill>
                  <a:srgbClr val="000000"/>
                </a:solidFill>
                <a:effectLst/>
                <a:latin typeface="STIXGeneral-Regular"/>
              </a:rPr>
              <a:t>Fall detection is a major problem in the healthcare department. Elderly people are more prone to fall than others. There are more than 50% of injury-related hospitalizations in people aged over 65. </a:t>
            </a:r>
          </a:p>
          <a:p>
            <a:pPr>
              <a:buFont typeface="Wingdings" panose="05000000000000000000" pitchFamily="2" charset="2"/>
              <a:buChar char="Ø"/>
            </a:pPr>
            <a:r>
              <a:rPr lang="en-US" b="0" i="0" dirty="0">
                <a:solidFill>
                  <a:srgbClr val="000000"/>
                </a:solidFill>
                <a:effectLst/>
                <a:latin typeface="STIXGeneral-Regular"/>
              </a:rPr>
              <a:t>A more affordable and adaptable system is necessary for retirement homes and clinics to build a smart city powered by IoT and artificial intelligence. An effective fall detection system would detect a fall and send an alarm to the appropriate authorities.</a:t>
            </a:r>
          </a:p>
          <a:p>
            <a:pPr marL="0" indent="0">
              <a:buNone/>
            </a:pPr>
            <a:r>
              <a:rPr lang="en-US" b="1" dirty="0">
                <a:solidFill>
                  <a:srgbClr val="0070C0"/>
                </a:solidFill>
                <a:latin typeface="STIXGeneral-Regular"/>
              </a:rPr>
              <a:t>PROJECT AIM : </a:t>
            </a:r>
          </a:p>
          <a:p>
            <a:pPr>
              <a:buFont typeface="Wingdings" panose="05000000000000000000" pitchFamily="2" charset="2"/>
              <a:buChar char="v"/>
            </a:pPr>
            <a:r>
              <a:rPr lang="en-IN" dirty="0"/>
              <a:t> Fall detection using camera vision </a:t>
            </a:r>
            <a:r>
              <a:rPr lang="en-IN" dirty="0" err="1"/>
              <a:t>i.e</a:t>
            </a:r>
            <a:r>
              <a:rPr lang="en-IN" dirty="0"/>
              <a:t> by using videos</a:t>
            </a:r>
          </a:p>
          <a:p>
            <a:pPr>
              <a:buFont typeface="Wingdings" panose="05000000000000000000" pitchFamily="2" charset="2"/>
              <a:buChar char="v"/>
            </a:pPr>
            <a:r>
              <a:rPr lang="en-IN" dirty="0"/>
              <a:t>Find the location of Fall </a:t>
            </a:r>
          </a:p>
          <a:p>
            <a:pPr>
              <a:buFont typeface="Wingdings" panose="05000000000000000000" pitchFamily="2" charset="2"/>
              <a:buChar char="v"/>
            </a:pPr>
            <a:r>
              <a:rPr lang="en-IN" dirty="0"/>
              <a:t>Find time of fall </a:t>
            </a:r>
          </a:p>
          <a:p>
            <a:pPr>
              <a:buFont typeface="Wingdings" panose="05000000000000000000" pitchFamily="2" charset="2"/>
              <a:buChar char="v"/>
            </a:pPr>
            <a:r>
              <a:rPr lang="en-IN" dirty="0"/>
              <a:t>Provide efficient fall detection model </a:t>
            </a:r>
          </a:p>
        </p:txBody>
      </p:sp>
      <p:pic>
        <p:nvPicPr>
          <p:cNvPr id="5" name="Picture 4">
            <a:extLst>
              <a:ext uri="{FF2B5EF4-FFF2-40B4-BE49-F238E27FC236}">
                <a16:creationId xmlns:a16="http://schemas.microsoft.com/office/drawing/2014/main" id="{85A3FEDA-08EF-442B-A460-5D1D2A298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7760" y="4053839"/>
            <a:ext cx="3444240" cy="2651760"/>
          </a:xfrm>
          <a:prstGeom prst="rect">
            <a:avLst/>
          </a:prstGeom>
        </p:spPr>
      </p:pic>
    </p:spTree>
    <p:extLst>
      <p:ext uri="{BB962C8B-B14F-4D97-AF65-F5344CB8AC3E}">
        <p14:creationId xmlns:p14="http://schemas.microsoft.com/office/powerpoint/2010/main" val="329331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81B1-7B57-4DB3-A083-B6B8D25A446F}"/>
              </a:ext>
            </a:extLst>
          </p:cNvPr>
          <p:cNvSpPr>
            <a:spLocks noGrp="1"/>
          </p:cNvSpPr>
          <p:nvPr>
            <p:ph type="title"/>
          </p:nvPr>
        </p:nvSpPr>
        <p:spPr>
          <a:blipFill>
            <a:blip r:embed="rId2"/>
            <a:tile tx="0" ty="0" sx="100000" sy="100000" flip="none" algn="tl"/>
          </a:blipFill>
        </p:spPr>
        <p:txBody>
          <a:bodyPr/>
          <a:lstStyle/>
          <a:p>
            <a:r>
              <a:rPr lang="en-IN" b="1" u="sng" dirty="0">
                <a:solidFill>
                  <a:srgbClr val="7030A0"/>
                </a:solidFill>
              </a:rPr>
              <a:t>APPLICATIONS OF FALL DETECTION </a:t>
            </a:r>
          </a:p>
        </p:txBody>
      </p:sp>
      <p:sp>
        <p:nvSpPr>
          <p:cNvPr id="3" name="Content Placeholder 2">
            <a:extLst>
              <a:ext uri="{FF2B5EF4-FFF2-40B4-BE49-F238E27FC236}">
                <a16:creationId xmlns:a16="http://schemas.microsoft.com/office/drawing/2014/main" id="{ED46A07E-408C-4402-A320-194DC9E46ADE}"/>
              </a:ext>
            </a:extLst>
          </p:cNvPr>
          <p:cNvSpPr>
            <a:spLocks noGrp="1"/>
          </p:cNvSpPr>
          <p:nvPr>
            <p:ph idx="1"/>
          </p:nvPr>
        </p:nvSpPr>
        <p:spPr>
          <a:xfrm>
            <a:off x="838200" y="1825624"/>
            <a:ext cx="10515600" cy="4940936"/>
          </a:xfrm>
        </p:spPr>
        <p:txBody>
          <a:bodyPr>
            <a:normAutofit/>
          </a:bodyPr>
          <a:lstStyle/>
          <a:p>
            <a:pPr>
              <a:buFont typeface="Wingdings" panose="05000000000000000000" pitchFamily="2" charset="2"/>
              <a:buChar char="Ø"/>
            </a:pPr>
            <a:r>
              <a:rPr lang="en-US" sz="2000" b="0" i="0" dirty="0">
                <a:solidFill>
                  <a:srgbClr val="333333"/>
                </a:solidFill>
                <a:effectLst/>
                <a:latin typeface="Georgia" panose="02040502050405020303" pitchFamily="18" charset="0"/>
              </a:rPr>
              <a:t>A fall detection system can be defined as an assistive device whose main objective is to alert when a fall event has occurred.</a:t>
            </a:r>
          </a:p>
          <a:p>
            <a:pPr>
              <a:buFont typeface="Wingdings" panose="05000000000000000000" pitchFamily="2" charset="2"/>
              <a:buChar char="Ø"/>
            </a:pPr>
            <a:r>
              <a:rPr lang="en-US" sz="2000" b="0" i="0" dirty="0">
                <a:solidFill>
                  <a:srgbClr val="333333"/>
                </a:solidFill>
                <a:effectLst/>
                <a:latin typeface="Georgia" panose="02040502050405020303" pitchFamily="18" charset="0"/>
              </a:rPr>
              <a:t>In a real-life scenario, they have the potential to mitigate some of the adverse consequences of a fall. Specifically, fall detectors can have a direct impact on the reduction in the fear of falling and the rapid provision of assistance after a fall.</a:t>
            </a:r>
          </a:p>
          <a:p>
            <a:pPr>
              <a:buFont typeface="Wingdings" panose="05000000000000000000" pitchFamily="2" charset="2"/>
              <a:buChar char="Ø"/>
            </a:pPr>
            <a:r>
              <a:rPr lang="en-US" sz="2000" b="0" i="0" dirty="0">
                <a:solidFill>
                  <a:srgbClr val="333333"/>
                </a:solidFill>
                <a:effectLst/>
                <a:latin typeface="Georgia" panose="02040502050405020303" pitchFamily="18" charset="0"/>
              </a:rPr>
              <a:t>The important aspect that fall detectors help is to reduce  the time the elderly remain lying on the floor after falling (long lie). This time is one of the key factors that determine the severity of a fall. Many older fallers are unable to get up again without assistance and any subsequent long lie can lead to hypothermia, dehydration, bronchopneumonia and pressure sores.</a:t>
            </a:r>
          </a:p>
          <a:p>
            <a:pPr>
              <a:buFont typeface="Wingdings" panose="05000000000000000000" pitchFamily="2" charset="2"/>
              <a:buChar char="Ø"/>
            </a:pPr>
            <a:r>
              <a:rPr lang="en-US" sz="2000" b="0" i="0" dirty="0">
                <a:solidFill>
                  <a:srgbClr val="333333"/>
                </a:solidFill>
                <a:effectLst/>
                <a:latin typeface="Georgia" panose="02040502050405020303" pitchFamily="18" charset="0"/>
              </a:rPr>
              <a:t> They provide great potential to improve their security and safety in home for elderly people</a:t>
            </a:r>
          </a:p>
          <a:p>
            <a:pPr>
              <a:buFont typeface="Wingdings" panose="05000000000000000000" pitchFamily="2" charset="2"/>
              <a:buChar char="Ø"/>
            </a:pPr>
            <a:r>
              <a:rPr lang="en-US" sz="2000" dirty="0">
                <a:solidFill>
                  <a:srgbClr val="333333"/>
                </a:solidFill>
                <a:latin typeface="Georgia" panose="02040502050405020303" pitchFamily="18" charset="0"/>
              </a:rPr>
              <a:t>For </a:t>
            </a:r>
            <a:r>
              <a:rPr lang="en-US" sz="2000" b="0" i="0" dirty="0">
                <a:solidFill>
                  <a:srgbClr val="333333"/>
                </a:solidFill>
                <a:effectLst/>
                <a:latin typeface="Georgia" panose="02040502050405020303" pitchFamily="18" charset="0"/>
              </a:rPr>
              <a:t>these and many more reasons, the number of studies on fall detection has increased dramatically over recent years.</a:t>
            </a:r>
          </a:p>
          <a:p>
            <a:pPr marL="0" indent="0">
              <a:buNone/>
            </a:pPr>
            <a:endParaRPr lang="en-IN" dirty="0"/>
          </a:p>
        </p:txBody>
      </p:sp>
    </p:spTree>
    <p:extLst>
      <p:ext uri="{BB962C8B-B14F-4D97-AF65-F5344CB8AC3E}">
        <p14:creationId xmlns:p14="http://schemas.microsoft.com/office/powerpoint/2010/main" val="560172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81B1-7B57-4DB3-A083-B6B8D25A446F}"/>
              </a:ext>
            </a:extLst>
          </p:cNvPr>
          <p:cNvSpPr>
            <a:spLocks noGrp="1"/>
          </p:cNvSpPr>
          <p:nvPr>
            <p:ph type="title"/>
          </p:nvPr>
        </p:nvSpPr>
        <p:spPr>
          <a:xfrm>
            <a:off x="838200" y="257175"/>
            <a:ext cx="10515600" cy="1433513"/>
          </a:xfrm>
          <a:blipFill>
            <a:blip r:embed="rId2"/>
            <a:tile tx="0" ty="0" sx="100000" sy="100000" flip="none" algn="tl"/>
          </a:blipFill>
        </p:spPr>
        <p:txBody>
          <a:bodyPr>
            <a:normAutofit fontScale="90000"/>
          </a:bodyPr>
          <a:lstStyle/>
          <a:p>
            <a:br>
              <a:rPr lang="en-IN" b="1" dirty="0">
                <a:solidFill>
                  <a:schemeClr val="accent2"/>
                </a:solidFill>
              </a:rPr>
            </a:br>
            <a:r>
              <a:rPr lang="en-IN" u="sng" dirty="0">
                <a:solidFill>
                  <a:srgbClr val="7030A0"/>
                </a:solidFill>
              </a:rPr>
              <a:t>PREVIOUS WORKS ON FALL DETECTION USING </a:t>
            </a:r>
            <a:br>
              <a:rPr lang="en-IN" u="sng" dirty="0">
                <a:solidFill>
                  <a:srgbClr val="7030A0"/>
                </a:solidFill>
              </a:rPr>
            </a:br>
            <a:r>
              <a:rPr lang="en-IN" u="sng" dirty="0">
                <a:solidFill>
                  <a:srgbClr val="7030A0"/>
                </a:solidFill>
              </a:rPr>
              <a:t>			WEARABLE SENSORS </a:t>
            </a:r>
            <a:br>
              <a:rPr lang="en-IN" dirty="0"/>
            </a:br>
            <a:endParaRPr lang="en-IN" dirty="0"/>
          </a:p>
        </p:txBody>
      </p:sp>
      <p:pic>
        <p:nvPicPr>
          <p:cNvPr id="9" name="Content Placeholder 8">
            <a:extLst>
              <a:ext uri="{FF2B5EF4-FFF2-40B4-BE49-F238E27FC236}">
                <a16:creationId xmlns:a16="http://schemas.microsoft.com/office/drawing/2014/main" id="{5C8A8F23-CBED-4FE5-965E-868CB85C70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8190" y="2204717"/>
            <a:ext cx="5615539" cy="3931922"/>
          </a:xfrm>
        </p:spPr>
      </p:pic>
      <p:pic>
        <p:nvPicPr>
          <p:cNvPr id="11" name="Picture 10">
            <a:extLst>
              <a:ext uri="{FF2B5EF4-FFF2-40B4-BE49-F238E27FC236}">
                <a16:creationId xmlns:a16="http://schemas.microsoft.com/office/drawing/2014/main" id="{73172E13-8120-458A-8AFB-83F141BA96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7350" y="2240277"/>
            <a:ext cx="4616450" cy="3931922"/>
          </a:xfrm>
          <a:prstGeom prst="rect">
            <a:avLst/>
          </a:prstGeom>
        </p:spPr>
      </p:pic>
    </p:spTree>
    <p:extLst>
      <p:ext uri="{BB962C8B-B14F-4D97-AF65-F5344CB8AC3E}">
        <p14:creationId xmlns:p14="http://schemas.microsoft.com/office/powerpoint/2010/main" val="2603768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81B1-7B57-4DB3-A083-B6B8D25A446F}"/>
              </a:ext>
            </a:extLst>
          </p:cNvPr>
          <p:cNvSpPr>
            <a:spLocks noGrp="1"/>
          </p:cNvSpPr>
          <p:nvPr>
            <p:ph type="title"/>
          </p:nvPr>
        </p:nvSpPr>
        <p:spPr>
          <a:xfrm>
            <a:off x="721360" y="477519"/>
            <a:ext cx="10515600" cy="1158241"/>
          </a:xfrm>
          <a:blipFill>
            <a:blip r:embed="rId2"/>
            <a:tile tx="0" ty="0" sx="100000" sy="100000" flip="none" algn="tl"/>
          </a:blipFill>
        </p:spPr>
        <p:txBody>
          <a:bodyPr>
            <a:normAutofit/>
          </a:bodyPr>
          <a:lstStyle/>
          <a:p>
            <a:r>
              <a:rPr lang="en-IN" sz="2000" dirty="0"/>
              <a:t>  </a:t>
            </a:r>
            <a:br>
              <a:rPr lang="en-IN" b="1" u="sng" dirty="0">
                <a:solidFill>
                  <a:srgbClr val="7030A0"/>
                </a:solidFill>
              </a:rPr>
            </a:br>
            <a:r>
              <a:rPr lang="en-IN" sz="2000" b="1" u="sng" dirty="0">
                <a:solidFill>
                  <a:srgbClr val="7030A0"/>
                </a:solidFill>
              </a:rPr>
              <a:t>   </a:t>
            </a:r>
            <a:r>
              <a:rPr lang="en-IN" b="1" u="sng" dirty="0">
                <a:solidFill>
                  <a:srgbClr val="7030A0"/>
                </a:solidFill>
              </a:rPr>
              <a:t>WORKING PRINCIPLE OF SENSORS </a:t>
            </a:r>
          </a:p>
        </p:txBody>
      </p:sp>
      <p:sp>
        <p:nvSpPr>
          <p:cNvPr id="3" name="Content Placeholder 2">
            <a:extLst>
              <a:ext uri="{FF2B5EF4-FFF2-40B4-BE49-F238E27FC236}">
                <a16:creationId xmlns:a16="http://schemas.microsoft.com/office/drawing/2014/main" id="{ED46A07E-408C-4402-A320-194DC9E46ADE}"/>
              </a:ext>
            </a:extLst>
          </p:cNvPr>
          <p:cNvSpPr>
            <a:spLocks noGrp="1"/>
          </p:cNvSpPr>
          <p:nvPr>
            <p:ph idx="1"/>
          </p:nvPr>
        </p:nvSpPr>
        <p:spPr/>
        <p:txBody>
          <a:bodyPr/>
          <a:lstStyle/>
          <a:p>
            <a:pPr algn="just"/>
            <a:r>
              <a:rPr lang="en-US" b="0" i="0" dirty="0">
                <a:solidFill>
                  <a:srgbClr val="000000"/>
                </a:solidFill>
                <a:effectLst/>
                <a:latin typeface="STIXGeneral-Regular"/>
              </a:rPr>
              <a:t>The architecture of the developed system is described in Figure </a:t>
            </a:r>
            <a:r>
              <a:rPr lang="en-US" b="0" i="0" u="none" strike="noStrike" dirty="0">
                <a:solidFill>
                  <a:srgbClr val="4D8A17"/>
                </a:solidFill>
                <a:effectLst/>
                <a:latin typeface="STIXGeneral-Regular"/>
                <a:hlinkClick r:id="rId3"/>
              </a:rPr>
              <a:t>1</a:t>
            </a:r>
            <a:r>
              <a:rPr lang="en-US" b="0" i="0" dirty="0">
                <a:solidFill>
                  <a:srgbClr val="000000"/>
                </a:solidFill>
                <a:effectLst/>
                <a:latin typeface="STIXGeneral-Regular"/>
              </a:rPr>
              <a:t>. A wearable device is placed on human’s waist. </a:t>
            </a:r>
          </a:p>
          <a:p>
            <a:pPr algn="just"/>
            <a:r>
              <a:rPr lang="en-US" b="0" i="0" dirty="0">
                <a:solidFill>
                  <a:srgbClr val="000000"/>
                </a:solidFill>
                <a:effectLst/>
                <a:latin typeface="STIXGeneral-Regular"/>
              </a:rPr>
              <a:t>The system can detect the elderly’s falling by acceleration analysis. Then it will get the elderly’s geographic position and send fall alarm short message to caregivers. So the elderly who has fallen can get timely help to minimize the negative influence.</a:t>
            </a:r>
          </a:p>
          <a:p>
            <a:pPr marL="0" indent="0">
              <a:buNone/>
            </a:pPr>
            <a:br>
              <a:rPr lang="en-US" b="0" i="0" dirty="0">
                <a:solidFill>
                  <a:srgbClr val="000000"/>
                </a:solidFill>
                <a:effectLst/>
                <a:latin typeface="STIXGeneral-Regular"/>
              </a:rPr>
            </a:br>
            <a:endParaRPr lang="en-IN" dirty="0"/>
          </a:p>
        </p:txBody>
      </p:sp>
      <p:pic>
        <p:nvPicPr>
          <p:cNvPr id="5" name="Picture 4">
            <a:extLst>
              <a:ext uri="{FF2B5EF4-FFF2-40B4-BE49-F238E27FC236}">
                <a16:creationId xmlns:a16="http://schemas.microsoft.com/office/drawing/2014/main" id="{6CDDFAA0-AC40-457E-B9D7-DEDAA413A7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0160" y="4389120"/>
            <a:ext cx="9956800" cy="2346960"/>
          </a:xfrm>
          <a:prstGeom prst="rect">
            <a:avLst/>
          </a:prstGeom>
        </p:spPr>
      </p:pic>
    </p:spTree>
    <p:extLst>
      <p:ext uri="{BB962C8B-B14F-4D97-AF65-F5344CB8AC3E}">
        <p14:creationId xmlns:p14="http://schemas.microsoft.com/office/powerpoint/2010/main" val="1910241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81B1-7B57-4DB3-A083-B6B8D25A446F}"/>
              </a:ext>
            </a:extLst>
          </p:cNvPr>
          <p:cNvSpPr>
            <a:spLocks noGrp="1"/>
          </p:cNvSpPr>
          <p:nvPr>
            <p:ph type="title"/>
          </p:nvPr>
        </p:nvSpPr>
        <p:spPr>
          <a:xfrm>
            <a:off x="665480" y="152401"/>
            <a:ext cx="10515600" cy="1457008"/>
          </a:xfrm>
          <a:blipFill>
            <a:blip r:embed="rId2"/>
            <a:tile tx="0" ty="0" sx="100000" sy="100000" flip="none" algn="tl"/>
          </a:blipFill>
        </p:spPr>
        <p:txBody>
          <a:bodyPr/>
          <a:lstStyle/>
          <a:p>
            <a:br>
              <a:rPr lang="en-IN" b="1" u="sng" dirty="0"/>
            </a:br>
            <a:r>
              <a:rPr lang="en-IN" b="1" u="sng" dirty="0"/>
              <a:t>        </a:t>
            </a:r>
            <a:r>
              <a:rPr lang="en-IN" b="1" u="sng" dirty="0">
                <a:solidFill>
                  <a:srgbClr val="7030A0"/>
                </a:solidFill>
              </a:rPr>
              <a:t>DRAWBACKS OF USING SENSORS </a:t>
            </a:r>
          </a:p>
        </p:txBody>
      </p:sp>
      <p:sp>
        <p:nvSpPr>
          <p:cNvPr id="3" name="Content Placeholder 2">
            <a:extLst>
              <a:ext uri="{FF2B5EF4-FFF2-40B4-BE49-F238E27FC236}">
                <a16:creationId xmlns:a16="http://schemas.microsoft.com/office/drawing/2014/main" id="{ED46A07E-408C-4402-A320-194DC9E46ADE}"/>
              </a:ext>
            </a:extLst>
          </p:cNvPr>
          <p:cNvSpPr>
            <a:spLocks noGrp="1"/>
          </p:cNvSpPr>
          <p:nvPr>
            <p:ph idx="1"/>
          </p:nvPr>
        </p:nvSpPr>
        <p:spPr/>
        <p:txBody>
          <a:bodyPr/>
          <a:lstStyle/>
          <a:p>
            <a:pPr>
              <a:buFont typeface="Wingdings" panose="05000000000000000000" pitchFamily="2" charset="2"/>
              <a:buChar char="Ø"/>
            </a:pPr>
            <a:r>
              <a:rPr lang="en-US" dirty="0"/>
              <a:t>Inconvenience due to wearing/attaching the sensor on a part of the body.</a:t>
            </a:r>
          </a:p>
          <a:p>
            <a:pPr>
              <a:buFont typeface="Wingdings" panose="05000000000000000000" pitchFamily="2" charset="2"/>
              <a:buChar char="Ø"/>
            </a:pPr>
            <a:r>
              <a:rPr lang="en-US" dirty="0"/>
              <a:t>Difficult to wear continuously due to the nature of the elderly, the primary users, and battery life is limited.</a:t>
            </a:r>
          </a:p>
          <a:p>
            <a:pPr>
              <a:buFont typeface="Wingdings" panose="05000000000000000000" pitchFamily="2" charset="2"/>
              <a:buChar char="Ø"/>
            </a:pPr>
            <a:r>
              <a:rPr lang="en-US" dirty="0"/>
              <a:t>Less  detection accuracy when compared to camera based</a:t>
            </a:r>
          </a:p>
          <a:p>
            <a:pPr marL="0" indent="0">
              <a:buNone/>
            </a:pPr>
            <a:r>
              <a:rPr lang="en-US" dirty="0"/>
              <a:t>Detection.</a:t>
            </a:r>
          </a:p>
          <a:p>
            <a:pPr>
              <a:buFont typeface="Wingdings" panose="05000000000000000000" pitchFamily="2" charset="2"/>
              <a:buChar char="Ø"/>
            </a:pPr>
            <a:r>
              <a:rPr lang="en-US" dirty="0"/>
              <a:t>Must be charged by a third party on site.</a:t>
            </a:r>
          </a:p>
          <a:p>
            <a:pPr marL="0" indent="0">
              <a:buNone/>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929229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81B1-7B57-4DB3-A083-B6B8D25A446F}"/>
              </a:ext>
            </a:extLst>
          </p:cNvPr>
          <p:cNvSpPr>
            <a:spLocks noGrp="1"/>
          </p:cNvSpPr>
          <p:nvPr>
            <p:ph type="title"/>
          </p:nvPr>
        </p:nvSpPr>
        <p:spPr>
          <a:blipFill>
            <a:blip r:embed="rId2"/>
            <a:tile tx="0" ty="0" sx="100000" sy="100000" flip="none" algn="tl"/>
          </a:blipFill>
        </p:spPr>
        <p:txBody>
          <a:bodyPr>
            <a:normAutofit fontScale="90000"/>
          </a:bodyPr>
          <a:lstStyle/>
          <a:p>
            <a:br>
              <a:rPr lang="en-IN" dirty="0"/>
            </a:br>
            <a:r>
              <a:rPr lang="en-IN" dirty="0"/>
              <a:t>		</a:t>
            </a:r>
            <a:r>
              <a:rPr lang="en-IN" sz="4800" b="1" u="sng" dirty="0">
                <a:solidFill>
                  <a:srgbClr val="7030A0"/>
                </a:solidFill>
              </a:rPr>
              <a:t>CAMERA BASED FALL DETECTION </a:t>
            </a:r>
          </a:p>
        </p:txBody>
      </p:sp>
      <p:pic>
        <p:nvPicPr>
          <p:cNvPr id="9" name="Content Placeholder 8">
            <a:extLst>
              <a:ext uri="{FF2B5EF4-FFF2-40B4-BE49-F238E27FC236}">
                <a16:creationId xmlns:a16="http://schemas.microsoft.com/office/drawing/2014/main" id="{3C33FECE-AF8F-47BC-9F2F-171680A501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102008"/>
            <a:ext cx="10855960" cy="4532471"/>
          </a:xfrm>
        </p:spPr>
      </p:pic>
    </p:spTree>
    <p:extLst>
      <p:ext uri="{BB962C8B-B14F-4D97-AF65-F5344CB8AC3E}">
        <p14:creationId xmlns:p14="http://schemas.microsoft.com/office/powerpoint/2010/main" val="227379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81B1-7B57-4DB3-A083-B6B8D25A446F}"/>
              </a:ext>
            </a:extLst>
          </p:cNvPr>
          <p:cNvSpPr>
            <a:spLocks noGrp="1"/>
          </p:cNvSpPr>
          <p:nvPr>
            <p:ph type="title"/>
          </p:nvPr>
        </p:nvSpPr>
        <p:spPr>
          <a:blipFill>
            <a:blip r:embed="rId2"/>
            <a:tile tx="0" ty="0" sx="100000" sy="100000" flip="none" algn="tl"/>
          </a:blipFill>
        </p:spPr>
        <p:txBody>
          <a:bodyPr/>
          <a:lstStyle/>
          <a:p>
            <a:r>
              <a:rPr lang="en-IN" dirty="0"/>
              <a:t>OUR PROJECT’S MODEL FLOWCHART </a:t>
            </a:r>
          </a:p>
        </p:txBody>
      </p:sp>
      <p:pic>
        <p:nvPicPr>
          <p:cNvPr id="7" name="Content Placeholder 6">
            <a:extLst>
              <a:ext uri="{FF2B5EF4-FFF2-40B4-BE49-F238E27FC236}">
                <a16:creationId xmlns:a16="http://schemas.microsoft.com/office/drawing/2014/main" id="{6F9D3429-797F-468A-9A36-2A9F42CC28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97119" y="2001044"/>
            <a:ext cx="6134100" cy="3086100"/>
          </a:xfrm>
        </p:spPr>
      </p:pic>
      <p:sp>
        <p:nvSpPr>
          <p:cNvPr id="4" name="Flowchart: Process 3">
            <a:extLst>
              <a:ext uri="{FF2B5EF4-FFF2-40B4-BE49-F238E27FC236}">
                <a16:creationId xmlns:a16="http://schemas.microsoft.com/office/drawing/2014/main" id="{73B57E9D-3E2A-4371-981A-DCEC5EFE39E8}"/>
              </a:ext>
            </a:extLst>
          </p:cNvPr>
          <p:cNvSpPr/>
          <p:nvPr/>
        </p:nvSpPr>
        <p:spPr>
          <a:xfrm flipH="1">
            <a:off x="924558" y="2296636"/>
            <a:ext cx="3139441" cy="1456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FF00"/>
                </a:solidFill>
              </a:rPr>
              <a:t>READING VIDEO FRAMES FROM CAMERA VIDEO</a:t>
            </a:r>
          </a:p>
        </p:txBody>
      </p:sp>
      <p:sp>
        <p:nvSpPr>
          <p:cNvPr id="5" name="Arrow: Right 4">
            <a:extLst>
              <a:ext uri="{FF2B5EF4-FFF2-40B4-BE49-F238E27FC236}">
                <a16:creationId xmlns:a16="http://schemas.microsoft.com/office/drawing/2014/main" id="{EA93CEA2-74BB-4EC3-A29D-7901D738BBA7}"/>
              </a:ext>
            </a:extLst>
          </p:cNvPr>
          <p:cNvSpPr/>
          <p:nvPr/>
        </p:nvSpPr>
        <p:spPr>
          <a:xfrm>
            <a:off x="4063999" y="2618105"/>
            <a:ext cx="833120" cy="426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Process 7">
            <a:extLst>
              <a:ext uri="{FF2B5EF4-FFF2-40B4-BE49-F238E27FC236}">
                <a16:creationId xmlns:a16="http://schemas.microsoft.com/office/drawing/2014/main" id="{FDD720E3-65C9-4FDC-BCFA-0371617A05FF}"/>
              </a:ext>
            </a:extLst>
          </p:cNvPr>
          <p:cNvSpPr/>
          <p:nvPr/>
        </p:nvSpPr>
        <p:spPr>
          <a:xfrm>
            <a:off x="8666478" y="5815648"/>
            <a:ext cx="3139442" cy="7285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FF00"/>
                </a:solidFill>
              </a:rPr>
              <a:t>SEND INFORMATION TO EMERGENCY SERVICES </a:t>
            </a:r>
          </a:p>
        </p:txBody>
      </p:sp>
      <p:sp>
        <p:nvSpPr>
          <p:cNvPr id="10" name="Arrow: Down 9">
            <a:extLst>
              <a:ext uri="{FF2B5EF4-FFF2-40B4-BE49-F238E27FC236}">
                <a16:creationId xmlns:a16="http://schemas.microsoft.com/office/drawing/2014/main" id="{C5580FFA-C8A0-4E84-AC75-A06EC94FB687}"/>
              </a:ext>
            </a:extLst>
          </p:cNvPr>
          <p:cNvSpPr/>
          <p:nvPr/>
        </p:nvSpPr>
        <p:spPr>
          <a:xfrm>
            <a:off x="10119360" y="5087144"/>
            <a:ext cx="426720" cy="728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62852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765</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-apple-system</vt:lpstr>
      <vt:lpstr>Arial</vt:lpstr>
      <vt:lpstr>Calibri</vt:lpstr>
      <vt:lpstr>Calibri Light</vt:lpstr>
      <vt:lpstr>Georgia</vt:lpstr>
      <vt:lpstr>STIXGeneral-Regular</vt:lpstr>
      <vt:lpstr>Wingdings</vt:lpstr>
      <vt:lpstr>Office Theme</vt:lpstr>
      <vt:lpstr>FALL DETECTION USING COMPUTER VISION </vt:lpstr>
      <vt:lpstr>  TOPICS TO BE DISCUSSED</vt:lpstr>
      <vt:lpstr>PROBLEM STATEMENT</vt:lpstr>
      <vt:lpstr>APPLICATIONS OF FALL DETECTION </vt:lpstr>
      <vt:lpstr> PREVIOUS WORKS ON FALL DETECTION USING     WEARABLE SENSORS  </vt:lpstr>
      <vt:lpstr>      WORKING PRINCIPLE OF SENSORS </vt:lpstr>
      <vt:lpstr>         DRAWBACKS OF USING SENSORS </vt:lpstr>
      <vt:lpstr>   CAMERA BASED FALL DETECTION </vt:lpstr>
      <vt:lpstr>OUR PROJECT’S MODEL FLOWCHART </vt:lpstr>
      <vt:lpstr>     APPROACH </vt:lpstr>
      <vt:lpstr>  CODE  FOR FALLING CONDITION: </vt:lpstr>
      <vt:lpstr>     MODEL RESULTS </vt:lpstr>
      <vt:lpstr>  IMAGES OF FALL DETECTION USING OPENCV     IN PROJECT </vt:lpstr>
      <vt:lpstr>  IMAGES OF FALL DETECTION USING OPENCV     IN PROJECT </vt:lpstr>
      <vt:lpstr>  IMAGES OF FALL DETECTION USING OPENCV     IN PROJECT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 DETECTION USING COMPUTER VISION </dc:title>
  <dc:creator>pavankvamsi@gmail.com</dc:creator>
  <cp:lastModifiedBy>PAVAN KARTHIK NVS</cp:lastModifiedBy>
  <cp:revision>14</cp:revision>
  <dcterms:created xsi:type="dcterms:W3CDTF">2021-10-23T00:10:07Z</dcterms:created>
  <dcterms:modified xsi:type="dcterms:W3CDTF">2022-11-04T16:27:27Z</dcterms:modified>
</cp:coreProperties>
</file>