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14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E0D5-3661-1D15-8CDB-14806B3FF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9C2DAD-D7D0-47B1-3FCC-27A9EAFC1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F704B-9654-17D3-D7EA-61417E42B699}"/>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5" name="Footer Placeholder 4">
            <a:extLst>
              <a:ext uri="{FF2B5EF4-FFF2-40B4-BE49-F238E27FC236}">
                <a16:creationId xmlns:a16="http://schemas.microsoft.com/office/drawing/2014/main" id="{D71E7861-603B-17D5-83AD-0D67929BC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CB4D9-BFC0-AD80-61DD-BC13DCC7D26D}"/>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60177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5878-DB50-88A1-98EE-477FC63371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76CDC-90AD-716A-877B-BAD935B78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F8EAD-95C0-D17E-11A8-46D14BC8D049}"/>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5" name="Footer Placeholder 4">
            <a:extLst>
              <a:ext uri="{FF2B5EF4-FFF2-40B4-BE49-F238E27FC236}">
                <a16:creationId xmlns:a16="http://schemas.microsoft.com/office/drawing/2014/main" id="{4CB8CDAB-01F9-4733-13DC-295B08E84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EA6B-4F14-AD0D-F595-2DBF68EDDD2A}"/>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25670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93C49-3726-C1C1-F9CE-B55F95B484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8466C-05DF-FEE8-7B97-31221AA803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79B2F-C2A0-AC49-25CE-27412EBE715F}"/>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5" name="Footer Placeholder 4">
            <a:extLst>
              <a:ext uri="{FF2B5EF4-FFF2-40B4-BE49-F238E27FC236}">
                <a16:creationId xmlns:a16="http://schemas.microsoft.com/office/drawing/2014/main" id="{CAC897D3-7AA7-D4FC-9635-AEADC9882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2B00E-FD8D-F0D1-8105-3A931BC247E4}"/>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01454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C679-9003-2056-F3A9-DCAFB6786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E5626-8BB1-8B5E-13CF-F780847842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32C7D-94BD-3FEE-C879-2D132C57A967}"/>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5" name="Footer Placeholder 4">
            <a:extLst>
              <a:ext uri="{FF2B5EF4-FFF2-40B4-BE49-F238E27FC236}">
                <a16:creationId xmlns:a16="http://schemas.microsoft.com/office/drawing/2014/main" id="{C9E07FE3-E906-F532-75C2-5CEB2D55E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5B480-302B-BB50-2776-771F65AE8CC4}"/>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42877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CD5F-A75D-466E-9687-42190C2B5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0C45DF-D3E2-84ED-B788-C7B30FE51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530A8E-DC90-9502-7871-61C9BD678D8C}"/>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5" name="Footer Placeholder 4">
            <a:extLst>
              <a:ext uri="{FF2B5EF4-FFF2-40B4-BE49-F238E27FC236}">
                <a16:creationId xmlns:a16="http://schemas.microsoft.com/office/drawing/2014/main" id="{A2354ED9-62B6-E8CC-FE68-F7A6BE24F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34559-70EC-30DE-3E00-295E3EE2BCE9}"/>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6653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D6F2-A047-E06A-6E3B-C29B4B51F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2E6EF-A10B-0DA3-B98E-CA908E32FE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9BAF80-EFF9-B151-C697-6FB4DAF1C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483EB5-6AAC-519F-BC78-84E1DC3C35CF}"/>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6" name="Footer Placeholder 5">
            <a:extLst>
              <a:ext uri="{FF2B5EF4-FFF2-40B4-BE49-F238E27FC236}">
                <a16:creationId xmlns:a16="http://schemas.microsoft.com/office/drawing/2014/main" id="{103A5FA1-C49A-C656-5BD7-2F1504871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AD788-0C00-74E8-FF63-7F5598F62AB5}"/>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77844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7B46-B686-8615-5F76-2A87E0C550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B4DBF5-C95A-7928-E855-8485C2BCA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99679-234E-9536-9D6E-5CB57985C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26659-DA55-3C29-FB40-0745ADFB8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F310E7-B260-2A94-0796-F0E953F4CE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C0277-F288-F1A9-4EA8-C89FCD5D9C6C}"/>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8" name="Footer Placeholder 7">
            <a:extLst>
              <a:ext uri="{FF2B5EF4-FFF2-40B4-BE49-F238E27FC236}">
                <a16:creationId xmlns:a16="http://schemas.microsoft.com/office/drawing/2014/main" id="{A738390B-B9AB-258A-73D1-76A9C952FD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F5E659-514F-DD7A-0108-9F19371F7588}"/>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74324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EB-2B83-8F74-EAFF-E746688997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9E0AB-49DD-5BEC-61C5-0B66F7FDBE4D}"/>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4" name="Footer Placeholder 3">
            <a:extLst>
              <a:ext uri="{FF2B5EF4-FFF2-40B4-BE49-F238E27FC236}">
                <a16:creationId xmlns:a16="http://schemas.microsoft.com/office/drawing/2014/main" id="{B0CF1F7D-21C9-1F6C-E718-B56DAC2167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DF1820-A529-2E4B-D903-47F2C7164652}"/>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8959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701E1-D449-5EE8-0FB8-E318D2EB9124}"/>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3" name="Footer Placeholder 2">
            <a:extLst>
              <a:ext uri="{FF2B5EF4-FFF2-40B4-BE49-F238E27FC236}">
                <a16:creationId xmlns:a16="http://schemas.microsoft.com/office/drawing/2014/main" id="{30329070-7B06-2B36-AB6B-A9C8ACD2F2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1BCC39-1060-8C18-A3FB-D6D65C09F95D}"/>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13378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006-2B8C-FE74-BE11-4BFE7A1C1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CA2E-FDFA-0E8B-5949-3BCE83604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F36929-F256-311B-8A96-08D4BA6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F302F-39EA-D5FB-A609-72C4BD96F6B4}"/>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6" name="Footer Placeholder 5">
            <a:extLst>
              <a:ext uri="{FF2B5EF4-FFF2-40B4-BE49-F238E27FC236}">
                <a16:creationId xmlns:a16="http://schemas.microsoft.com/office/drawing/2014/main" id="{C262C1EA-5EA6-41B4-A3FF-15D51DF2D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032AD-116A-E4E4-04C2-B7519821E8B6}"/>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13531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F41E-0CF8-D790-D6D1-660A2D088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EAA41-102F-1A47-9B60-A2E2FFE6E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8BD66-7815-BAA7-0AFF-EDF132ACE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E57A8-35CB-077C-1BF7-3F98B035C566}"/>
              </a:ext>
            </a:extLst>
          </p:cNvPr>
          <p:cNvSpPr>
            <a:spLocks noGrp="1"/>
          </p:cNvSpPr>
          <p:nvPr>
            <p:ph type="dt" sz="half" idx="10"/>
          </p:nvPr>
        </p:nvSpPr>
        <p:spPr/>
        <p:txBody>
          <a:bodyPr/>
          <a:lstStyle/>
          <a:p>
            <a:fld id="{182B8261-C35F-42B3-B342-702416813A39}" type="datetimeFigureOut">
              <a:rPr lang="en-US" smtClean="0"/>
              <a:t>12/9/2023</a:t>
            </a:fld>
            <a:endParaRPr lang="en-US"/>
          </a:p>
        </p:txBody>
      </p:sp>
      <p:sp>
        <p:nvSpPr>
          <p:cNvPr id="6" name="Footer Placeholder 5">
            <a:extLst>
              <a:ext uri="{FF2B5EF4-FFF2-40B4-BE49-F238E27FC236}">
                <a16:creationId xmlns:a16="http://schemas.microsoft.com/office/drawing/2014/main" id="{6C951C81-3855-C89F-9E00-A6C8CBCA7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3C4A3-DC5D-2BF0-AA14-24203239D8B5}"/>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41543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0A77F-840A-12D6-0841-642234693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D2006E-EE31-62F7-A217-363DA4F84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082B1-112D-C2D7-2C46-82B84D3A6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B8261-C35F-42B3-B342-702416813A39}" type="datetimeFigureOut">
              <a:rPr lang="en-US" smtClean="0"/>
              <a:t>12/9/2023</a:t>
            </a:fld>
            <a:endParaRPr lang="en-US"/>
          </a:p>
        </p:txBody>
      </p:sp>
      <p:sp>
        <p:nvSpPr>
          <p:cNvPr id="5" name="Footer Placeholder 4">
            <a:extLst>
              <a:ext uri="{FF2B5EF4-FFF2-40B4-BE49-F238E27FC236}">
                <a16:creationId xmlns:a16="http://schemas.microsoft.com/office/drawing/2014/main" id="{1779AA07-5B38-0F1F-5CBA-FE2DE0CAE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07464-E524-C345-46AC-0E34791F6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C4AAB-1CA4-4ACA-A9D6-9C61869E4FAD}" type="slidenum">
              <a:rPr lang="en-US" smtClean="0"/>
              <a:t>‹#›</a:t>
            </a:fld>
            <a:endParaRPr lang="en-US"/>
          </a:p>
        </p:txBody>
      </p:sp>
    </p:spTree>
    <p:extLst>
      <p:ext uri="{BB962C8B-B14F-4D97-AF65-F5344CB8AC3E}">
        <p14:creationId xmlns:p14="http://schemas.microsoft.com/office/powerpoint/2010/main" val="143265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25B4A-3663-6C9F-65CE-D0640F6D6E61}"/>
              </a:ext>
            </a:extLst>
          </p:cNvPr>
          <p:cNvSpPr txBox="1"/>
          <p:nvPr/>
        </p:nvSpPr>
        <p:spPr>
          <a:xfrm>
            <a:off x="1493240" y="1208015"/>
            <a:ext cx="9135611" cy="2185214"/>
          </a:xfrm>
          <a:prstGeom prst="rect">
            <a:avLst/>
          </a:prstGeom>
          <a:noFill/>
        </p:spPr>
        <p:txBody>
          <a:bodyPr wrap="square" rtlCol="0">
            <a:spAutoFit/>
          </a:bodyPr>
          <a:lstStyle/>
          <a:p>
            <a:r>
              <a:rPr lang="en-US" sz="4000" i="1" dirty="0">
                <a:latin typeface="Agency FB" panose="020B0503020202020204" pitchFamily="34" charset="0"/>
              </a:rPr>
              <a:t>Crimson Syndicate Drum Co</a:t>
            </a:r>
          </a:p>
          <a:p>
            <a:endParaRPr lang="en-US" sz="2400" dirty="0"/>
          </a:p>
          <a:p>
            <a:r>
              <a:rPr lang="en-US" sz="2400" dirty="0"/>
              <a:t>The purpose of this website is to sell drums to customers. We specialize in wood stain drum finishes. Customers can choose the make of their drum shell, the size of their drums, wood stain color and hardware.</a:t>
            </a:r>
          </a:p>
        </p:txBody>
      </p:sp>
    </p:spTree>
    <p:extLst>
      <p:ext uri="{BB962C8B-B14F-4D97-AF65-F5344CB8AC3E}">
        <p14:creationId xmlns:p14="http://schemas.microsoft.com/office/powerpoint/2010/main" val="101010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9E7191-2E66-9306-F766-881B9CE7E077}"/>
              </a:ext>
            </a:extLst>
          </p:cNvPr>
          <p:cNvSpPr/>
          <p:nvPr/>
        </p:nvSpPr>
        <p:spPr>
          <a:xfrm>
            <a:off x="540736" y="838898"/>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HOME</a:t>
            </a:r>
          </a:p>
        </p:txBody>
      </p:sp>
      <p:cxnSp>
        <p:nvCxnSpPr>
          <p:cNvPr id="8" name="Straight Connector 7">
            <a:extLst>
              <a:ext uri="{FF2B5EF4-FFF2-40B4-BE49-F238E27FC236}">
                <a16:creationId xmlns:a16="http://schemas.microsoft.com/office/drawing/2014/main" id="{36BF5A09-27E1-B606-BB7A-9D68DC24034E}"/>
              </a:ext>
            </a:extLst>
          </p:cNvPr>
          <p:cNvCxnSpPr/>
          <p:nvPr/>
        </p:nvCxnSpPr>
        <p:spPr>
          <a:xfrm>
            <a:off x="1145096" y="343949"/>
            <a:ext cx="9349532"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36F3D00D-0CEB-A66F-F1D6-6162FA4DEBA5}"/>
              </a:ext>
            </a:extLst>
          </p:cNvPr>
          <p:cNvCxnSpPr/>
          <p:nvPr/>
        </p:nvCxnSpPr>
        <p:spPr>
          <a:xfrm>
            <a:off x="1145096" y="343949"/>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86270-44EF-F5CB-7ED7-6805F1767E47}"/>
              </a:ext>
            </a:extLst>
          </p:cNvPr>
          <p:cNvCxnSpPr/>
          <p:nvPr/>
        </p:nvCxnSpPr>
        <p:spPr>
          <a:xfrm>
            <a:off x="2869727" y="343946"/>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38D4DB8-DD72-4A3A-B472-D8D8BEB0DF2C}"/>
              </a:ext>
            </a:extLst>
          </p:cNvPr>
          <p:cNvCxnSpPr/>
          <p:nvPr/>
        </p:nvCxnSpPr>
        <p:spPr>
          <a:xfrm>
            <a:off x="6424222" y="343946"/>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414E4BE-ED76-1FD5-D750-CFB597171AFA}"/>
              </a:ext>
            </a:extLst>
          </p:cNvPr>
          <p:cNvCxnSpPr/>
          <p:nvPr/>
        </p:nvCxnSpPr>
        <p:spPr>
          <a:xfrm>
            <a:off x="8231689" y="343947"/>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63A8A8E-7899-A6A0-4C43-AFDCCF0E89A3}"/>
              </a:ext>
            </a:extLst>
          </p:cNvPr>
          <p:cNvCxnSpPr/>
          <p:nvPr/>
        </p:nvCxnSpPr>
        <p:spPr>
          <a:xfrm>
            <a:off x="10494628" y="343947"/>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C501973F-2E90-C07A-2F37-F98007F8B7D9}"/>
              </a:ext>
            </a:extLst>
          </p:cNvPr>
          <p:cNvSpPr/>
          <p:nvPr/>
        </p:nvSpPr>
        <p:spPr>
          <a:xfrm>
            <a:off x="2261877" y="838899"/>
            <a:ext cx="1208720" cy="5033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FIND YOUR SOUND</a:t>
            </a:r>
          </a:p>
        </p:txBody>
      </p:sp>
      <p:sp>
        <p:nvSpPr>
          <p:cNvPr id="16" name="Rectangle 15">
            <a:extLst>
              <a:ext uri="{FF2B5EF4-FFF2-40B4-BE49-F238E27FC236}">
                <a16:creationId xmlns:a16="http://schemas.microsoft.com/office/drawing/2014/main" id="{B026CAE7-F424-E00B-E41C-48AB15698987}"/>
              </a:ext>
            </a:extLst>
          </p:cNvPr>
          <p:cNvSpPr/>
          <p:nvPr/>
        </p:nvSpPr>
        <p:spPr>
          <a:xfrm>
            <a:off x="4021120" y="838897"/>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DRUM SIZES</a:t>
            </a:r>
          </a:p>
        </p:txBody>
      </p:sp>
      <p:sp>
        <p:nvSpPr>
          <p:cNvPr id="17" name="Rectangle 16">
            <a:extLst>
              <a:ext uri="{FF2B5EF4-FFF2-40B4-BE49-F238E27FC236}">
                <a16:creationId xmlns:a16="http://schemas.microsoft.com/office/drawing/2014/main" id="{1100127A-53E3-D5B5-FD00-EBED8C6A9CE0}"/>
              </a:ext>
            </a:extLst>
          </p:cNvPr>
          <p:cNvSpPr/>
          <p:nvPr/>
        </p:nvSpPr>
        <p:spPr>
          <a:xfrm>
            <a:off x="5819862" y="838897"/>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WOOD STAINS</a:t>
            </a:r>
          </a:p>
        </p:txBody>
      </p:sp>
      <p:sp>
        <p:nvSpPr>
          <p:cNvPr id="18" name="Rectangle 17">
            <a:extLst>
              <a:ext uri="{FF2B5EF4-FFF2-40B4-BE49-F238E27FC236}">
                <a16:creationId xmlns:a16="http://schemas.microsoft.com/office/drawing/2014/main" id="{468113E6-B616-7E21-EF2A-274999A14544}"/>
              </a:ext>
            </a:extLst>
          </p:cNvPr>
          <p:cNvSpPr/>
          <p:nvPr/>
        </p:nvSpPr>
        <p:spPr>
          <a:xfrm>
            <a:off x="7689555" y="838897"/>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sp>
        <p:nvSpPr>
          <p:cNvPr id="19" name="Rectangle 18">
            <a:extLst>
              <a:ext uri="{FF2B5EF4-FFF2-40B4-BE49-F238E27FC236}">
                <a16:creationId xmlns:a16="http://schemas.microsoft.com/office/drawing/2014/main" id="{556A6632-94A7-B057-EDBF-09BD00D06639}"/>
              </a:ext>
            </a:extLst>
          </p:cNvPr>
          <p:cNvSpPr/>
          <p:nvPr/>
        </p:nvSpPr>
        <p:spPr>
          <a:xfrm>
            <a:off x="9828748" y="830504"/>
            <a:ext cx="1448852"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ORDER TODAY!</a:t>
            </a:r>
          </a:p>
        </p:txBody>
      </p:sp>
      <p:cxnSp>
        <p:nvCxnSpPr>
          <p:cNvPr id="20" name="Straight Arrow Connector 19">
            <a:extLst>
              <a:ext uri="{FF2B5EF4-FFF2-40B4-BE49-F238E27FC236}">
                <a16:creationId xmlns:a16="http://schemas.microsoft.com/office/drawing/2014/main" id="{559B7C99-4C0A-8AF2-997C-0033AC7408FD}"/>
              </a:ext>
            </a:extLst>
          </p:cNvPr>
          <p:cNvCxnSpPr/>
          <p:nvPr/>
        </p:nvCxnSpPr>
        <p:spPr>
          <a:xfrm>
            <a:off x="4625480" y="343945"/>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66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438B7-59E3-4673-BB12-CD78E88ED574}"/>
              </a:ext>
            </a:extLst>
          </p:cNvPr>
          <p:cNvSpPr/>
          <p:nvPr/>
        </p:nvSpPr>
        <p:spPr>
          <a:xfrm>
            <a:off x="941664" y="274739"/>
            <a:ext cx="10687575" cy="630852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CCE3D4F-AB36-7CE3-C6CA-F1576E2A4408}"/>
              </a:ext>
            </a:extLst>
          </p:cNvPr>
          <p:cNvSpPr txBox="1"/>
          <p:nvPr/>
        </p:nvSpPr>
        <p:spPr>
          <a:xfrm>
            <a:off x="2673291" y="510750"/>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5" name="Straight Connector 4">
            <a:extLst>
              <a:ext uri="{FF2B5EF4-FFF2-40B4-BE49-F238E27FC236}">
                <a16:creationId xmlns:a16="http://schemas.microsoft.com/office/drawing/2014/main" id="{1CC303F5-E797-DC65-BFA9-DBCCBED7A815}"/>
              </a:ext>
            </a:extLst>
          </p:cNvPr>
          <p:cNvCxnSpPr/>
          <p:nvPr/>
        </p:nvCxnSpPr>
        <p:spPr>
          <a:xfrm>
            <a:off x="1182848" y="1321017"/>
            <a:ext cx="9764785" cy="0"/>
          </a:xfrm>
          <a:prstGeom prst="line">
            <a:avLst/>
          </a:prstGeom>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9F0852FF-D90D-95F2-B877-598E0B822C7E}"/>
              </a:ext>
            </a:extLst>
          </p:cNvPr>
          <p:cNvSpPr txBox="1"/>
          <p:nvPr/>
        </p:nvSpPr>
        <p:spPr>
          <a:xfrm>
            <a:off x="2492927" y="1491034"/>
            <a:ext cx="2666301" cy="369332"/>
          </a:xfrm>
          <a:prstGeom prst="rect">
            <a:avLst/>
          </a:prstGeom>
          <a:noFill/>
        </p:spPr>
        <p:txBody>
          <a:bodyPr wrap="square" rtlCol="0">
            <a:spAutoFit/>
          </a:bodyPr>
          <a:lstStyle/>
          <a:p>
            <a:r>
              <a:rPr lang="en-US" dirty="0">
                <a:solidFill>
                  <a:schemeClr val="bg1"/>
                </a:solidFill>
              </a:rPr>
              <a:t>FIND YOUR SOUND</a:t>
            </a:r>
          </a:p>
        </p:txBody>
      </p:sp>
      <p:sp>
        <p:nvSpPr>
          <p:cNvPr id="8" name="TextBox 7">
            <a:extLst>
              <a:ext uri="{FF2B5EF4-FFF2-40B4-BE49-F238E27FC236}">
                <a16:creationId xmlns:a16="http://schemas.microsoft.com/office/drawing/2014/main" id="{CFFE5C03-5262-7A2B-884E-2F19F914A606}"/>
              </a:ext>
            </a:extLst>
          </p:cNvPr>
          <p:cNvSpPr txBox="1"/>
          <p:nvPr/>
        </p:nvSpPr>
        <p:spPr>
          <a:xfrm>
            <a:off x="4686649" y="1491034"/>
            <a:ext cx="1526796" cy="369332"/>
          </a:xfrm>
          <a:prstGeom prst="rect">
            <a:avLst/>
          </a:prstGeom>
          <a:noFill/>
        </p:spPr>
        <p:txBody>
          <a:bodyPr wrap="square" rtlCol="0">
            <a:spAutoFit/>
          </a:bodyPr>
          <a:lstStyle/>
          <a:p>
            <a:r>
              <a:rPr lang="en-US" dirty="0">
                <a:solidFill>
                  <a:schemeClr val="bg1"/>
                </a:solidFill>
              </a:rPr>
              <a:t>DRUM SIZES</a:t>
            </a:r>
          </a:p>
        </p:txBody>
      </p:sp>
      <p:sp>
        <p:nvSpPr>
          <p:cNvPr id="9" name="TextBox 8">
            <a:extLst>
              <a:ext uri="{FF2B5EF4-FFF2-40B4-BE49-F238E27FC236}">
                <a16:creationId xmlns:a16="http://schemas.microsoft.com/office/drawing/2014/main" id="{12085965-9CB3-1D4B-B527-B389217C55EC}"/>
              </a:ext>
            </a:extLst>
          </p:cNvPr>
          <p:cNvSpPr txBox="1"/>
          <p:nvPr/>
        </p:nvSpPr>
        <p:spPr>
          <a:xfrm>
            <a:off x="8041545" y="1491034"/>
            <a:ext cx="1526796" cy="369332"/>
          </a:xfrm>
          <a:prstGeom prst="rect">
            <a:avLst/>
          </a:prstGeom>
          <a:noFill/>
        </p:spPr>
        <p:txBody>
          <a:bodyPr wrap="square" rtlCol="0">
            <a:spAutoFit/>
          </a:bodyPr>
          <a:lstStyle/>
          <a:p>
            <a:r>
              <a:rPr lang="en-US" dirty="0">
                <a:solidFill>
                  <a:schemeClr val="bg1"/>
                </a:solidFill>
              </a:rPr>
              <a:t>HARDWARE</a:t>
            </a:r>
          </a:p>
        </p:txBody>
      </p:sp>
      <p:sp>
        <p:nvSpPr>
          <p:cNvPr id="10" name="TextBox 9">
            <a:extLst>
              <a:ext uri="{FF2B5EF4-FFF2-40B4-BE49-F238E27FC236}">
                <a16:creationId xmlns:a16="http://schemas.microsoft.com/office/drawing/2014/main" id="{512D3AC6-1544-B95B-DD0B-C62EE7B032DF}"/>
              </a:ext>
            </a:extLst>
          </p:cNvPr>
          <p:cNvSpPr txBox="1"/>
          <p:nvPr/>
        </p:nvSpPr>
        <p:spPr>
          <a:xfrm>
            <a:off x="9465578" y="1491034"/>
            <a:ext cx="1675001" cy="369332"/>
          </a:xfrm>
          <a:prstGeom prst="rect">
            <a:avLst/>
          </a:prstGeom>
          <a:noFill/>
        </p:spPr>
        <p:txBody>
          <a:bodyPr wrap="square" rtlCol="0">
            <a:spAutoFit/>
          </a:bodyPr>
          <a:lstStyle/>
          <a:p>
            <a:r>
              <a:rPr lang="en-US" dirty="0">
                <a:solidFill>
                  <a:schemeClr val="bg1"/>
                </a:solidFill>
              </a:rPr>
              <a:t>ORDER TODAY!</a:t>
            </a:r>
          </a:p>
        </p:txBody>
      </p:sp>
      <p:sp>
        <p:nvSpPr>
          <p:cNvPr id="11" name="TextBox 10">
            <a:extLst>
              <a:ext uri="{FF2B5EF4-FFF2-40B4-BE49-F238E27FC236}">
                <a16:creationId xmlns:a16="http://schemas.microsoft.com/office/drawing/2014/main" id="{0F180D94-BBB0-4857-477F-3364B6638CCF}"/>
              </a:ext>
            </a:extLst>
          </p:cNvPr>
          <p:cNvSpPr txBox="1"/>
          <p:nvPr/>
        </p:nvSpPr>
        <p:spPr>
          <a:xfrm>
            <a:off x="6312716" y="1491034"/>
            <a:ext cx="1526796" cy="369332"/>
          </a:xfrm>
          <a:prstGeom prst="rect">
            <a:avLst/>
          </a:prstGeom>
          <a:noFill/>
        </p:spPr>
        <p:txBody>
          <a:bodyPr wrap="square" rtlCol="0">
            <a:spAutoFit/>
          </a:bodyPr>
          <a:lstStyle/>
          <a:p>
            <a:r>
              <a:rPr lang="en-US" dirty="0">
                <a:solidFill>
                  <a:schemeClr val="bg1"/>
                </a:solidFill>
              </a:rPr>
              <a:t>WOOD STAINS</a:t>
            </a:r>
          </a:p>
        </p:txBody>
      </p:sp>
      <p:sp>
        <p:nvSpPr>
          <p:cNvPr id="14" name="TextBox 13">
            <a:extLst>
              <a:ext uri="{FF2B5EF4-FFF2-40B4-BE49-F238E27FC236}">
                <a16:creationId xmlns:a16="http://schemas.microsoft.com/office/drawing/2014/main" id="{C1419FA5-F5C7-FBDC-F1F4-658869334CA9}"/>
              </a:ext>
            </a:extLst>
          </p:cNvPr>
          <p:cNvSpPr txBox="1"/>
          <p:nvPr/>
        </p:nvSpPr>
        <p:spPr>
          <a:xfrm>
            <a:off x="8240785" y="1966632"/>
            <a:ext cx="3017241" cy="2031325"/>
          </a:xfrm>
          <a:prstGeom prst="rect">
            <a:avLst/>
          </a:prstGeom>
          <a:noFill/>
        </p:spPr>
        <p:txBody>
          <a:bodyPr wrap="square" rtlCol="0">
            <a:spAutoFit/>
          </a:bodyPr>
          <a:lstStyle/>
          <a:p>
            <a:r>
              <a:rPr lang="en-US" sz="1400" dirty="0"/>
              <a:t>At Crimson Syndicate Drum Co., we specialize in custom wood finishes. We believe in letting the drums breathe so they can sign. Say goodbye to wraps that warp. Let the beauty of the wood shine with a wood stain finish. Select your drum shell, size, hardware and stain color and we will get you ready to play!</a:t>
            </a:r>
          </a:p>
        </p:txBody>
      </p:sp>
      <p:pic>
        <p:nvPicPr>
          <p:cNvPr id="16" name="Picture 15" descr="A drum set on a stage&#10;&#10;Description automatically generated">
            <a:extLst>
              <a:ext uri="{FF2B5EF4-FFF2-40B4-BE49-F238E27FC236}">
                <a16:creationId xmlns:a16="http://schemas.microsoft.com/office/drawing/2014/main" id="{839DEBD8-F333-A62F-91CB-1C79E1BED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38" y="2003366"/>
            <a:ext cx="6470707" cy="3479483"/>
          </a:xfrm>
          <a:prstGeom prst="rect">
            <a:avLst/>
          </a:prstGeom>
          <a:ln w="28575">
            <a:solidFill>
              <a:schemeClr val="bg1"/>
            </a:solidFill>
          </a:ln>
        </p:spPr>
      </p:pic>
      <p:sp>
        <p:nvSpPr>
          <p:cNvPr id="17" name="TextBox 16">
            <a:extLst>
              <a:ext uri="{FF2B5EF4-FFF2-40B4-BE49-F238E27FC236}">
                <a16:creationId xmlns:a16="http://schemas.microsoft.com/office/drawing/2014/main" id="{6C324FA5-1300-E29E-A434-4B2128CF323A}"/>
              </a:ext>
            </a:extLst>
          </p:cNvPr>
          <p:cNvSpPr txBox="1"/>
          <p:nvPr/>
        </p:nvSpPr>
        <p:spPr>
          <a:xfrm>
            <a:off x="3166144" y="5811254"/>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sp>
        <p:nvSpPr>
          <p:cNvPr id="18" name="TextBox 17">
            <a:extLst>
              <a:ext uri="{FF2B5EF4-FFF2-40B4-BE49-F238E27FC236}">
                <a16:creationId xmlns:a16="http://schemas.microsoft.com/office/drawing/2014/main" id="{E68E8EC1-B27F-8AF7-9637-655B70E02535}"/>
              </a:ext>
            </a:extLst>
          </p:cNvPr>
          <p:cNvSpPr txBox="1"/>
          <p:nvPr/>
        </p:nvSpPr>
        <p:spPr>
          <a:xfrm>
            <a:off x="1457935" y="1491034"/>
            <a:ext cx="2666301" cy="369332"/>
          </a:xfrm>
          <a:prstGeom prst="rect">
            <a:avLst/>
          </a:prstGeom>
          <a:noFill/>
        </p:spPr>
        <p:txBody>
          <a:bodyPr wrap="square" rtlCol="0">
            <a:spAutoFit/>
          </a:bodyPr>
          <a:lstStyle/>
          <a:p>
            <a:r>
              <a:rPr lang="en-US" dirty="0">
                <a:solidFill>
                  <a:srgbClr val="C00000"/>
                </a:solidFill>
                <a:highlight>
                  <a:srgbClr val="000000"/>
                </a:highlight>
              </a:rPr>
              <a:t>HOME</a:t>
            </a:r>
          </a:p>
        </p:txBody>
      </p:sp>
      <p:cxnSp>
        <p:nvCxnSpPr>
          <p:cNvPr id="19" name="Straight Connector 18">
            <a:extLst>
              <a:ext uri="{FF2B5EF4-FFF2-40B4-BE49-F238E27FC236}">
                <a16:creationId xmlns:a16="http://schemas.microsoft.com/office/drawing/2014/main" id="{1ACF2972-23F5-1AD5-9843-F6404CB00A7F}"/>
              </a:ext>
            </a:extLst>
          </p:cNvPr>
          <p:cNvCxnSpPr/>
          <p:nvPr/>
        </p:nvCxnSpPr>
        <p:spPr>
          <a:xfrm>
            <a:off x="1375794" y="5768347"/>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449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rgbClr val="C00000"/>
                </a:solidFill>
                <a:highlight>
                  <a:srgbClr val="000000"/>
                </a:highlight>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920606" y="2083236"/>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2" y="2097139"/>
            <a:ext cx="1610685"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195270" y="2083236"/>
            <a:ext cx="1526796" cy="369332"/>
          </a:xfrm>
          <a:prstGeom prst="rect">
            <a:avLst/>
          </a:prstGeom>
          <a:noFill/>
        </p:spPr>
        <p:txBody>
          <a:bodyPr wrap="square" rtlCol="0">
            <a:spAutoFit/>
          </a:bodyPr>
          <a:lstStyle/>
          <a:p>
            <a:r>
              <a:rPr lang="en-US" dirty="0">
                <a:solidFill>
                  <a:schemeClr val="bg1"/>
                </a:solidFill>
              </a:rPr>
              <a:t>WOOD STAINS</a:t>
            </a:r>
          </a:p>
        </p:txBody>
      </p:sp>
      <p:sp>
        <p:nvSpPr>
          <p:cNvPr id="11" name="TextBox 10">
            <a:extLst>
              <a:ext uri="{FF2B5EF4-FFF2-40B4-BE49-F238E27FC236}">
                <a16:creationId xmlns:a16="http://schemas.microsoft.com/office/drawing/2014/main" id="{C6C77F9F-7AF6-404B-0389-4C47AC64597D}"/>
              </a:ext>
            </a:extLst>
          </p:cNvPr>
          <p:cNvSpPr txBox="1"/>
          <p:nvPr/>
        </p:nvSpPr>
        <p:spPr>
          <a:xfrm>
            <a:off x="5472418" y="2552141"/>
            <a:ext cx="5357769" cy="738664"/>
          </a:xfrm>
          <a:prstGeom prst="rect">
            <a:avLst/>
          </a:prstGeom>
          <a:noFill/>
        </p:spPr>
        <p:txBody>
          <a:bodyPr wrap="square" rtlCol="0">
            <a:spAutoFit/>
          </a:bodyPr>
          <a:lstStyle/>
          <a:p>
            <a:r>
              <a:rPr lang="en-US" sz="1400" dirty="0"/>
              <a:t>Finding your sound is just as important as finding your look. </a:t>
            </a:r>
          </a:p>
          <a:p>
            <a:r>
              <a:rPr lang="en-US" sz="1400" dirty="0"/>
              <a:t>Drum shells come in a variety of wood types like maple, ash, oak. Choose yours for the right sound today.</a:t>
            </a:r>
          </a:p>
        </p:txBody>
      </p:sp>
      <p:pic>
        <p:nvPicPr>
          <p:cNvPr id="17" name="Picture 16" descr="Several rolls of tape&#10;&#10;Description automatically generated">
            <a:extLst>
              <a:ext uri="{FF2B5EF4-FFF2-40B4-BE49-F238E27FC236}">
                <a16:creationId xmlns:a16="http://schemas.microsoft.com/office/drawing/2014/main" id="{BDC9BD22-385D-7722-196B-75DF26EB6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82" y="2708995"/>
            <a:ext cx="3976380" cy="2670270"/>
          </a:xfrm>
          <a:prstGeom prst="rect">
            <a:avLst/>
          </a:prstGeom>
          <a:ln w="28575">
            <a:solidFill>
              <a:schemeClr val="bg1"/>
            </a:solidFill>
          </a:ln>
        </p:spPr>
      </p:pic>
      <p:sp>
        <p:nvSpPr>
          <p:cNvPr id="19" name="TextBox 18">
            <a:extLst>
              <a:ext uri="{FF2B5EF4-FFF2-40B4-BE49-F238E27FC236}">
                <a16:creationId xmlns:a16="http://schemas.microsoft.com/office/drawing/2014/main" id="{FBCB3740-CA0A-5C67-DF64-250BE95EEB6B}"/>
              </a:ext>
            </a:extLst>
          </p:cNvPr>
          <p:cNvSpPr txBox="1"/>
          <p:nvPr/>
        </p:nvSpPr>
        <p:spPr>
          <a:xfrm>
            <a:off x="5472418" y="3376475"/>
            <a:ext cx="5486400" cy="2031325"/>
          </a:xfrm>
          <a:prstGeom prst="rect">
            <a:avLst/>
          </a:prstGeom>
          <a:noFill/>
        </p:spPr>
        <p:txBody>
          <a:bodyPr wrap="square" rtlCol="0">
            <a:spAutoFit/>
          </a:bodyPr>
          <a:lstStyle/>
          <a:p>
            <a:r>
              <a:rPr lang="en-US" sz="1400" dirty="0"/>
              <a:t>Maple: All purpose. Even amount of high and mid tones.</a:t>
            </a:r>
          </a:p>
          <a:p>
            <a:r>
              <a:rPr lang="en-US" sz="1400" dirty="0"/>
              <a:t>Birch: Loud and cutting. High frequencies, reduced mid-range, good low end punch.</a:t>
            </a:r>
          </a:p>
          <a:p>
            <a:r>
              <a:rPr lang="en-US" sz="1400" dirty="0"/>
              <a:t>Mahogany: Vibrant and resonant. Muted highs, smooth midrange, rich low end.</a:t>
            </a:r>
          </a:p>
          <a:p>
            <a:r>
              <a:rPr lang="en-US" sz="1400" dirty="0"/>
              <a:t>Ash: Throaty and warm. Pronounced warm highs and </a:t>
            </a:r>
            <a:r>
              <a:rPr lang="en-US" sz="1400" dirty="0" err="1"/>
              <a:t>mids</a:t>
            </a:r>
            <a:r>
              <a:rPr lang="en-US" sz="1400" dirty="0"/>
              <a:t>, average low end.</a:t>
            </a:r>
          </a:p>
          <a:p>
            <a:r>
              <a:rPr lang="en-US" sz="1400" dirty="0"/>
              <a:t>Oak: All purpose. Soft highs, good midrange, warm lows.</a:t>
            </a:r>
          </a:p>
          <a:p>
            <a:r>
              <a:rPr lang="en-US" sz="1400" dirty="0"/>
              <a:t>Walnut: Big and warm. Equal highs, </a:t>
            </a:r>
            <a:r>
              <a:rPr lang="en-US" sz="1400" dirty="0" err="1"/>
              <a:t>mids</a:t>
            </a:r>
            <a:r>
              <a:rPr lang="en-US" sz="1400" dirty="0"/>
              <a:t>, and lows.</a:t>
            </a:r>
          </a:p>
        </p:txBody>
      </p:sp>
      <p:sp>
        <p:nvSpPr>
          <p:cNvPr id="20" name="TextBox 19">
            <a:extLst>
              <a:ext uri="{FF2B5EF4-FFF2-40B4-BE49-F238E27FC236}">
                <a16:creationId xmlns:a16="http://schemas.microsoft.com/office/drawing/2014/main" id="{2A2AC950-4E68-EDFA-5E73-8FCCBBB9ECC6}"/>
              </a:ext>
            </a:extLst>
          </p:cNvPr>
          <p:cNvSpPr txBox="1"/>
          <p:nvPr/>
        </p:nvSpPr>
        <p:spPr>
          <a:xfrm>
            <a:off x="3048698" y="5869084"/>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21" name="Straight Connector 20">
            <a:extLst>
              <a:ext uri="{FF2B5EF4-FFF2-40B4-BE49-F238E27FC236}">
                <a16:creationId xmlns:a16="http://schemas.microsoft.com/office/drawing/2014/main" id="{CB2A950F-D9FE-DE9D-9619-3DAF34129882}"/>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2522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15716"/>
            <a:ext cx="10687575" cy="618975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4" y="2097139"/>
            <a:ext cx="1526796" cy="369332"/>
          </a:xfrm>
          <a:prstGeom prst="rect">
            <a:avLst/>
          </a:prstGeom>
          <a:noFill/>
        </p:spPr>
        <p:txBody>
          <a:bodyPr wrap="square" rtlCol="0">
            <a:spAutoFit/>
          </a:bodyPr>
          <a:lstStyle/>
          <a:p>
            <a:r>
              <a:rPr lang="en-US" dirty="0">
                <a:solidFill>
                  <a:srgbClr val="C00000"/>
                </a:solidFill>
                <a:highlight>
                  <a:srgbClr val="000000"/>
                </a:highlight>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696898" y="2111252"/>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3" y="2097139"/>
            <a:ext cx="1600898"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45663" y="2097139"/>
            <a:ext cx="1526796" cy="369332"/>
          </a:xfrm>
          <a:prstGeom prst="rect">
            <a:avLst/>
          </a:prstGeom>
          <a:noFill/>
        </p:spPr>
        <p:txBody>
          <a:bodyPr wrap="square" rtlCol="0">
            <a:spAutoFit/>
          </a:bodyPr>
          <a:lstStyle/>
          <a:p>
            <a:r>
              <a:rPr lang="en-US" dirty="0">
                <a:solidFill>
                  <a:schemeClr val="bg1"/>
                </a:solidFill>
              </a:rPr>
              <a:t>WOOD STAINS</a:t>
            </a:r>
          </a:p>
        </p:txBody>
      </p:sp>
      <p:pic>
        <p:nvPicPr>
          <p:cNvPr id="12" name="Picture 11" descr="A drum set next to each other&#10;&#10;Description automatically generated">
            <a:extLst>
              <a:ext uri="{FF2B5EF4-FFF2-40B4-BE49-F238E27FC236}">
                <a16:creationId xmlns:a16="http://schemas.microsoft.com/office/drawing/2014/main" id="{A59ADF5E-2BD7-018A-92DD-38296F4D3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444" y="3852136"/>
            <a:ext cx="3084390" cy="2203135"/>
          </a:xfrm>
          <a:prstGeom prst="rect">
            <a:avLst/>
          </a:prstGeom>
          <a:ln w="28575">
            <a:solidFill>
              <a:schemeClr val="bg1"/>
            </a:solidFill>
          </a:ln>
        </p:spPr>
      </p:pic>
      <p:sp>
        <p:nvSpPr>
          <p:cNvPr id="15" name="TextBox 14">
            <a:extLst>
              <a:ext uri="{FF2B5EF4-FFF2-40B4-BE49-F238E27FC236}">
                <a16:creationId xmlns:a16="http://schemas.microsoft.com/office/drawing/2014/main" id="{F4A01BC2-DBB8-ABE0-C76E-968AE03C6E1D}"/>
              </a:ext>
            </a:extLst>
          </p:cNvPr>
          <p:cNvSpPr txBox="1"/>
          <p:nvPr/>
        </p:nvSpPr>
        <p:spPr>
          <a:xfrm>
            <a:off x="1474806" y="2663907"/>
            <a:ext cx="3722842" cy="954107"/>
          </a:xfrm>
          <a:prstGeom prst="rect">
            <a:avLst/>
          </a:prstGeom>
          <a:noFill/>
        </p:spPr>
        <p:txBody>
          <a:bodyPr wrap="square" rtlCol="0">
            <a:spAutoFit/>
          </a:bodyPr>
          <a:lstStyle/>
          <a:p>
            <a:r>
              <a:rPr lang="en-US" sz="1400" dirty="0"/>
              <a:t>Drums come in a variety of sizes to choose from, each with their own unique sound. Here at Crimson Syndicate we offer the standard array, plus a few extras with some punch.</a:t>
            </a:r>
          </a:p>
        </p:txBody>
      </p:sp>
      <p:sp>
        <p:nvSpPr>
          <p:cNvPr id="20" name="TextBox 19">
            <a:extLst>
              <a:ext uri="{FF2B5EF4-FFF2-40B4-BE49-F238E27FC236}">
                <a16:creationId xmlns:a16="http://schemas.microsoft.com/office/drawing/2014/main" id="{81D3CD7E-B3F6-ADCE-9FBE-12FD0CFF11B7}"/>
              </a:ext>
            </a:extLst>
          </p:cNvPr>
          <p:cNvSpPr txBox="1"/>
          <p:nvPr/>
        </p:nvSpPr>
        <p:spPr>
          <a:xfrm>
            <a:off x="3129092" y="6289393"/>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graphicFrame>
        <p:nvGraphicFramePr>
          <p:cNvPr id="21" name="Table 20">
            <a:extLst>
              <a:ext uri="{FF2B5EF4-FFF2-40B4-BE49-F238E27FC236}">
                <a16:creationId xmlns:a16="http://schemas.microsoft.com/office/drawing/2014/main" id="{96EA1581-2A1D-8D21-53A8-850EE044D000}"/>
              </a:ext>
            </a:extLst>
          </p:cNvPr>
          <p:cNvGraphicFramePr>
            <a:graphicFrameLocks noGrp="1"/>
          </p:cNvGraphicFramePr>
          <p:nvPr>
            <p:extLst>
              <p:ext uri="{D42A27DB-BD31-4B8C-83A1-F6EECF244321}">
                <p14:modId xmlns:p14="http://schemas.microsoft.com/office/powerpoint/2010/main" val="704095047"/>
              </p:ext>
            </p:extLst>
          </p:nvPr>
        </p:nvGraphicFramePr>
        <p:xfrm>
          <a:off x="5437461" y="2687823"/>
          <a:ext cx="5648588" cy="2194560"/>
        </p:xfrm>
        <a:graphic>
          <a:graphicData uri="http://schemas.openxmlformats.org/drawingml/2006/table">
            <a:tbl>
              <a:tblPr firstRow="1" bandRow="1">
                <a:tableStyleId>{5C22544A-7EE6-4342-B048-85BDC9FD1C3A}</a:tableStyleId>
              </a:tblPr>
              <a:tblGrid>
                <a:gridCol w="1466676">
                  <a:extLst>
                    <a:ext uri="{9D8B030D-6E8A-4147-A177-3AD203B41FA5}">
                      <a16:colId xmlns:a16="http://schemas.microsoft.com/office/drawing/2014/main" val="558334417"/>
                    </a:ext>
                  </a:extLst>
                </a:gridCol>
                <a:gridCol w="1466676">
                  <a:extLst>
                    <a:ext uri="{9D8B030D-6E8A-4147-A177-3AD203B41FA5}">
                      <a16:colId xmlns:a16="http://schemas.microsoft.com/office/drawing/2014/main" val="2506550883"/>
                    </a:ext>
                  </a:extLst>
                </a:gridCol>
                <a:gridCol w="1466676">
                  <a:extLst>
                    <a:ext uri="{9D8B030D-6E8A-4147-A177-3AD203B41FA5}">
                      <a16:colId xmlns:a16="http://schemas.microsoft.com/office/drawing/2014/main" val="3796911142"/>
                    </a:ext>
                  </a:extLst>
                </a:gridCol>
                <a:gridCol w="1248560">
                  <a:extLst>
                    <a:ext uri="{9D8B030D-6E8A-4147-A177-3AD203B41FA5}">
                      <a16:colId xmlns:a16="http://schemas.microsoft.com/office/drawing/2014/main" val="36282307"/>
                    </a:ext>
                  </a:extLst>
                </a:gridCol>
              </a:tblGrid>
              <a:tr h="236374">
                <a:tc>
                  <a:txBody>
                    <a:bodyPr/>
                    <a:lstStyle/>
                    <a:p>
                      <a:r>
                        <a:rPr lang="en-US" sz="1200" dirty="0"/>
                        <a:t>Bass Drum</a:t>
                      </a:r>
                    </a:p>
                  </a:txBody>
                  <a:tcPr>
                    <a:solidFill>
                      <a:schemeClr val="tx1"/>
                    </a:solidFill>
                  </a:tcPr>
                </a:tc>
                <a:tc>
                  <a:txBody>
                    <a:bodyPr/>
                    <a:lstStyle/>
                    <a:p>
                      <a:r>
                        <a:rPr lang="en-US" sz="1200" dirty="0"/>
                        <a:t>Size</a:t>
                      </a:r>
                    </a:p>
                  </a:txBody>
                  <a:tcPr>
                    <a:solidFill>
                      <a:schemeClr val="tx1"/>
                    </a:solidFill>
                  </a:tcPr>
                </a:tc>
                <a:tc>
                  <a:txBody>
                    <a:bodyPr/>
                    <a:lstStyle/>
                    <a:p>
                      <a:r>
                        <a:rPr lang="en-US" sz="1200" dirty="0"/>
                        <a:t>Floor Toms</a:t>
                      </a:r>
                    </a:p>
                  </a:txBody>
                  <a:tcPr>
                    <a:solidFill>
                      <a:schemeClr val="tx1"/>
                    </a:solidFill>
                  </a:tcPr>
                </a:tc>
                <a:tc>
                  <a:txBody>
                    <a:bodyPr/>
                    <a:lstStyle/>
                    <a:p>
                      <a:r>
                        <a:rPr lang="en-US" sz="1200" dirty="0"/>
                        <a:t>Size</a:t>
                      </a:r>
                    </a:p>
                  </a:txBody>
                  <a:tcPr>
                    <a:solidFill>
                      <a:schemeClr val="tx1"/>
                    </a:solidFill>
                  </a:tcPr>
                </a:tc>
                <a:extLst>
                  <a:ext uri="{0D108BD9-81ED-4DB2-BD59-A6C34878D82A}">
                    <a16:rowId xmlns:a16="http://schemas.microsoft.com/office/drawing/2014/main" val="1878978731"/>
                  </a:ext>
                </a:extLst>
              </a:tr>
              <a:tr h="236374">
                <a:tc>
                  <a:txBody>
                    <a:bodyPr/>
                    <a:lstStyle/>
                    <a:p>
                      <a:r>
                        <a:rPr lang="en-US" sz="1200" dirty="0"/>
                        <a:t>The Standard</a:t>
                      </a:r>
                    </a:p>
                  </a:txBody>
                  <a:tcPr>
                    <a:solidFill>
                      <a:schemeClr val="bg1"/>
                    </a:solidFill>
                  </a:tcPr>
                </a:tc>
                <a:tc>
                  <a:txBody>
                    <a:bodyPr/>
                    <a:lstStyle/>
                    <a:p>
                      <a:r>
                        <a:rPr lang="en-US" sz="1200" dirty="0"/>
                        <a:t>20”x16”</a:t>
                      </a:r>
                    </a:p>
                  </a:txBody>
                  <a:tcPr>
                    <a:solidFill>
                      <a:schemeClr val="bg1"/>
                    </a:solidFill>
                  </a:tcPr>
                </a:tc>
                <a:tc>
                  <a:txBody>
                    <a:bodyPr/>
                    <a:lstStyle/>
                    <a:p>
                      <a:r>
                        <a:rPr lang="en-US" sz="1200" dirty="0"/>
                        <a:t>The Standard</a:t>
                      </a:r>
                    </a:p>
                  </a:txBody>
                  <a:tcPr>
                    <a:solidFill>
                      <a:schemeClr val="bg1"/>
                    </a:solidFill>
                  </a:tcPr>
                </a:tc>
                <a:tc>
                  <a:txBody>
                    <a:bodyPr/>
                    <a:lstStyle/>
                    <a:p>
                      <a:r>
                        <a:rPr lang="en-US" sz="1200" dirty="0"/>
                        <a:t>14”x14”</a:t>
                      </a:r>
                    </a:p>
                  </a:txBody>
                  <a:tcPr>
                    <a:solidFill>
                      <a:schemeClr val="bg1"/>
                    </a:solidFill>
                  </a:tcPr>
                </a:tc>
                <a:extLst>
                  <a:ext uri="{0D108BD9-81ED-4DB2-BD59-A6C34878D82A}">
                    <a16:rowId xmlns:a16="http://schemas.microsoft.com/office/drawing/2014/main" val="115229704"/>
                  </a:ext>
                </a:extLst>
              </a:tr>
              <a:tr h="236374">
                <a:tc>
                  <a:txBody>
                    <a:bodyPr/>
                    <a:lstStyle/>
                    <a:p>
                      <a:r>
                        <a:rPr lang="en-US" sz="1200" dirty="0"/>
                        <a:t>The Punch</a:t>
                      </a:r>
                    </a:p>
                  </a:txBody>
                  <a:tcPr>
                    <a:solidFill>
                      <a:schemeClr val="bg1"/>
                    </a:solidFill>
                  </a:tcPr>
                </a:tc>
                <a:tc>
                  <a:txBody>
                    <a:bodyPr/>
                    <a:lstStyle/>
                    <a:p>
                      <a:r>
                        <a:rPr lang="en-US" sz="1200" dirty="0"/>
                        <a:t>22”x16”</a:t>
                      </a:r>
                    </a:p>
                  </a:txBody>
                  <a:tcPr>
                    <a:solidFill>
                      <a:schemeClr val="bg1"/>
                    </a:solidFill>
                  </a:tcPr>
                </a:tc>
                <a:tc>
                  <a:txBody>
                    <a:bodyPr/>
                    <a:lstStyle/>
                    <a:p>
                      <a:r>
                        <a:rPr lang="en-US" sz="1200" dirty="0"/>
                        <a:t>Loud &amp; Proud</a:t>
                      </a:r>
                    </a:p>
                  </a:txBody>
                  <a:tcPr>
                    <a:solidFill>
                      <a:schemeClr val="bg1"/>
                    </a:solidFill>
                  </a:tcPr>
                </a:tc>
                <a:tc>
                  <a:txBody>
                    <a:bodyPr/>
                    <a:lstStyle/>
                    <a:p>
                      <a:r>
                        <a:rPr lang="en-US" sz="1200" dirty="0"/>
                        <a:t>16”x16”</a:t>
                      </a:r>
                    </a:p>
                  </a:txBody>
                  <a:tcPr>
                    <a:solidFill>
                      <a:schemeClr val="bg1"/>
                    </a:solidFill>
                  </a:tcPr>
                </a:tc>
                <a:extLst>
                  <a:ext uri="{0D108BD9-81ED-4DB2-BD59-A6C34878D82A}">
                    <a16:rowId xmlns:a16="http://schemas.microsoft.com/office/drawing/2014/main" val="60014856"/>
                  </a:ext>
                </a:extLst>
              </a:tr>
              <a:tr h="236374">
                <a:tc>
                  <a:txBody>
                    <a:bodyPr/>
                    <a:lstStyle/>
                    <a:p>
                      <a:r>
                        <a:rPr lang="en-US" sz="1200" dirty="0"/>
                        <a:t>The Bonham</a:t>
                      </a:r>
                    </a:p>
                  </a:txBody>
                  <a:tcPr>
                    <a:solidFill>
                      <a:schemeClr val="bg1"/>
                    </a:solidFill>
                  </a:tcPr>
                </a:tc>
                <a:tc>
                  <a:txBody>
                    <a:bodyPr/>
                    <a:lstStyle/>
                    <a:p>
                      <a:r>
                        <a:rPr lang="en-US" sz="1200" dirty="0"/>
                        <a:t>26”x14”</a:t>
                      </a:r>
                    </a:p>
                  </a:txBody>
                  <a:tcPr>
                    <a:solidFill>
                      <a:schemeClr val="bg1"/>
                    </a:solidFill>
                  </a:tcPr>
                </a:tc>
                <a:tc>
                  <a:txBody>
                    <a:bodyPr/>
                    <a:lstStyle/>
                    <a:p>
                      <a:r>
                        <a:rPr lang="en-US" sz="1200" dirty="0"/>
                        <a:t>Some Extra Bass</a:t>
                      </a:r>
                    </a:p>
                  </a:txBody>
                  <a:tcPr>
                    <a:solidFill>
                      <a:schemeClr val="bg1"/>
                    </a:solidFill>
                  </a:tcPr>
                </a:tc>
                <a:tc>
                  <a:txBody>
                    <a:bodyPr/>
                    <a:lstStyle/>
                    <a:p>
                      <a:r>
                        <a:rPr lang="en-US" sz="1200" dirty="0"/>
                        <a:t>18”x18”</a:t>
                      </a:r>
                    </a:p>
                  </a:txBody>
                  <a:tcPr>
                    <a:solidFill>
                      <a:schemeClr val="bg1"/>
                    </a:solidFill>
                  </a:tcPr>
                </a:tc>
                <a:extLst>
                  <a:ext uri="{0D108BD9-81ED-4DB2-BD59-A6C34878D82A}">
                    <a16:rowId xmlns:a16="http://schemas.microsoft.com/office/drawing/2014/main" val="3144661351"/>
                  </a:ext>
                </a:extLst>
              </a:tr>
              <a:tr h="236374">
                <a:tc>
                  <a:txBody>
                    <a:bodyPr/>
                    <a:lstStyle/>
                    <a:p>
                      <a:r>
                        <a:rPr lang="en-US" sz="1200" dirty="0">
                          <a:solidFill>
                            <a:schemeClr val="bg1"/>
                          </a:solidFill>
                        </a:rPr>
                        <a:t>Rack Toms</a:t>
                      </a:r>
                    </a:p>
                  </a:txBody>
                  <a:tcPr>
                    <a:solidFill>
                      <a:schemeClr val="tx1"/>
                    </a:solidFill>
                  </a:tcPr>
                </a:tc>
                <a:tc>
                  <a:txBody>
                    <a:bodyPr/>
                    <a:lstStyle/>
                    <a:p>
                      <a:r>
                        <a:rPr lang="en-US" sz="1200" dirty="0">
                          <a:solidFill>
                            <a:schemeClr val="bg1"/>
                          </a:solidFill>
                        </a:rPr>
                        <a:t>Size</a:t>
                      </a:r>
                    </a:p>
                  </a:txBody>
                  <a:tcPr>
                    <a:solidFill>
                      <a:schemeClr val="tx1"/>
                    </a:solidFill>
                  </a:tcPr>
                </a:tc>
                <a:tc>
                  <a:txBody>
                    <a:bodyPr/>
                    <a:lstStyle/>
                    <a:p>
                      <a:r>
                        <a:rPr lang="en-US" sz="1200" dirty="0">
                          <a:solidFill>
                            <a:schemeClr val="bg1"/>
                          </a:solidFill>
                        </a:rPr>
                        <a:t>Snare Drum</a:t>
                      </a:r>
                    </a:p>
                  </a:txBody>
                  <a:tcPr>
                    <a:solidFill>
                      <a:schemeClr val="tx1"/>
                    </a:solidFill>
                  </a:tcPr>
                </a:tc>
                <a:tc>
                  <a:txBody>
                    <a:bodyPr/>
                    <a:lstStyle/>
                    <a:p>
                      <a:r>
                        <a:rPr lang="en-US" sz="1200" dirty="0">
                          <a:solidFill>
                            <a:schemeClr val="bg1"/>
                          </a:solidFill>
                        </a:rPr>
                        <a:t>Size</a:t>
                      </a:r>
                    </a:p>
                  </a:txBody>
                  <a:tcPr>
                    <a:solidFill>
                      <a:schemeClr val="tx1"/>
                    </a:solidFill>
                  </a:tcPr>
                </a:tc>
                <a:extLst>
                  <a:ext uri="{0D108BD9-81ED-4DB2-BD59-A6C34878D82A}">
                    <a16:rowId xmlns:a16="http://schemas.microsoft.com/office/drawing/2014/main" val="4264362619"/>
                  </a:ext>
                </a:extLst>
              </a:tr>
              <a:tr h="236374">
                <a:tc>
                  <a:txBody>
                    <a:bodyPr/>
                    <a:lstStyle/>
                    <a:p>
                      <a:r>
                        <a:rPr lang="en-US" sz="1200" dirty="0"/>
                        <a:t>The Standard A</a:t>
                      </a:r>
                    </a:p>
                  </a:txBody>
                  <a:tcPr>
                    <a:solidFill>
                      <a:schemeClr val="bg1"/>
                    </a:solidFill>
                  </a:tcPr>
                </a:tc>
                <a:tc>
                  <a:txBody>
                    <a:bodyPr/>
                    <a:lstStyle/>
                    <a:p>
                      <a:r>
                        <a:rPr lang="en-US" sz="1200" dirty="0"/>
                        <a:t>10”x8”</a:t>
                      </a:r>
                    </a:p>
                  </a:txBody>
                  <a:tcPr>
                    <a:solidFill>
                      <a:schemeClr val="bg1"/>
                    </a:solidFill>
                  </a:tcPr>
                </a:tc>
                <a:tc>
                  <a:txBody>
                    <a:bodyPr/>
                    <a:lstStyle/>
                    <a:p>
                      <a:r>
                        <a:rPr lang="en-US" sz="1200" dirty="0"/>
                        <a:t>Snap</a:t>
                      </a:r>
                    </a:p>
                  </a:txBody>
                  <a:tcPr>
                    <a:solidFill>
                      <a:schemeClr val="bg1"/>
                    </a:solidFill>
                  </a:tcPr>
                </a:tc>
                <a:tc>
                  <a:txBody>
                    <a:bodyPr/>
                    <a:lstStyle/>
                    <a:p>
                      <a:r>
                        <a:rPr lang="en-US" sz="1200" dirty="0"/>
                        <a:t>14”x5.5”</a:t>
                      </a:r>
                    </a:p>
                  </a:txBody>
                  <a:tcPr>
                    <a:solidFill>
                      <a:schemeClr val="bg1"/>
                    </a:solidFill>
                  </a:tcPr>
                </a:tc>
                <a:extLst>
                  <a:ext uri="{0D108BD9-81ED-4DB2-BD59-A6C34878D82A}">
                    <a16:rowId xmlns:a16="http://schemas.microsoft.com/office/drawing/2014/main" val="934427780"/>
                  </a:ext>
                </a:extLst>
              </a:tr>
              <a:tr h="236374">
                <a:tc>
                  <a:txBody>
                    <a:bodyPr/>
                    <a:lstStyle/>
                    <a:p>
                      <a:r>
                        <a:rPr lang="en-US" sz="1200" dirty="0"/>
                        <a:t>The Hawk</a:t>
                      </a:r>
                    </a:p>
                  </a:txBody>
                  <a:tcPr>
                    <a:solidFill>
                      <a:schemeClr val="bg1"/>
                    </a:solidFill>
                  </a:tcPr>
                </a:tc>
                <a:tc>
                  <a:txBody>
                    <a:bodyPr/>
                    <a:lstStyle/>
                    <a:p>
                      <a:r>
                        <a:rPr lang="en-US" sz="1200" dirty="0"/>
                        <a:t>12”x12”</a:t>
                      </a:r>
                    </a:p>
                  </a:txBody>
                  <a:tcPr>
                    <a:solidFill>
                      <a:schemeClr val="bg1"/>
                    </a:solidFill>
                  </a:tcPr>
                </a:tc>
                <a:tc>
                  <a:txBody>
                    <a:bodyPr/>
                    <a:lstStyle/>
                    <a:p>
                      <a:r>
                        <a:rPr lang="en-US" sz="1200" dirty="0"/>
                        <a:t>Crackle</a:t>
                      </a:r>
                    </a:p>
                  </a:txBody>
                  <a:tcPr>
                    <a:solidFill>
                      <a:schemeClr val="bg1"/>
                    </a:solidFill>
                  </a:tcPr>
                </a:tc>
                <a:tc>
                  <a:txBody>
                    <a:bodyPr/>
                    <a:lstStyle/>
                    <a:p>
                      <a:r>
                        <a:rPr lang="en-US" sz="1200" dirty="0"/>
                        <a:t>14”x8”</a:t>
                      </a:r>
                    </a:p>
                  </a:txBody>
                  <a:tcPr>
                    <a:solidFill>
                      <a:schemeClr val="bg1"/>
                    </a:solidFill>
                  </a:tcPr>
                </a:tc>
                <a:extLst>
                  <a:ext uri="{0D108BD9-81ED-4DB2-BD59-A6C34878D82A}">
                    <a16:rowId xmlns:a16="http://schemas.microsoft.com/office/drawing/2014/main" val="247079593"/>
                  </a:ext>
                </a:extLst>
              </a:tr>
              <a:tr h="236374">
                <a:tc>
                  <a:txBody>
                    <a:bodyPr/>
                    <a:lstStyle/>
                    <a:p>
                      <a:r>
                        <a:rPr lang="en-US" sz="1200" dirty="0"/>
                        <a:t>The Vinnie</a:t>
                      </a:r>
                    </a:p>
                  </a:txBody>
                  <a:tcPr>
                    <a:solidFill>
                      <a:schemeClr val="bg1"/>
                    </a:solidFill>
                  </a:tcPr>
                </a:tc>
                <a:tc>
                  <a:txBody>
                    <a:bodyPr/>
                    <a:lstStyle/>
                    <a:p>
                      <a:r>
                        <a:rPr lang="en-US" sz="1200" dirty="0"/>
                        <a:t>14”x14”</a:t>
                      </a:r>
                    </a:p>
                  </a:txBody>
                  <a:tcPr>
                    <a:solidFill>
                      <a:schemeClr val="bg1"/>
                    </a:solidFill>
                  </a:tcPr>
                </a:tc>
                <a:tc>
                  <a:txBody>
                    <a:bodyPr/>
                    <a:lstStyle/>
                    <a:p>
                      <a:r>
                        <a:rPr lang="en-US" sz="1200" dirty="0"/>
                        <a:t>Pop</a:t>
                      </a:r>
                    </a:p>
                  </a:txBody>
                  <a:tcPr>
                    <a:solidFill>
                      <a:schemeClr val="bg1"/>
                    </a:solidFill>
                  </a:tcPr>
                </a:tc>
                <a:tc>
                  <a:txBody>
                    <a:bodyPr/>
                    <a:lstStyle/>
                    <a:p>
                      <a:r>
                        <a:rPr lang="en-US" sz="1200" dirty="0"/>
                        <a:t>14”x10”</a:t>
                      </a:r>
                    </a:p>
                  </a:txBody>
                  <a:tcPr>
                    <a:solidFill>
                      <a:schemeClr val="bg1"/>
                    </a:solidFill>
                  </a:tcPr>
                </a:tc>
                <a:extLst>
                  <a:ext uri="{0D108BD9-81ED-4DB2-BD59-A6C34878D82A}">
                    <a16:rowId xmlns:a16="http://schemas.microsoft.com/office/drawing/2014/main" val="3128562061"/>
                  </a:ext>
                </a:extLst>
              </a:tr>
            </a:tbl>
          </a:graphicData>
        </a:graphic>
      </p:graphicFrame>
      <p:cxnSp>
        <p:nvCxnSpPr>
          <p:cNvPr id="22" name="Straight Connector 21">
            <a:extLst>
              <a:ext uri="{FF2B5EF4-FFF2-40B4-BE49-F238E27FC236}">
                <a16:creationId xmlns:a16="http://schemas.microsoft.com/office/drawing/2014/main" id="{B328332B-6113-00BD-F206-C3AD3553A475}"/>
              </a:ext>
            </a:extLst>
          </p:cNvPr>
          <p:cNvCxnSpPr/>
          <p:nvPr/>
        </p:nvCxnSpPr>
        <p:spPr>
          <a:xfrm>
            <a:off x="1065402" y="6289393"/>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153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821335" y="2097139"/>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2" y="2097139"/>
            <a:ext cx="1669661"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95999" y="2097139"/>
            <a:ext cx="1526796" cy="369332"/>
          </a:xfrm>
          <a:prstGeom prst="rect">
            <a:avLst/>
          </a:prstGeom>
          <a:noFill/>
        </p:spPr>
        <p:txBody>
          <a:bodyPr wrap="square" rtlCol="0">
            <a:spAutoFit/>
          </a:bodyPr>
          <a:lstStyle/>
          <a:p>
            <a:r>
              <a:rPr lang="en-US" dirty="0">
                <a:solidFill>
                  <a:srgbClr val="C00000"/>
                </a:solidFill>
                <a:highlight>
                  <a:srgbClr val="000000"/>
                </a:highlight>
              </a:rPr>
              <a:t>WOOD STAINS</a:t>
            </a:r>
          </a:p>
        </p:txBody>
      </p:sp>
      <p:pic>
        <p:nvPicPr>
          <p:cNvPr id="12" name="Picture 11" descr="A group of drums on leaves&#10;&#10;Description automatically generated">
            <a:extLst>
              <a:ext uri="{FF2B5EF4-FFF2-40B4-BE49-F238E27FC236}">
                <a16:creationId xmlns:a16="http://schemas.microsoft.com/office/drawing/2014/main" id="{3837FED9-50B7-151D-7AC3-CF1421515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05" y="2752593"/>
            <a:ext cx="2371725" cy="1924050"/>
          </a:xfrm>
          <a:prstGeom prst="rect">
            <a:avLst/>
          </a:prstGeom>
          <a:ln w="28575">
            <a:solidFill>
              <a:schemeClr val="bg1"/>
            </a:solidFill>
          </a:ln>
        </p:spPr>
      </p:pic>
      <p:pic>
        <p:nvPicPr>
          <p:cNvPr id="14" name="Picture 13" descr="A close-up of a drum set&#10;&#10;Description automatically generated">
            <a:extLst>
              <a:ext uri="{FF2B5EF4-FFF2-40B4-BE49-F238E27FC236}">
                <a16:creationId xmlns:a16="http://schemas.microsoft.com/office/drawing/2014/main" id="{3BA39E75-7110-69A2-A5D1-21C1A02EC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752" y="2738305"/>
            <a:ext cx="2343150" cy="1952625"/>
          </a:xfrm>
          <a:prstGeom prst="rect">
            <a:avLst/>
          </a:prstGeom>
          <a:ln w="28575">
            <a:solidFill>
              <a:schemeClr val="bg1"/>
            </a:solidFill>
          </a:ln>
        </p:spPr>
      </p:pic>
      <p:sp>
        <p:nvSpPr>
          <p:cNvPr id="15" name="TextBox 14">
            <a:extLst>
              <a:ext uri="{FF2B5EF4-FFF2-40B4-BE49-F238E27FC236}">
                <a16:creationId xmlns:a16="http://schemas.microsoft.com/office/drawing/2014/main" id="{9ECF95EF-E92A-E0AD-6D06-6F1A99314E18}"/>
              </a:ext>
            </a:extLst>
          </p:cNvPr>
          <p:cNvSpPr txBox="1"/>
          <p:nvPr/>
        </p:nvSpPr>
        <p:spPr>
          <a:xfrm>
            <a:off x="6728224" y="2699182"/>
            <a:ext cx="3713018" cy="1600438"/>
          </a:xfrm>
          <a:prstGeom prst="rect">
            <a:avLst/>
          </a:prstGeom>
          <a:noFill/>
        </p:spPr>
        <p:txBody>
          <a:bodyPr wrap="square" rtlCol="0">
            <a:spAutoFit/>
          </a:bodyPr>
          <a:lstStyle/>
          <a:p>
            <a:r>
              <a:rPr lang="en-US" sz="1400" dirty="0"/>
              <a:t>Wood Stain Process</a:t>
            </a:r>
          </a:p>
          <a:p>
            <a:pPr marL="285750" indent="-285750">
              <a:buFont typeface="Arial" panose="020B0604020202020204" pitchFamily="34" charset="0"/>
              <a:buChar char="•"/>
            </a:pPr>
            <a:r>
              <a:rPr lang="en-US" sz="1400" dirty="0"/>
              <a:t>Drum shells cleaned and wiped down with microfiber cloths to remove any particles</a:t>
            </a:r>
          </a:p>
          <a:p>
            <a:pPr marL="285750" indent="-285750">
              <a:buFont typeface="Arial" panose="020B0604020202020204" pitchFamily="34" charset="0"/>
              <a:buChar char="•"/>
            </a:pPr>
            <a:r>
              <a:rPr lang="en-US" sz="1400" dirty="0"/>
              <a:t>1 coat of pre-stain sealer</a:t>
            </a:r>
          </a:p>
          <a:p>
            <a:pPr marL="285750" indent="-285750">
              <a:buFont typeface="Arial" panose="020B0604020202020204" pitchFamily="34" charset="0"/>
              <a:buChar char="•"/>
            </a:pPr>
            <a:r>
              <a:rPr lang="en-US" sz="1400" dirty="0"/>
              <a:t>3 coats of wood-stain of your choice applied</a:t>
            </a:r>
          </a:p>
          <a:p>
            <a:pPr marL="285750" indent="-285750">
              <a:buFont typeface="Arial" panose="020B0604020202020204" pitchFamily="34" charset="0"/>
              <a:buChar char="•"/>
            </a:pPr>
            <a:r>
              <a:rPr lang="en-US" sz="1400" dirty="0"/>
              <a:t>2 coats of stain protector to lock in your stain</a:t>
            </a:r>
          </a:p>
        </p:txBody>
      </p:sp>
      <p:sp>
        <p:nvSpPr>
          <p:cNvPr id="16" name="TextBox 15">
            <a:extLst>
              <a:ext uri="{FF2B5EF4-FFF2-40B4-BE49-F238E27FC236}">
                <a16:creationId xmlns:a16="http://schemas.microsoft.com/office/drawing/2014/main" id="{72B416C5-E1B0-9DF5-0422-4F24C02B1690}"/>
              </a:ext>
            </a:extLst>
          </p:cNvPr>
          <p:cNvSpPr txBox="1"/>
          <p:nvPr/>
        </p:nvSpPr>
        <p:spPr>
          <a:xfrm>
            <a:off x="6728224" y="4548459"/>
            <a:ext cx="4147128" cy="523220"/>
          </a:xfrm>
          <a:prstGeom prst="rect">
            <a:avLst/>
          </a:prstGeom>
          <a:noFill/>
        </p:spPr>
        <p:txBody>
          <a:bodyPr wrap="square" rtlCol="0">
            <a:spAutoFit/>
          </a:bodyPr>
          <a:lstStyle/>
          <a:p>
            <a:r>
              <a:rPr lang="en-US" sz="1400" dirty="0"/>
              <a:t>We offer a wide variety of wood stain colors for you to choose from. Order yours today!</a:t>
            </a:r>
          </a:p>
        </p:txBody>
      </p:sp>
      <p:sp>
        <p:nvSpPr>
          <p:cNvPr id="17" name="TextBox 16">
            <a:extLst>
              <a:ext uri="{FF2B5EF4-FFF2-40B4-BE49-F238E27FC236}">
                <a16:creationId xmlns:a16="http://schemas.microsoft.com/office/drawing/2014/main" id="{8F967337-02E6-5FFF-7856-B7F44BCA60D5}"/>
              </a:ext>
            </a:extLst>
          </p:cNvPr>
          <p:cNvSpPr txBox="1"/>
          <p:nvPr/>
        </p:nvSpPr>
        <p:spPr>
          <a:xfrm>
            <a:off x="3048698" y="5782995"/>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18" name="Straight Connector 17">
            <a:extLst>
              <a:ext uri="{FF2B5EF4-FFF2-40B4-BE49-F238E27FC236}">
                <a16:creationId xmlns:a16="http://schemas.microsoft.com/office/drawing/2014/main" id="{89244A02-4BBF-2208-0FBD-8AA8EB419E4B}"/>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414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821337" y="2097139"/>
            <a:ext cx="1526796" cy="369332"/>
          </a:xfrm>
          <a:prstGeom prst="rect">
            <a:avLst/>
          </a:prstGeom>
          <a:noFill/>
        </p:spPr>
        <p:txBody>
          <a:bodyPr wrap="square" rtlCol="0">
            <a:spAutoFit/>
          </a:bodyPr>
          <a:lstStyle/>
          <a:p>
            <a:r>
              <a:rPr lang="en-US" dirty="0">
                <a:solidFill>
                  <a:srgbClr val="C00000"/>
                </a:solidFill>
                <a:highlight>
                  <a:srgbClr val="000000"/>
                </a:highlight>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2" y="2097139"/>
            <a:ext cx="1591111"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95999" y="2097139"/>
            <a:ext cx="1526796" cy="369332"/>
          </a:xfrm>
          <a:prstGeom prst="rect">
            <a:avLst/>
          </a:prstGeom>
          <a:noFill/>
        </p:spPr>
        <p:txBody>
          <a:bodyPr wrap="square" rtlCol="0">
            <a:spAutoFit/>
          </a:bodyPr>
          <a:lstStyle/>
          <a:p>
            <a:r>
              <a:rPr lang="en-US" dirty="0">
                <a:solidFill>
                  <a:schemeClr val="bg1"/>
                </a:solidFill>
              </a:rPr>
              <a:t>WOOD STAINS</a:t>
            </a:r>
          </a:p>
        </p:txBody>
      </p:sp>
      <p:sp>
        <p:nvSpPr>
          <p:cNvPr id="11" name="TextBox 10">
            <a:extLst>
              <a:ext uri="{FF2B5EF4-FFF2-40B4-BE49-F238E27FC236}">
                <a16:creationId xmlns:a16="http://schemas.microsoft.com/office/drawing/2014/main" id="{2C48F480-B591-B5D7-6504-6A53D24AB1AE}"/>
              </a:ext>
            </a:extLst>
          </p:cNvPr>
          <p:cNvSpPr txBox="1"/>
          <p:nvPr/>
        </p:nvSpPr>
        <p:spPr>
          <a:xfrm>
            <a:off x="1317071" y="2733279"/>
            <a:ext cx="2768368" cy="2092881"/>
          </a:xfrm>
          <a:prstGeom prst="rect">
            <a:avLst/>
          </a:prstGeom>
          <a:noFill/>
        </p:spPr>
        <p:txBody>
          <a:bodyPr wrap="square" rtlCol="0">
            <a:spAutoFit/>
          </a:bodyPr>
          <a:lstStyle/>
          <a:p>
            <a:r>
              <a:rPr lang="en-US" sz="1400" dirty="0"/>
              <a:t>No drum or drum set is complete without the right hardware. Choose from black, brass, or chrome finish for your hoops and lugs.</a:t>
            </a:r>
          </a:p>
          <a:p>
            <a:endParaRPr lang="en-US" sz="1400" dirty="0"/>
          </a:p>
          <a:p>
            <a:r>
              <a:rPr lang="en-US" sz="1400" dirty="0"/>
              <a:t>Currently we offer tube, single point and single point double end lugs.</a:t>
            </a:r>
          </a:p>
          <a:p>
            <a:endParaRPr lang="en-US" dirty="0"/>
          </a:p>
        </p:txBody>
      </p:sp>
      <p:pic>
        <p:nvPicPr>
          <p:cNvPr id="16" name="Picture 15" descr="A drum with a logo on it&#10;&#10;Description automatically generated">
            <a:extLst>
              <a:ext uri="{FF2B5EF4-FFF2-40B4-BE49-F238E27FC236}">
                <a16:creationId xmlns:a16="http://schemas.microsoft.com/office/drawing/2014/main" id="{0F1FA73D-F6FB-FE79-D6D2-A5B5D626E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300" y="2819778"/>
            <a:ext cx="2619375" cy="1743075"/>
          </a:xfrm>
          <a:prstGeom prst="rect">
            <a:avLst/>
          </a:prstGeom>
          <a:ln w="28575">
            <a:solidFill>
              <a:schemeClr val="bg1"/>
            </a:solidFill>
          </a:ln>
        </p:spPr>
      </p:pic>
      <p:graphicFrame>
        <p:nvGraphicFramePr>
          <p:cNvPr id="17" name="Table 16">
            <a:extLst>
              <a:ext uri="{FF2B5EF4-FFF2-40B4-BE49-F238E27FC236}">
                <a16:creationId xmlns:a16="http://schemas.microsoft.com/office/drawing/2014/main" id="{BEC4AD33-F487-4916-C8D3-5C68069AC94F}"/>
              </a:ext>
            </a:extLst>
          </p:cNvPr>
          <p:cNvGraphicFramePr>
            <a:graphicFrameLocks noGrp="1"/>
          </p:cNvGraphicFramePr>
          <p:nvPr>
            <p:extLst>
              <p:ext uri="{D42A27DB-BD31-4B8C-83A1-F6EECF244321}">
                <p14:modId xmlns:p14="http://schemas.microsoft.com/office/powerpoint/2010/main" val="2155058004"/>
              </p:ext>
            </p:extLst>
          </p:nvPr>
        </p:nvGraphicFramePr>
        <p:xfrm>
          <a:off x="7973736" y="2756102"/>
          <a:ext cx="2965508" cy="1483360"/>
        </p:xfrm>
        <a:graphic>
          <a:graphicData uri="http://schemas.openxmlformats.org/drawingml/2006/table">
            <a:tbl>
              <a:tblPr firstRow="1" bandRow="1">
                <a:tableStyleId>{5C22544A-7EE6-4342-B048-85BDC9FD1C3A}</a:tableStyleId>
              </a:tblPr>
              <a:tblGrid>
                <a:gridCol w="2421668">
                  <a:extLst>
                    <a:ext uri="{9D8B030D-6E8A-4147-A177-3AD203B41FA5}">
                      <a16:colId xmlns:a16="http://schemas.microsoft.com/office/drawing/2014/main" val="4165666373"/>
                    </a:ext>
                  </a:extLst>
                </a:gridCol>
                <a:gridCol w="543840">
                  <a:extLst>
                    <a:ext uri="{9D8B030D-6E8A-4147-A177-3AD203B41FA5}">
                      <a16:colId xmlns:a16="http://schemas.microsoft.com/office/drawing/2014/main" val="1238638576"/>
                    </a:ext>
                  </a:extLst>
                </a:gridCol>
              </a:tblGrid>
              <a:tr h="370840">
                <a:tc>
                  <a:txBody>
                    <a:bodyPr/>
                    <a:lstStyle/>
                    <a:p>
                      <a:r>
                        <a:rPr lang="en-US" sz="1200" dirty="0"/>
                        <a:t>Drum Lugs</a:t>
                      </a:r>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730870426"/>
                  </a:ext>
                </a:extLst>
              </a:tr>
              <a:tr h="370840">
                <a:tc>
                  <a:txBody>
                    <a:bodyPr/>
                    <a:lstStyle/>
                    <a:p>
                      <a:r>
                        <a:rPr lang="en-US" sz="1200" dirty="0"/>
                        <a:t>Tube</a:t>
                      </a:r>
                    </a:p>
                  </a:txBody>
                  <a:tcPr>
                    <a:solidFill>
                      <a:schemeClr val="bg1"/>
                    </a:solidFill>
                  </a:tcPr>
                </a:tc>
                <a:tc>
                  <a:txBody>
                    <a:bodyPr/>
                    <a:lstStyle/>
                    <a:p>
                      <a:endParaRPr lang="en-US" dirty="0"/>
                    </a:p>
                  </a:txBody>
                  <a:tcPr/>
                </a:tc>
                <a:extLst>
                  <a:ext uri="{0D108BD9-81ED-4DB2-BD59-A6C34878D82A}">
                    <a16:rowId xmlns:a16="http://schemas.microsoft.com/office/drawing/2014/main" val="2729382867"/>
                  </a:ext>
                </a:extLst>
              </a:tr>
              <a:tr h="370840">
                <a:tc>
                  <a:txBody>
                    <a:bodyPr/>
                    <a:lstStyle/>
                    <a:p>
                      <a:r>
                        <a:rPr lang="en-US" sz="1200" dirty="0"/>
                        <a:t>Single Point</a:t>
                      </a:r>
                    </a:p>
                  </a:txBody>
                  <a:tcPr>
                    <a:solidFill>
                      <a:schemeClr val="bg1"/>
                    </a:solidFill>
                  </a:tcPr>
                </a:tc>
                <a:tc>
                  <a:txBody>
                    <a:bodyPr/>
                    <a:lstStyle/>
                    <a:p>
                      <a:endParaRPr lang="en-US"/>
                    </a:p>
                  </a:txBody>
                  <a:tcPr/>
                </a:tc>
                <a:extLst>
                  <a:ext uri="{0D108BD9-81ED-4DB2-BD59-A6C34878D82A}">
                    <a16:rowId xmlns:a16="http://schemas.microsoft.com/office/drawing/2014/main" val="3258561787"/>
                  </a:ext>
                </a:extLst>
              </a:tr>
              <a:tr h="370840">
                <a:tc>
                  <a:txBody>
                    <a:bodyPr/>
                    <a:lstStyle/>
                    <a:p>
                      <a:r>
                        <a:rPr lang="en-US" sz="1200" dirty="0"/>
                        <a:t>Single Point Double End</a:t>
                      </a:r>
                    </a:p>
                  </a:txBody>
                  <a:tcPr>
                    <a:solidFill>
                      <a:schemeClr val="bg1"/>
                    </a:solidFill>
                  </a:tcPr>
                </a:tc>
                <a:tc>
                  <a:txBody>
                    <a:bodyPr/>
                    <a:lstStyle/>
                    <a:p>
                      <a:endParaRPr lang="en-US" dirty="0"/>
                    </a:p>
                  </a:txBody>
                  <a:tcPr/>
                </a:tc>
                <a:extLst>
                  <a:ext uri="{0D108BD9-81ED-4DB2-BD59-A6C34878D82A}">
                    <a16:rowId xmlns:a16="http://schemas.microsoft.com/office/drawing/2014/main" val="2974431356"/>
                  </a:ext>
                </a:extLst>
              </a:tr>
            </a:tbl>
          </a:graphicData>
        </a:graphic>
      </p:graphicFrame>
      <p:pic>
        <p:nvPicPr>
          <p:cNvPr id="19" name="Picture 18">
            <a:extLst>
              <a:ext uri="{FF2B5EF4-FFF2-40B4-BE49-F238E27FC236}">
                <a16:creationId xmlns:a16="http://schemas.microsoft.com/office/drawing/2014/main" id="{A5EC2A21-3008-B926-739E-5AB0F0E74906}"/>
              </a:ext>
            </a:extLst>
          </p:cNvPr>
          <p:cNvPicPr>
            <a:picLocks noChangeAspect="1"/>
          </p:cNvPicPr>
          <p:nvPr/>
        </p:nvPicPr>
        <p:blipFill>
          <a:blip r:embed="rId3"/>
          <a:stretch>
            <a:fillRect/>
          </a:stretch>
        </p:blipFill>
        <p:spPr>
          <a:xfrm>
            <a:off x="10388368" y="3502074"/>
            <a:ext cx="500542" cy="349815"/>
          </a:xfrm>
          <a:prstGeom prst="rect">
            <a:avLst/>
          </a:prstGeom>
        </p:spPr>
      </p:pic>
      <p:pic>
        <p:nvPicPr>
          <p:cNvPr id="21" name="Picture 20">
            <a:extLst>
              <a:ext uri="{FF2B5EF4-FFF2-40B4-BE49-F238E27FC236}">
                <a16:creationId xmlns:a16="http://schemas.microsoft.com/office/drawing/2014/main" id="{25F7B311-2BA5-B356-8894-AB487EBD1381}"/>
              </a:ext>
            </a:extLst>
          </p:cNvPr>
          <p:cNvPicPr>
            <a:picLocks noChangeAspect="1"/>
          </p:cNvPicPr>
          <p:nvPr/>
        </p:nvPicPr>
        <p:blipFill>
          <a:blip r:embed="rId4"/>
          <a:stretch>
            <a:fillRect/>
          </a:stretch>
        </p:blipFill>
        <p:spPr>
          <a:xfrm>
            <a:off x="10409341" y="3830422"/>
            <a:ext cx="500542" cy="377432"/>
          </a:xfrm>
          <a:prstGeom prst="rect">
            <a:avLst/>
          </a:prstGeom>
        </p:spPr>
      </p:pic>
      <p:pic>
        <p:nvPicPr>
          <p:cNvPr id="23" name="Picture 22">
            <a:extLst>
              <a:ext uri="{FF2B5EF4-FFF2-40B4-BE49-F238E27FC236}">
                <a16:creationId xmlns:a16="http://schemas.microsoft.com/office/drawing/2014/main" id="{86C08DB8-73F7-C6EC-A9C2-96E4D3F0DF48}"/>
              </a:ext>
            </a:extLst>
          </p:cNvPr>
          <p:cNvPicPr>
            <a:picLocks noChangeAspect="1"/>
          </p:cNvPicPr>
          <p:nvPr/>
        </p:nvPicPr>
        <p:blipFill>
          <a:blip r:embed="rId5"/>
          <a:stretch>
            <a:fillRect/>
          </a:stretch>
        </p:blipFill>
        <p:spPr>
          <a:xfrm>
            <a:off x="10388368" y="3141160"/>
            <a:ext cx="550876" cy="322213"/>
          </a:xfrm>
          <a:prstGeom prst="rect">
            <a:avLst/>
          </a:prstGeom>
        </p:spPr>
      </p:pic>
      <p:sp>
        <p:nvSpPr>
          <p:cNvPr id="25" name="TextBox 24">
            <a:extLst>
              <a:ext uri="{FF2B5EF4-FFF2-40B4-BE49-F238E27FC236}">
                <a16:creationId xmlns:a16="http://schemas.microsoft.com/office/drawing/2014/main" id="{7CE28A53-A280-F5EA-DCCE-06EBFC9483E5}"/>
              </a:ext>
            </a:extLst>
          </p:cNvPr>
          <p:cNvSpPr txBox="1"/>
          <p:nvPr/>
        </p:nvSpPr>
        <p:spPr>
          <a:xfrm>
            <a:off x="3048698" y="5782995"/>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26" name="Straight Connector 25">
            <a:extLst>
              <a:ext uri="{FF2B5EF4-FFF2-40B4-BE49-F238E27FC236}">
                <a16:creationId xmlns:a16="http://schemas.microsoft.com/office/drawing/2014/main" id="{28431196-FFE5-0836-3B80-6BD6E7F6D971}"/>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3172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821337" y="2097139"/>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3" y="2097139"/>
            <a:ext cx="1599500" cy="369332"/>
          </a:xfrm>
          <a:prstGeom prst="rect">
            <a:avLst/>
          </a:prstGeom>
          <a:noFill/>
        </p:spPr>
        <p:txBody>
          <a:bodyPr wrap="square" rtlCol="0">
            <a:spAutoFit/>
          </a:bodyPr>
          <a:lstStyle/>
          <a:p>
            <a:r>
              <a:rPr lang="en-US" dirty="0">
                <a:solidFill>
                  <a:srgbClr val="C00000"/>
                </a:solidFill>
                <a:highlight>
                  <a:srgbClr val="000000"/>
                </a:highlight>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95999" y="2097139"/>
            <a:ext cx="1526796" cy="369332"/>
          </a:xfrm>
          <a:prstGeom prst="rect">
            <a:avLst/>
          </a:prstGeom>
          <a:noFill/>
        </p:spPr>
        <p:txBody>
          <a:bodyPr wrap="square" rtlCol="0">
            <a:spAutoFit/>
          </a:bodyPr>
          <a:lstStyle/>
          <a:p>
            <a:r>
              <a:rPr lang="en-US" dirty="0">
                <a:solidFill>
                  <a:schemeClr val="bg1"/>
                </a:solidFill>
              </a:rPr>
              <a:t>WOOD STAINS</a:t>
            </a:r>
          </a:p>
        </p:txBody>
      </p:sp>
      <p:sp>
        <p:nvSpPr>
          <p:cNvPr id="11" name="TextBox 10">
            <a:extLst>
              <a:ext uri="{FF2B5EF4-FFF2-40B4-BE49-F238E27FC236}">
                <a16:creationId xmlns:a16="http://schemas.microsoft.com/office/drawing/2014/main" id="{EA083CC4-3A84-F65C-0B06-BA92BD4F57DE}"/>
              </a:ext>
            </a:extLst>
          </p:cNvPr>
          <p:cNvSpPr txBox="1"/>
          <p:nvPr/>
        </p:nvSpPr>
        <p:spPr>
          <a:xfrm>
            <a:off x="4619536" y="5830213"/>
            <a:ext cx="2952925" cy="707886"/>
          </a:xfrm>
          <a:prstGeom prst="rect">
            <a:avLst/>
          </a:prstGeom>
          <a:noFill/>
        </p:spPr>
        <p:txBody>
          <a:bodyPr wrap="square" rtlCol="0">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12" name="Straight Connector 11">
            <a:extLst>
              <a:ext uri="{FF2B5EF4-FFF2-40B4-BE49-F238E27FC236}">
                <a16:creationId xmlns:a16="http://schemas.microsoft.com/office/drawing/2014/main" id="{3D440334-E6C1-5D96-8363-F9BA3A084DC9}"/>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pic>
        <p:nvPicPr>
          <p:cNvPr id="22" name="Picture 21" descr="A drum set on a stage&#10;&#10;Description automatically generated">
            <a:extLst>
              <a:ext uri="{FF2B5EF4-FFF2-40B4-BE49-F238E27FC236}">
                <a16:creationId xmlns:a16="http://schemas.microsoft.com/office/drawing/2014/main" id="{5433357D-E417-442F-2E14-F768C2276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165" y="2586996"/>
            <a:ext cx="4552928" cy="3035285"/>
          </a:xfrm>
          <a:prstGeom prst="rect">
            <a:avLst/>
          </a:prstGeom>
        </p:spPr>
      </p:pic>
      <p:pic>
        <p:nvPicPr>
          <p:cNvPr id="26" name="Picture 25">
            <a:extLst>
              <a:ext uri="{FF2B5EF4-FFF2-40B4-BE49-F238E27FC236}">
                <a16:creationId xmlns:a16="http://schemas.microsoft.com/office/drawing/2014/main" id="{4C258BD5-EEE4-8222-D024-E3876F836C15}"/>
              </a:ext>
            </a:extLst>
          </p:cNvPr>
          <p:cNvPicPr>
            <a:picLocks noChangeAspect="1"/>
          </p:cNvPicPr>
          <p:nvPr/>
        </p:nvPicPr>
        <p:blipFill>
          <a:blip r:embed="rId3"/>
          <a:stretch>
            <a:fillRect/>
          </a:stretch>
        </p:blipFill>
        <p:spPr>
          <a:xfrm>
            <a:off x="7622795" y="2560814"/>
            <a:ext cx="2250522" cy="3164959"/>
          </a:xfrm>
          <a:prstGeom prst="rect">
            <a:avLst/>
          </a:prstGeom>
        </p:spPr>
      </p:pic>
    </p:spTree>
    <p:extLst>
      <p:ext uri="{BB962C8B-B14F-4D97-AF65-F5344CB8AC3E}">
        <p14:creationId xmlns:p14="http://schemas.microsoft.com/office/powerpoint/2010/main" val="152113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5456</TotalTime>
  <Words>693</Words>
  <Application>Microsoft Office PowerPoint</Application>
  <PresentationFormat>Widescreen</PresentationFormat>
  <Paragraphs>130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Valderrama</dc:creator>
  <cp:lastModifiedBy>Nicholas Valderrama</cp:lastModifiedBy>
  <cp:revision>6</cp:revision>
  <dcterms:created xsi:type="dcterms:W3CDTF">2023-12-05T22:43:14Z</dcterms:created>
  <dcterms:modified xsi:type="dcterms:W3CDTF">2023-12-10T00:17:29Z</dcterms:modified>
</cp:coreProperties>
</file>