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8" r:id="rId4"/>
    <p:sldId id="267" r:id="rId5"/>
    <p:sldId id="266" r:id="rId6"/>
    <p:sldId id="265" r:id="rId7"/>
    <p:sldId id="262" r:id="rId8"/>
    <p:sldId id="263" r:id="rId9"/>
    <p:sldId id="264" r:id="rId10"/>
  </p:sldIdLst>
  <p:sldSz cx="9144000" cy="6858000" type="screen4x3"/>
  <p:notesSz cx="7010400" cy="92964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obi Obi Tulton" initials="AOT"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27" autoAdjust="0"/>
  </p:normalViewPr>
  <p:slideViewPr>
    <p:cSldViewPr>
      <p:cViewPr varScale="1">
        <p:scale>
          <a:sx n="98" d="100"/>
          <a:sy n="98" d="100"/>
        </p:scale>
        <p:origin x="197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B1E90B3-4949-4600-A8DB-7FD44D22C31B}" type="datetimeFigureOut">
              <a:rPr lang="en-US" smtClean="0"/>
              <a:t>6/24/2015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631A81B-3CA7-49DA-B350-4D0CD821B2E7}" type="slidenum">
              <a:rPr lang="en-US" smtClean="0"/>
              <a:t>‹#›</a:t>
            </a:fld>
            <a:endParaRPr lang="en-US" dirty="0"/>
          </a:p>
        </p:txBody>
      </p:sp>
    </p:spTree>
    <p:extLst>
      <p:ext uri="{BB962C8B-B14F-4D97-AF65-F5344CB8AC3E}">
        <p14:creationId xmlns:p14="http://schemas.microsoft.com/office/powerpoint/2010/main" val="209536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79BCD2-CC2D-46B4-8CBB-364B4D8E3EC5}" type="slidenum">
              <a:rPr lang="en-US" smtClean="0">
                <a:solidFill>
                  <a:prstClr val="black"/>
                </a:solidFill>
              </a:rPr>
              <a:pPr/>
              <a:t>1</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Unpublished work © 2013 Project Lead The Way, Inc.</a:t>
            </a:r>
            <a:endParaRPr lang="en-US" dirty="0">
              <a:solidFill>
                <a:prstClr val="black"/>
              </a:solidFill>
            </a:endParaRPr>
          </a:p>
        </p:txBody>
      </p:sp>
    </p:spTree>
    <p:extLst>
      <p:ext uri="{BB962C8B-B14F-4D97-AF65-F5344CB8AC3E}">
        <p14:creationId xmlns:p14="http://schemas.microsoft.com/office/powerpoint/2010/main" val="59247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Protocols can sit on top of one another. After a handshake, for example, there are more protocols</a:t>
            </a:r>
            <a:r>
              <a:rPr lang="en-US" baseline="0" dirty="0" smtClean="0"/>
              <a:t> that let a conversation build to a more meaningful exchange.</a:t>
            </a:r>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Computers </a:t>
            </a:r>
            <a:r>
              <a:rPr lang="en-US" baseline="0" dirty="0" smtClean="0"/>
              <a:t>on the internet communicate with each other using the TCP/IP protocol, so every computer must have an IP address. The HTTP protocol is used to make a request to a web server.</a:t>
            </a:r>
          </a:p>
          <a:p>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Internet communication is end-to-end: two computers, having a two-way conversation. For the web, one of the computers is the client, and the other is the server. The client is a</a:t>
            </a:r>
            <a:r>
              <a:rPr lang="en-US" baseline="0" dirty="0" smtClean="0"/>
              <a:t> browser </a:t>
            </a:r>
            <a:r>
              <a:rPr lang="en-US" dirty="0" smtClean="0"/>
              <a:t>application like Safari, Internet Explorer, Firefox, or Chrome. You type in a URL that contains a domain name, and your client application gets the IP address for the server using the Domain Name System</a:t>
            </a:r>
            <a:r>
              <a:rPr lang="en-US" baseline="0" dirty="0" smtClean="0"/>
              <a:t>—a group of computers that keep track of the IP address for every domain name</a:t>
            </a:r>
            <a:r>
              <a:rPr lang="en-US" dirty="0" smtClean="0"/>
              <a:t>. Then your client sends a packet to that IP address</a:t>
            </a:r>
            <a:r>
              <a:rPr lang="en-US" baseline="0" dirty="0" smtClean="0"/>
              <a:t> by </a:t>
            </a:r>
            <a:r>
              <a:rPr lang="en-US" dirty="0" smtClean="0"/>
              <a:t>opening a connection to the server</a:t>
            </a:r>
            <a:r>
              <a:rPr lang="en-US" baseline="0" dirty="0" smtClean="0"/>
              <a:t> </a:t>
            </a:r>
            <a:r>
              <a:rPr lang="en-US" dirty="0" smtClean="0"/>
              <a:t>and asking for the web page. </a:t>
            </a:r>
          </a:p>
          <a:p>
            <a:r>
              <a:rPr lang="en-US" dirty="0" smtClean="0"/>
              <a:t>NOTE: More information about this is on slide #5.</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dirty="0"/>
          </a:p>
        </p:txBody>
      </p:sp>
    </p:spTree>
    <p:extLst>
      <p:ext uri="{BB962C8B-B14F-4D97-AF65-F5344CB8AC3E}">
        <p14:creationId xmlns:p14="http://schemas.microsoft.com/office/powerpoint/2010/main" val="153611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Recite the acronyms and their full names out loud. Doing so creates new neural connections in your brain devoted to saying and thinking these phrases.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type a website name into a web browser, it makes a DNS request. If the URL is not recorded in the computer’s local DNS cache, it sends the name in a request out to the local DNS server. The DNS server maps the name to its IP address by first checking its local cache and then, if not found, querying the network of DNS servers.</a:t>
            </a:r>
          </a:p>
          <a:p>
            <a:r>
              <a:rPr lang="en-US" baseline="0" dirty="0" smtClean="0"/>
              <a:t>Once your web browser has the IP address of the desired website, it can communicate directly with the web server via TCP/IP and HTTP.</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684" fontAlgn="base">
              <a:spcBef>
                <a:spcPct val="30000"/>
              </a:spcBef>
              <a:spcAft>
                <a:spcPct val="0"/>
              </a:spcAft>
              <a:defRPr/>
            </a:pPr>
            <a:r>
              <a:rPr lang="en-US" baseline="0" dirty="0" smtClean="0"/>
              <a:t>Ultimately the goal is to exchange information between client and server. A web server sends content in the form of text. The text has to be embedded inside HTML tags, shown here, for describing the content. On most web pages, the HTML also includes islands of CSS to tell the browser how to render the content and JavaScript for making the content interactive. </a:t>
            </a:r>
          </a:p>
          <a:p>
            <a:pPr defTabSz="905684" fontAlgn="base">
              <a:spcBef>
                <a:spcPct val="30000"/>
              </a:spcBef>
              <a:spcAft>
                <a:spcPct val="0"/>
              </a:spcAft>
              <a:defRPr/>
            </a:pPr>
            <a:endParaRPr lang="en-US" baseline="0" dirty="0" smtClean="0"/>
          </a:p>
          <a:p>
            <a:pPr defTabSz="905684" fontAlgn="base">
              <a:spcBef>
                <a:spcPct val="30000"/>
              </a:spcBef>
              <a:spcAft>
                <a:spcPct val="0"/>
              </a:spcAft>
              <a:defRPr/>
            </a:pPr>
            <a:r>
              <a:rPr lang="en-US" baseline="0" dirty="0" smtClean="0"/>
              <a:t>But the web content has to get from one machine to another. Any two computers on the Internet can exchange packets with each other. The protocols that let them do that can carry web data or any other data.</a:t>
            </a:r>
          </a:p>
          <a:p>
            <a:pPr defTabSz="905684" fontAlgn="base">
              <a:spcBef>
                <a:spcPct val="30000"/>
              </a:spcBef>
              <a:spcAft>
                <a:spcPct val="0"/>
              </a:spcAft>
              <a:defRPr/>
            </a:pP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dirty="0"/>
          </a:p>
        </p:txBody>
      </p:sp>
    </p:spTree>
    <p:extLst>
      <p:ext uri="{BB962C8B-B14F-4D97-AF65-F5344CB8AC3E}">
        <p14:creationId xmlns:p14="http://schemas.microsoft.com/office/powerpoint/2010/main" val="2292663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body of the HTTP packet, for example, could also carry image data, like this image of Admiral Grace Hopper, who invented the first programming language intended to make computers programmable by more people.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activity we focus on the inner content—the HTTP. It sits inside TCP/IP, which carries 98% of Internet traffic.</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9</a:t>
            </a:fld>
            <a:endParaRPr lang="en-US" dirty="0"/>
          </a:p>
        </p:txBody>
      </p:sp>
    </p:spTree>
    <p:extLst>
      <p:ext uri="{BB962C8B-B14F-4D97-AF65-F5344CB8AC3E}">
        <p14:creationId xmlns:p14="http://schemas.microsoft.com/office/powerpoint/2010/main" val="43245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6AC8A-5A00-4081-BDAB-671F54FED07A}" type="datetimeFigureOut">
              <a:rPr lang="en-US" smtClean="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DDC3B-6780-41DA-A779-E40EC34F5FED}" type="slidenum">
              <a:rPr lang="en-US" smtClean="0"/>
              <a:t>‹#›</a:t>
            </a:fld>
            <a:endParaRPr lang="en-US" dirty="0"/>
          </a:p>
        </p:txBody>
      </p:sp>
    </p:spTree>
    <p:extLst>
      <p:ext uri="{BB962C8B-B14F-4D97-AF65-F5344CB8AC3E}">
        <p14:creationId xmlns:p14="http://schemas.microsoft.com/office/powerpoint/2010/main" val="207817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6AC8A-5A00-4081-BDAB-671F54FED07A}" type="datetimeFigureOut">
              <a:rPr lang="en-US" smtClean="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DDC3B-6780-41DA-A779-E40EC34F5FED}" type="slidenum">
              <a:rPr lang="en-US" smtClean="0"/>
              <a:t>‹#›</a:t>
            </a:fld>
            <a:endParaRPr lang="en-US" dirty="0"/>
          </a:p>
        </p:txBody>
      </p:sp>
    </p:spTree>
    <p:extLst>
      <p:ext uri="{BB962C8B-B14F-4D97-AF65-F5344CB8AC3E}">
        <p14:creationId xmlns:p14="http://schemas.microsoft.com/office/powerpoint/2010/main" val="273774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6AC8A-5A00-4081-BDAB-671F54FED07A}" type="datetimeFigureOut">
              <a:rPr lang="en-US" smtClean="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DDC3B-6780-41DA-A779-E40EC34F5FED}" type="slidenum">
              <a:rPr lang="en-US" smtClean="0"/>
              <a:t>‹#›</a:t>
            </a:fld>
            <a:endParaRPr lang="en-US" dirty="0"/>
          </a:p>
        </p:txBody>
      </p:sp>
    </p:spTree>
    <p:extLst>
      <p:ext uri="{BB962C8B-B14F-4D97-AF65-F5344CB8AC3E}">
        <p14:creationId xmlns:p14="http://schemas.microsoft.com/office/powerpoint/2010/main" val="54247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6" name="Picture 4" descr="C:\Users\lsmith\Dropbox\2014-15 Curriculum Release\Notes\Logos\PLTW Logo Transparent.t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6700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6AC8A-5A00-4081-BDAB-671F54FED07A}" type="datetimeFigureOut">
              <a:rPr lang="en-US" smtClean="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DDC3B-6780-41DA-A779-E40EC34F5FED}" type="slidenum">
              <a:rPr lang="en-US" smtClean="0"/>
              <a:t>‹#›</a:t>
            </a:fld>
            <a:endParaRPr lang="en-US" dirty="0"/>
          </a:p>
        </p:txBody>
      </p:sp>
    </p:spTree>
    <p:extLst>
      <p:ext uri="{BB962C8B-B14F-4D97-AF65-F5344CB8AC3E}">
        <p14:creationId xmlns:p14="http://schemas.microsoft.com/office/powerpoint/2010/main" val="258313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C6AC8A-5A00-4081-BDAB-671F54FED07A}" type="datetimeFigureOut">
              <a:rPr lang="en-US" smtClean="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DDC3B-6780-41DA-A779-E40EC34F5FED}" type="slidenum">
              <a:rPr lang="en-US" smtClean="0"/>
              <a:t>‹#›</a:t>
            </a:fld>
            <a:endParaRPr lang="en-US" dirty="0"/>
          </a:p>
        </p:txBody>
      </p:sp>
    </p:spTree>
    <p:extLst>
      <p:ext uri="{BB962C8B-B14F-4D97-AF65-F5344CB8AC3E}">
        <p14:creationId xmlns:p14="http://schemas.microsoft.com/office/powerpoint/2010/main" val="269313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C6AC8A-5A00-4081-BDAB-671F54FED07A}" type="datetimeFigureOut">
              <a:rPr lang="en-US" smtClean="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DDC3B-6780-41DA-A779-E40EC34F5FED}" type="slidenum">
              <a:rPr lang="en-US" smtClean="0"/>
              <a:t>‹#›</a:t>
            </a:fld>
            <a:endParaRPr lang="en-US" dirty="0"/>
          </a:p>
        </p:txBody>
      </p:sp>
    </p:spTree>
    <p:extLst>
      <p:ext uri="{BB962C8B-B14F-4D97-AF65-F5344CB8AC3E}">
        <p14:creationId xmlns:p14="http://schemas.microsoft.com/office/powerpoint/2010/main" val="31131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C6AC8A-5A00-4081-BDAB-671F54FED07A}" type="datetimeFigureOut">
              <a:rPr lang="en-US" smtClean="0"/>
              <a:t>6/24/2015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BDDC3B-6780-41DA-A779-E40EC34F5FED}" type="slidenum">
              <a:rPr lang="en-US" smtClean="0"/>
              <a:t>‹#›</a:t>
            </a:fld>
            <a:endParaRPr lang="en-US" dirty="0"/>
          </a:p>
        </p:txBody>
      </p:sp>
    </p:spTree>
    <p:extLst>
      <p:ext uri="{BB962C8B-B14F-4D97-AF65-F5344CB8AC3E}">
        <p14:creationId xmlns:p14="http://schemas.microsoft.com/office/powerpoint/2010/main" val="323580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C6AC8A-5A00-4081-BDAB-671F54FED07A}" type="datetimeFigureOut">
              <a:rPr lang="en-US" smtClean="0"/>
              <a:t>6/24/2015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BDDC3B-6780-41DA-A779-E40EC34F5FED}" type="slidenum">
              <a:rPr lang="en-US" smtClean="0"/>
              <a:t>‹#›</a:t>
            </a:fld>
            <a:endParaRPr lang="en-US" dirty="0"/>
          </a:p>
        </p:txBody>
      </p:sp>
    </p:spTree>
    <p:extLst>
      <p:ext uri="{BB962C8B-B14F-4D97-AF65-F5344CB8AC3E}">
        <p14:creationId xmlns:p14="http://schemas.microsoft.com/office/powerpoint/2010/main" val="372809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6AC8A-5A00-4081-BDAB-671F54FED07A}" type="datetimeFigureOut">
              <a:rPr lang="en-US" smtClean="0"/>
              <a:t>6/24/2015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BDDC3B-6780-41DA-A779-E40EC34F5FED}" type="slidenum">
              <a:rPr lang="en-US" smtClean="0"/>
              <a:t>‹#›</a:t>
            </a:fld>
            <a:endParaRPr lang="en-US" dirty="0"/>
          </a:p>
        </p:txBody>
      </p:sp>
    </p:spTree>
    <p:extLst>
      <p:ext uri="{BB962C8B-B14F-4D97-AF65-F5344CB8AC3E}">
        <p14:creationId xmlns:p14="http://schemas.microsoft.com/office/powerpoint/2010/main" val="366914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C6AC8A-5A00-4081-BDAB-671F54FED07A}" type="datetimeFigureOut">
              <a:rPr lang="en-US" smtClean="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DDC3B-6780-41DA-A779-E40EC34F5FED}" type="slidenum">
              <a:rPr lang="en-US" smtClean="0"/>
              <a:t>‹#›</a:t>
            </a:fld>
            <a:endParaRPr lang="en-US" dirty="0"/>
          </a:p>
        </p:txBody>
      </p:sp>
    </p:spTree>
    <p:extLst>
      <p:ext uri="{BB962C8B-B14F-4D97-AF65-F5344CB8AC3E}">
        <p14:creationId xmlns:p14="http://schemas.microsoft.com/office/powerpoint/2010/main" val="126121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C6AC8A-5A00-4081-BDAB-671F54FED07A}" type="datetimeFigureOut">
              <a:rPr lang="en-US" smtClean="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DDC3B-6780-41DA-A779-E40EC34F5FED}" type="slidenum">
              <a:rPr lang="en-US" smtClean="0"/>
              <a:t>‹#›</a:t>
            </a:fld>
            <a:endParaRPr lang="en-US" dirty="0"/>
          </a:p>
        </p:txBody>
      </p:sp>
    </p:spTree>
    <p:extLst>
      <p:ext uri="{BB962C8B-B14F-4D97-AF65-F5344CB8AC3E}">
        <p14:creationId xmlns:p14="http://schemas.microsoft.com/office/powerpoint/2010/main" val="60931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6AC8A-5A00-4081-BDAB-671F54FED07A}" type="datetimeFigureOut">
              <a:rPr lang="en-US" smtClean="0"/>
              <a:t>6/24/2015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DDC3B-6780-41DA-A779-E40EC34F5FED}" type="slidenum">
              <a:rPr lang="en-US" smtClean="0"/>
              <a:t>‹#›</a:t>
            </a:fld>
            <a:endParaRPr lang="en-US" dirty="0"/>
          </a:p>
        </p:txBody>
      </p:sp>
      <p:sp>
        <p:nvSpPr>
          <p:cNvPr id="7" name="Footer Placeholder 3"/>
          <p:cNvSpPr txBox="1">
            <a:spLocks/>
          </p:cNvSpPr>
          <p:nvPr userDrawn="1"/>
        </p:nvSpPr>
        <p:spPr bwMode="auto">
          <a:xfrm>
            <a:off x="6934200" y="662940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smtClean="0">
                <a:solidFill>
                  <a:schemeClr val="bg1">
                    <a:lumMod val="50000"/>
                  </a:schemeClr>
                </a:solidFill>
                <a:latin typeface="Georgia" panose="02040502050405020303" pitchFamily="18" charset="0"/>
                <a:cs typeface="Arial" panose="020B0604020202020204" pitchFamily="34" charset="0"/>
              </a:rPr>
              <a:t>© 2015 Project Lead The Way, Inc.</a:t>
            </a:r>
            <a:endParaRPr lang="en-US" sz="800" dirty="0">
              <a:solidFill>
                <a:schemeClr val="bg1">
                  <a:lumMod val="50000"/>
                </a:schemeClr>
              </a:solidFill>
              <a:latin typeface="Georgia" panose="02040502050405020303" pitchFamily="18" charset="0"/>
              <a:cs typeface="Arial" panose="020B0604020202020204" pitchFamily="34" charset="0"/>
            </a:endParaRPr>
          </a:p>
        </p:txBody>
      </p:sp>
      <p:sp>
        <p:nvSpPr>
          <p:cNvPr id="8" name="Footer Placeholder 3"/>
          <p:cNvSpPr txBox="1">
            <a:spLocks/>
          </p:cNvSpPr>
          <p:nvPr userDrawn="1"/>
        </p:nvSpPr>
        <p:spPr>
          <a:xfrm>
            <a:off x="0" y="6629400"/>
            <a:ext cx="249936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smtClean="0">
                <a:solidFill>
                  <a:schemeClr val="bg1">
                    <a:lumMod val="50000"/>
                  </a:schemeClr>
                </a:solidFill>
                <a:latin typeface="Georgia" panose="02040502050405020303" pitchFamily="18" charset="0"/>
                <a:cs typeface="Arial" panose="020B0604020202020204" pitchFamily="34" charset="0"/>
              </a:rPr>
              <a:t>Introduction to Computer Science</a:t>
            </a:r>
            <a:endParaRPr lang="en-US" sz="800" dirty="0">
              <a:solidFill>
                <a:schemeClr val="bg1">
                  <a:lumMod val="50000"/>
                </a:schemeClr>
              </a:solidFill>
              <a:latin typeface="Georgia" panose="02040502050405020303" pitchFamily="18" charset="0"/>
              <a:cs typeface="Arial" panose="020B0604020202020204" pitchFamily="34" charset="0"/>
            </a:endParaRPr>
          </a:p>
        </p:txBody>
      </p:sp>
    </p:spTree>
    <p:extLst>
      <p:ext uri="{BB962C8B-B14F-4D97-AF65-F5344CB8AC3E}">
        <p14:creationId xmlns:p14="http://schemas.microsoft.com/office/powerpoint/2010/main" val="269448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71600" y="4343400"/>
            <a:ext cx="6400800" cy="1295400"/>
          </a:xfrm>
        </p:spPr>
        <p:txBody>
          <a:bodyPr>
            <a:noAutofit/>
          </a:bodyPr>
          <a:lstStyle/>
          <a:p>
            <a:pPr marL="0" indent="0" algn="ctr">
              <a:buNone/>
            </a:pPr>
            <a:r>
              <a:rPr lang="en-US" b="1" dirty="0" smtClean="0">
                <a:solidFill>
                  <a:srgbClr val="002060"/>
                </a:solidFill>
                <a:latin typeface="Georgia" panose="02040502050405020303" pitchFamily="18" charset="0"/>
                <a:cs typeface="Arial" panose="020B0604020202020204" pitchFamily="34" charset="0"/>
              </a:rPr>
              <a:t>Web Page Protocols</a:t>
            </a:r>
          </a:p>
          <a:p>
            <a:pPr marL="0" indent="0" algn="ctr">
              <a:buNone/>
            </a:pPr>
            <a:r>
              <a:rPr lang="en-US" b="1" dirty="0" smtClean="0">
                <a:solidFill>
                  <a:srgbClr val="002060"/>
                </a:solidFill>
                <a:latin typeface="Georgia" panose="02040502050405020303" pitchFamily="18" charset="0"/>
                <a:cs typeface="Arial" panose="020B0604020202020204" pitchFamily="34" charset="0"/>
              </a:rPr>
              <a:t>How Do We </a:t>
            </a:r>
            <a:r>
              <a:rPr lang="en-US" b="1" dirty="0">
                <a:solidFill>
                  <a:srgbClr val="002060"/>
                </a:solidFill>
                <a:latin typeface="Georgia" panose="02040502050405020303" pitchFamily="18" charset="0"/>
                <a:cs typeface="Arial" panose="020B0604020202020204" pitchFamily="34" charset="0"/>
              </a:rPr>
              <a:t>G</a:t>
            </a:r>
            <a:r>
              <a:rPr lang="en-US" b="1" dirty="0" smtClean="0">
                <a:solidFill>
                  <a:srgbClr val="002060"/>
                </a:solidFill>
                <a:latin typeface="Georgia" panose="02040502050405020303" pitchFamily="18" charset="0"/>
                <a:cs typeface="Arial" panose="020B0604020202020204" pitchFamily="34" charset="0"/>
              </a:rPr>
              <a:t>et a Web </a:t>
            </a:r>
            <a:r>
              <a:rPr lang="en-US" b="1" dirty="0">
                <a:solidFill>
                  <a:srgbClr val="002060"/>
                </a:solidFill>
                <a:latin typeface="Georgia" panose="02040502050405020303" pitchFamily="18" charset="0"/>
                <a:cs typeface="Arial" panose="020B0604020202020204" pitchFamily="34" charset="0"/>
              </a:rPr>
              <a:t>P</a:t>
            </a:r>
            <a:r>
              <a:rPr lang="en-US" b="1" dirty="0" smtClean="0">
                <a:solidFill>
                  <a:srgbClr val="002060"/>
                </a:solidFill>
                <a:latin typeface="Georgia" panose="02040502050405020303" pitchFamily="18" charset="0"/>
                <a:cs typeface="Arial" panose="020B0604020202020204" pitchFamily="34" charset="0"/>
              </a:rPr>
              <a:t>age?</a:t>
            </a:r>
            <a:endParaRPr lang="en-US" b="1" dirty="0">
              <a:solidFill>
                <a:srgbClr val="002060"/>
              </a:solidFill>
              <a:latin typeface="Georgia" panose="02040502050405020303" pitchFamily="18" charset="0"/>
              <a:cs typeface="Arial" panose="020B0604020202020204" pitchFamily="34" charset="0"/>
            </a:endParaRPr>
          </a:p>
        </p:txBody>
      </p:sp>
    </p:spTree>
    <p:extLst>
      <p:ext uri="{BB962C8B-B14F-4D97-AF65-F5344CB8AC3E}">
        <p14:creationId xmlns:p14="http://schemas.microsoft.com/office/powerpoint/2010/main" val="3180803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Georgia" panose="02040502050405020303" pitchFamily="18" charset="0"/>
              </a:rPr>
              <a:t>The Web Uses Protocols</a:t>
            </a:r>
            <a:endParaRPr lang="en-US" kern="0" dirty="0">
              <a:solidFill>
                <a:srgbClr val="00386B"/>
              </a:solidFill>
              <a:latin typeface="Georgia" panose="02040502050405020303" pitchFamily="18" charset="0"/>
            </a:endParaRPr>
          </a:p>
        </p:txBody>
      </p:sp>
      <p:sp>
        <p:nvSpPr>
          <p:cNvPr id="16" name="Content Placeholder 2"/>
          <p:cNvSpPr>
            <a:spLocks noGrp="1"/>
          </p:cNvSpPr>
          <p:nvPr>
            <p:ph idx="1"/>
          </p:nvPr>
        </p:nvSpPr>
        <p:spPr>
          <a:xfrm>
            <a:off x="457200" y="1132840"/>
            <a:ext cx="8229600" cy="4525963"/>
          </a:xfrm>
        </p:spPr>
        <p:txBody>
          <a:bodyPr>
            <a:normAutofit lnSpcReduction="10000"/>
          </a:bodyPr>
          <a:lstStyle/>
          <a:p>
            <a:r>
              <a:rPr lang="en-US" dirty="0" smtClean="0">
                <a:latin typeface="Georgia" panose="02040502050405020303" pitchFamily="18" charset="0"/>
              </a:rPr>
              <a:t>Protocols say what to do, and when</a:t>
            </a:r>
          </a:p>
          <a:p>
            <a:r>
              <a:rPr lang="en-US" dirty="0">
                <a:latin typeface="Georgia" panose="02040502050405020303" pitchFamily="18" charset="0"/>
              </a:rPr>
              <a:t>Human protocols: handshake</a:t>
            </a:r>
          </a:p>
          <a:p>
            <a:r>
              <a:rPr lang="en-US" dirty="0" smtClean="0">
                <a:latin typeface="Georgia" panose="02040502050405020303" pitchFamily="18" charset="0"/>
              </a:rPr>
              <a:t>Protocols allow computers to communicate</a:t>
            </a:r>
          </a:p>
          <a:p>
            <a:r>
              <a:rPr lang="en-US" dirty="0">
                <a:latin typeface="Georgia" panose="02040502050405020303" pitchFamily="18" charset="0"/>
              </a:rPr>
              <a:t>Made by </a:t>
            </a:r>
            <a:r>
              <a:rPr lang="en-US" dirty="0" smtClean="0">
                <a:latin typeface="Georgia" panose="02040502050405020303" pitchFamily="18" charset="0"/>
              </a:rPr>
              <a:t>people, for </a:t>
            </a:r>
            <a:r>
              <a:rPr lang="en-US" dirty="0">
                <a:latin typeface="Georgia" panose="02040502050405020303" pitchFamily="18" charset="0"/>
              </a:rPr>
              <a:t>people</a:t>
            </a:r>
          </a:p>
          <a:p>
            <a:r>
              <a:rPr lang="en-US" dirty="0" smtClean="0">
                <a:latin typeface="Georgia" panose="02040502050405020303" pitchFamily="18" charset="0"/>
              </a:rPr>
              <a:t>Protocols can climb</a:t>
            </a:r>
          </a:p>
          <a:p>
            <a:pPr marL="0" indent="0">
              <a:buNone/>
              <a:tabLst>
                <a:tab pos="398463" algn="l"/>
              </a:tabLst>
            </a:pPr>
            <a:r>
              <a:rPr lang="en-US" dirty="0">
                <a:latin typeface="Georgia" panose="02040502050405020303" pitchFamily="18" charset="0"/>
              </a:rPr>
              <a:t> </a:t>
            </a:r>
            <a:r>
              <a:rPr lang="en-US" dirty="0" smtClean="0">
                <a:latin typeface="Georgia" panose="02040502050405020303" pitchFamily="18" charset="0"/>
              </a:rPr>
              <a:t> 	the ladder of </a:t>
            </a:r>
          </a:p>
          <a:p>
            <a:pPr marL="0" indent="0">
              <a:buNone/>
              <a:tabLst>
                <a:tab pos="398463" algn="l"/>
              </a:tabLst>
            </a:pPr>
            <a:r>
              <a:rPr lang="en-US" dirty="0">
                <a:latin typeface="Georgia" panose="02040502050405020303" pitchFamily="18" charset="0"/>
              </a:rPr>
              <a:t> </a:t>
            </a:r>
            <a:r>
              <a:rPr lang="en-US" dirty="0" smtClean="0">
                <a:latin typeface="Georgia" panose="02040502050405020303" pitchFamily="18" charset="0"/>
              </a:rPr>
              <a:t>  	abstraction</a:t>
            </a: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733800"/>
            <a:ext cx="3505200" cy="2335965"/>
          </a:xfrm>
          <a:prstGeom prst="rect">
            <a:avLst/>
          </a:prstGeom>
        </p:spPr>
      </p:pic>
    </p:spTree>
    <p:extLst>
      <p:ext uri="{BB962C8B-B14F-4D97-AF65-F5344CB8AC3E}">
        <p14:creationId xmlns:p14="http://schemas.microsoft.com/office/powerpoint/2010/main" val="2459690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a:r>
              <a:rPr lang="en-US" kern="0" dirty="0" smtClean="0">
                <a:solidFill>
                  <a:srgbClr val="00386B"/>
                </a:solidFill>
                <a:latin typeface="Georgia" panose="02040502050405020303" pitchFamily="18" charset="0"/>
              </a:rPr>
              <a:t>The Web Is Part of the Internet</a:t>
            </a:r>
            <a:endParaRPr lang="en-US" kern="0" dirty="0">
              <a:solidFill>
                <a:srgbClr val="00386B"/>
              </a:solidFill>
              <a:latin typeface="Georgia" panose="02040502050405020303" pitchFamily="18" charset="0"/>
            </a:endParaRPr>
          </a:p>
        </p:txBody>
      </p:sp>
      <p:sp>
        <p:nvSpPr>
          <p:cNvPr id="16" name="Content Placeholder 2"/>
          <p:cNvSpPr>
            <a:spLocks noGrp="1"/>
          </p:cNvSpPr>
          <p:nvPr>
            <p:ph idx="1"/>
          </p:nvPr>
        </p:nvSpPr>
        <p:spPr>
          <a:xfrm>
            <a:off x="457200" y="1132840"/>
            <a:ext cx="8229600" cy="4525963"/>
          </a:xfrm>
        </p:spPr>
        <p:txBody>
          <a:bodyPr>
            <a:normAutofit lnSpcReduction="10000"/>
          </a:bodyPr>
          <a:lstStyle/>
          <a:p>
            <a:r>
              <a:rPr lang="en-US" b="1" dirty="0" smtClean="0">
                <a:latin typeface="Georgia" panose="02040502050405020303" pitchFamily="18" charset="0"/>
              </a:rPr>
              <a:t>TCP/IP </a:t>
            </a:r>
            <a:r>
              <a:rPr lang="en-US" dirty="0" smtClean="0">
                <a:latin typeface="Georgia" panose="02040502050405020303" pitchFamily="18" charset="0"/>
              </a:rPr>
              <a:t>connects computers to create the Internet. </a:t>
            </a:r>
          </a:p>
          <a:p>
            <a:r>
              <a:rPr lang="en-US" b="1" i="1" dirty="0" smtClean="0">
                <a:latin typeface="Georgia" panose="02040502050405020303" pitchFamily="18" charset="0"/>
              </a:rPr>
              <a:t>All </a:t>
            </a:r>
            <a:r>
              <a:rPr lang="en-US" dirty="0" smtClean="0">
                <a:latin typeface="Georgia" panose="02040502050405020303" pitchFamily="18" charset="0"/>
              </a:rPr>
              <a:t>computers on the Internet have an IP address, e.g. 140.80.12.60. This address is used as the "To:" and "From:" address in TCP/IP.</a:t>
            </a:r>
          </a:p>
          <a:p>
            <a:r>
              <a:rPr lang="en-US" dirty="0" smtClean="0">
                <a:latin typeface="Georgia" panose="02040502050405020303" pitchFamily="18" charset="0"/>
              </a:rPr>
              <a:t>Some computers on the Internet are </a:t>
            </a:r>
            <a:br>
              <a:rPr lang="en-US" dirty="0" smtClean="0">
                <a:latin typeface="Georgia" panose="02040502050405020303" pitchFamily="18" charset="0"/>
              </a:rPr>
            </a:br>
            <a:r>
              <a:rPr lang="en-US" i="1" dirty="0" smtClean="0">
                <a:latin typeface="Georgia" panose="02040502050405020303" pitchFamily="18" charset="0"/>
              </a:rPr>
              <a:t>web servers</a:t>
            </a:r>
            <a:r>
              <a:rPr lang="en-US" dirty="0" smtClean="0">
                <a:latin typeface="Georgia" panose="02040502050405020303" pitchFamily="18" charset="0"/>
              </a:rPr>
              <a:t>, answering requests using the HTTP protocol.</a:t>
            </a:r>
          </a:p>
          <a:p>
            <a:endParaRPr lang="en-US" dirty="0" smtClean="0">
              <a:latin typeface="Georgia" panose="02040502050405020303" pitchFamily="18" charset="0"/>
            </a:endParaRP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53832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576" y="1162978"/>
            <a:ext cx="804863"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8"/>
          <p:cNvSpPr>
            <a:spLocks noGrp="1"/>
          </p:cNvSpPr>
          <p:nvPr>
            <p:ph idx="1"/>
          </p:nvPr>
        </p:nvSpPr>
        <p:spPr>
          <a:xfrm>
            <a:off x="4726983" y="990601"/>
            <a:ext cx="4417017" cy="5867400"/>
          </a:xfrm>
        </p:spPr>
        <p:txBody>
          <a:bodyPr/>
          <a:lstStyle/>
          <a:p>
            <a:pPr marL="0" indent="0" algn="ctr">
              <a:buNone/>
            </a:pPr>
            <a:r>
              <a:rPr lang="en-US" dirty="0" smtClean="0">
                <a:latin typeface="Georgia" panose="02040502050405020303" pitchFamily="18" charset="0"/>
              </a:rPr>
              <a:t>Server </a:t>
            </a:r>
            <a:br>
              <a:rPr lang="en-US" dirty="0" smtClean="0">
                <a:latin typeface="Georgia" panose="02040502050405020303" pitchFamily="18" charset="0"/>
              </a:rPr>
            </a:br>
            <a:r>
              <a:rPr lang="en-US" sz="2000" dirty="0" smtClean="0">
                <a:latin typeface="Georgia" panose="02040502050405020303" pitchFamily="18" charset="0"/>
              </a:rPr>
              <a:t>All servers have an IP address.</a:t>
            </a:r>
            <a:br>
              <a:rPr lang="en-US" sz="2000" dirty="0" smtClean="0">
                <a:latin typeface="Georgia" panose="02040502050405020303" pitchFamily="18" charset="0"/>
              </a:rPr>
            </a:br>
            <a:r>
              <a:rPr lang="en-US" sz="2000" dirty="0" smtClean="0">
                <a:latin typeface="Georgia" panose="02040502050405020303" pitchFamily="18" charset="0"/>
              </a:rPr>
              <a:t>e.g., pltw.org </a:t>
            </a:r>
            <a:r>
              <a:rPr lang="en-US" sz="2000" dirty="0" smtClean="0">
                <a:latin typeface="Georgia" panose="02040502050405020303" pitchFamily="18" charset="0"/>
                <a:sym typeface="Wingdings"/>
              </a:rPr>
              <a:t> </a:t>
            </a:r>
            <a:r>
              <a:rPr lang="en-US" sz="2000" dirty="0" smtClean="0"/>
              <a:t>190.93.241.249</a:t>
            </a:r>
            <a:endParaRPr lang="en-US" sz="2000" dirty="0" smtClean="0">
              <a:latin typeface="Georgia" panose="02040502050405020303" pitchFamily="18" charset="0"/>
            </a:endParaRPr>
          </a:p>
          <a:p>
            <a:pPr marL="0" indent="0">
              <a:buNone/>
            </a:pPr>
            <a:endParaRPr lang="en-US" dirty="0">
              <a:latin typeface="Georgia" panose="02040502050405020303" pitchFamily="18" charset="0"/>
            </a:endParaRPr>
          </a:p>
          <a:p>
            <a:pPr marL="0"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a:p>
            <a:r>
              <a:rPr lang="en-US" sz="2800" dirty="0" smtClean="0">
                <a:latin typeface="Georgia" panose="02040502050405020303" pitchFamily="18" charset="0"/>
              </a:rPr>
              <a:t>Server holds data and web content</a:t>
            </a:r>
            <a:br>
              <a:rPr lang="en-US" sz="2800" dirty="0" smtClean="0">
                <a:latin typeface="Georgia" panose="02040502050405020303" pitchFamily="18" charset="0"/>
              </a:rPr>
            </a:br>
            <a:endParaRPr lang="en-US" sz="2800" dirty="0" smtClean="0">
              <a:latin typeface="Georgia" panose="02040502050405020303" pitchFamily="18" charset="0"/>
            </a:endParaRPr>
          </a:p>
          <a:p>
            <a:r>
              <a:rPr lang="en-US" sz="2800" dirty="0" smtClean="0">
                <a:latin typeface="Georgia" panose="02040502050405020303" pitchFamily="18" charset="0"/>
              </a:rPr>
              <a:t>Common web server program: Apache</a:t>
            </a:r>
          </a:p>
          <a:p>
            <a:pPr marL="0" indent="0">
              <a:buNone/>
            </a:pPr>
            <a:endParaRPr lang="en-US" dirty="0" smtClean="0">
              <a:latin typeface="Georgia" panose="02040502050405020303" pitchFamily="18" charset="0"/>
            </a:endParaRPr>
          </a:p>
        </p:txBody>
      </p:sp>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fontScale="92500"/>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a:r>
              <a:rPr lang="en-US" kern="0" dirty="0" smtClean="0">
                <a:solidFill>
                  <a:srgbClr val="00386B"/>
                </a:solidFill>
                <a:latin typeface="Georgia" panose="02040502050405020303" pitchFamily="18" charset="0"/>
              </a:rPr>
              <a:t>The Web Uses Client-Server Architecture</a:t>
            </a:r>
            <a:endParaRPr lang="en-US" kern="0" dirty="0">
              <a:solidFill>
                <a:srgbClr val="00386B"/>
              </a:solidFill>
              <a:latin typeface="Georgia" panose="02040502050405020303" pitchFamily="18" charset="0"/>
            </a:endParaRPr>
          </a:p>
        </p:txBody>
      </p:sp>
      <p:sp>
        <p:nvSpPr>
          <p:cNvPr id="5" name="Content Placeholder 8"/>
          <p:cNvSpPr txBox="1">
            <a:spLocks/>
          </p:cNvSpPr>
          <p:nvPr/>
        </p:nvSpPr>
        <p:spPr>
          <a:xfrm>
            <a:off x="152400" y="990600"/>
            <a:ext cx="4419600" cy="5872565"/>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kern="0" dirty="0" smtClean="0">
                <a:latin typeface="Georgia" panose="02040502050405020303" pitchFamily="18" charset="0"/>
              </a:rPr>
              <a:t>Clients</a:t>
            </a:r>
          </a:p>
          <a:p>
            <a:pPr marL="0" indent="0">
              <a:buNone/>
            </a:pPr>
            <a:r>
              <a:rPr lang="en-US" sz="2000" kern="0" dirty="0" smtClean="0">
                <a:latin typeface="Georgia" panose="02040502050405020303" pitchFamily="18" charset="0"/>
              </a:rPr>
              <a:t>All computers have an </a:t>
            </a:r>
            <a:br>
              <a:rPr lang="en-US" sz="2000" kern="0" dirty="0" smtClean="0">
                <a:latin typeface="Georgia" panose="02040502050405020303" pitchFamily="18" charset="0"/>
              </a:rPr>
            </a:br>
            <a:r>
              <a:rPr lang="en-US" sz="2000" kern="0" dirty="0" smtClean="0">
                <a:latin typeface="Georgia" panose="02040502050405020303" pitchFamily="18" charset="0"/>
              </a:rPr>
              <a:t>IP address</a:t>
            </a:r>
          </a:p>
          <a:p>
            <a:endParaRPr lang="en-US" kern="0" dirty="0" smtClean="0">
              <a:latin typeface="Georgia" panose="02040502050405020303" pitchFamily="18" charset="0"/>
            </a:endParaRPr>
          </a:p>
          <a:p>
            <a:endParaRPr lang="en-US" kern="0" dirty="0">
              <a:latin typeface="Georgia" panose="02040502050405020303" pitchFamily="18" charset="0"/>
            </a:endParaRPr>
          </a:p>
          <a:p>
            <a:pPr marL="0" indent="0">
              <a:buNone/>
            </a:pPr>
            <a:endParaRPr lang="en-US" kern="0" dirty="0" smtClean="0">
              <a:latin typeface="Georgia" panose="02040502050405020303" pitchFamily="18" charset="0"/>
            </a:endParaRPr>
          </a:p>
          <a:p>
            <a:r>
              <a:rPr lang="en-US" sz="2800" kern="0" dirty="0" smtClean="0">
                <a:latin typeface="Georgia" panose="02040502050405020303" pitchFamily="18" charset="0"/>
              </a:rPr>
              <a:t>Many clients can initiate two-way communication</a:t>
            </a:r>
            <a:br>
              <a:rPr lang="en-US" sz="2800" kern="0" dirty="0" smtClean="0">
                <a:latin typeface="Georgia" panose="02040502050405020303" pitchFamily="18" charset="0"/>
              </a:rPr>
            </a:br>
            <a:endParaRPr lang="en-US" sz="2800" kern="0" dirty="0" smtClean="0">
              <a:latin typeface="Georgia" panose="02040502050405020303" pitchFamily="18" charset="0"/>
            </a:endParaRPr>
          </a:p>
          <a:p>
            <a:r>
              <a:rPr lang="en-US" sz="2800" kern="0" dirty="0" smtClean="0">
                <a:latin typeface="Georgia" panose="02040502050405020303" pitchFamily="18" charset="0"/>
              </a:rPr>
              <a:t>Common clients: Firefox, Chrome, </a:t>
            </a:r>
            <a:r>
              <a:rPr lang="en-US" sz="2800" kern="0" dirty="0">
                <a:latin typeface="Georgia" panose="02040502050405020303" pitchFamily="18" charset="0"/>
              </a:rPr>
              <a:t> </a:t>
            </a:r>
            <a:r>
              <a:rPr lang="en-US" sz="2800" kern="0" dirty="0" smtClean="0">
                <a:latin typeface="Georgia" panose="02040502050405020303" pitchFamily="18" charset="0"/>
              </a:rPr>
              <a:t>Safari</a:t>
            </a:r>
          </a:p>
          <a:p>
            <a:pPr marL="0" indent="0">
              <a:buNone/>
            </a:pPr>
            <a:endParaRPr lang="en-US" kern="0" dirty="0" smtClean="0">
              <a:latin typeface="Georgia" panose="02040502050405020303"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337" y="1939185"/>
            <a:ext cx="804863"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7" y="2667000"/>
            <a:ext cx="804863"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3917439" y="1828800"/>
            <a:ext cx="2436866" cy="706464"/>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89508" y="2403529"/>
            <a:ext cx="3764797" cy="339671"/>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859797" y="3023845"/>
            <a:ext cx="4494508" cy="155972"/>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flipH="1">
            <a:off x="6477000" y="2116164"/>
            <a:ext cx="898047" cy="1548357"/>
          </a:xfrm>
          <a:prstGeom prst="rect">
            <a:avLst/>
          </a:prstGeom>
        </p:spPr>
      </p:pic>
    </p:spTree>
    <p:extLst>
      <p:ext uri="{BB962C8B-B14F-4D97-AF65-F5344CB8AC3E}">
        <p14:creationId xmlns:p14="http://schemas.microsoft.com/office/powerpoint/2010/main" val="966214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152400"/>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Georgia" panose="02040502050405020303" pitchFamily="18" charset="0"/>
              </a:rPr>
              <a:t>Acronyms</a:t>
            </a:r>
            <a:endParaRPr lang="en-US" kern="0" dirty="0">
              <a:solidFill>
                <a:srgbClr val="00386B"/>
              </a:solidFill>
              <a:latin typeface="Georgia" panose="02040502050405020303" pitchFamily="18" charset="0"/>
            </a:endParaRPr>
          </a:p>
        </p:txBody>
      </p:sp>
      <p:sp>
        <p:nvSpPr>
          <p:cNvPr id="16" name="Content Placeholder 8"/>
          <p:cNvSpPr txBox="1">
            <a:spLocks/>
          </p:cNvSpPr>
          <p:nvPr/>
        </p:nvSpPr>
        <p:spPr>
          <a:xfrm>
            <a:off x="457200" y="838200"/>
            <a:ext cx="8382000" cy="5872565"/>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a:latin typeface="Georgia" panose="02040502050405020303" pitchFamily="18" charset="0"/>
              </a:rPr>
              <a:t>DNS 	Domain Name </a:t>
            </a:r>
            <a:r>
              <a:rPr lang="en-US" kern="0" dirty="0" smtClean="0">
                <a:latin typeface="Georgia" panose="02040502050405020303" pitchFamily="18" charset="0"/>
              </a:rPr>
              <a:t>System</a:t>
            </a:r>
          </a:p>
          <a:p>
            <a:r>
              <a:rPr lang="en-US" kern="0" dirty="0" smtClean="0">
                <a:latin typeface="Georgia" panose="02040502050405020303" pitchFamily="18" charset="0"/>
              </a:rPr>
              <a:t>URL </a:t>
            </a:r>
            <a:r>
              <a:rPr lang="en-US" kern="0" dirty="0">
                <a:latin typeface="Georgia" panose="02040502050405020303" pitchFamily="18" charset="0"/>
              </a:rPr>
              <a:t>	Universal Resource </a:t>
            </a:r>
            <a:r>
              <a:rPr lang="en-US" kern="0" dirty="0" smtClean="0">
                <a:latin typeface="Georgia" panose="02040502050405020303" pitchFamily="18" charset="0"/>
              </a:rPr>
              <a:t>Locator</a:t>
            </a:r>
          </a:p>
          <a:p>
            <a:pPr marL="0" indent="0">
              <a:buNone/>
            </a:pPr>
            <a:r>
              <a:rPr lang="en-US" b="1" kern="0" dirty="0" smtClean="0">
                <a:latin typeface="Georgia" panose="02040502050405020303" pitchFamily="18" charset="0"/>
              </a:rPr>
              <a:t>Protocols</a:t>
            </a:r>
          </a:p>
          <a:p>
            <a:r>
              <a:rPr lang="en-US" kern="0" dirty="0" smtClean="0">
                <a:latin typeface="Georgia" panose="02040502050405020303" pitchFamily="18" charset="0"/>
              </a:rPr>
              <a:t>TCP 	Transmission </a:t>
            </a:r>
            <a:r>
              <a:rPr lang="en-US" kern="0" dirty="0">
                <a:latin typeface="Georgia" panose="02040502050405020303" pitchFamily="18" charset="0"/>
              </a:rPr>
              <a:t>Control Protocol</a:t>
            </a:r>
          </a:p>
          <a:p>
            <a:r>
              <a:rPr lang="en-US" kern="0" dirty="0">
                <a:latin typeface="Georgia" panose="02040502050405020303" pitchFamily="18" charset="0"/>
              </a:rPr>
              <a:t>IP </a:t>
            </a:r>
            <a:r>
              <a:rPr lang="en-US" kern="0" dirty="0" smtClean="0">
                <a:latin typeface="Georgia" panose="02040502050405020303" pitchFamily="18" charset="0"/>
              </a:rPr>
              <a:t>		Internet </a:t>
            </a:r>
            <a:r>
              <a:rPr lang="en-US" kern="0" dirty="0">
                <a:latin typeface="Georgia" panose="02040502050405020303" pitchFamily="18" charset="0"/>
              </a:rPr>
              <a:t>Protocol</a:t>
            </a:r>
          </a:p>
          <a:p>
            <a:r>
              <a:rPr lang="en-US" kern="0" dirty="0">
                <a:latin typeface="Georgia" panose="02040502050405020303" pitchFamily="18" charset="0"/>
              </a:rPr>
              <a:t>HTTP </a:t>
            </a:r>
            <a:r>
              <a:rPr lang="en-US" kern="0" dirty="0" smtClean="0">
                <a:latin typeface="Georgia" panose="02040502050405020303" pitchFamily="18" charset="0"/>
              </a:rPr>
              <a:t>	Hypertext </a:t>
            </a:r>
            <a:r>
              <a:rPr lang="en-US" kern="0" dirty="0">
                <a:latin typeface="Georgia" panose="02040502050405020303" pitchFamily="18" charset="0"/>
              </a:rPr>
              <a:t>Transfer </a:t>
            </a:r>
            <a:r>
              <a:rPr lang="en-US" kern="0" dirty="0" smtClean="0">
                <a:latin typeface="Georgia" panose="02040502050405020303" pitchFamily="18" charset="0"/>
              </a:rPr>
              <a:t>Protocol</a:t>
            </a:r>
          </a:p>
          <a:p>
            <a:r>
              <a:rPr lang="en-US" kern="0" dirty="0" smtClean="0">
                <a:latin typeface="Georgia" panose="02040502050405020303" pitchFamily="18" charset="0"/>
              </a:rPr>
              <a:t>HTTPS	Hypertext Transfer Protocol Secure</a:t>
            </a:r>
          </a:p>
          <a:p>
            <a:pPr marL="0" indent="0">
              <a:buNone/>
            </a:pPr>
            <a:r>
              <a:rPr lang="en-US" b="1" kern="0" dirty="0" smtClean="0">
                <a:latin typeface="Georgia" panose="02040502050405020303" pitchFamily="18" charset="0"/>
              </a:rPr>
              <a:t>Languages</a:t>
            </a:r>
            <a:endParaRPr lang="en-US" b="1" kern="0" dirty="0">
              <a:latin typeface="Georgia" panose="02040502050405020303" pitchFamily="18" charset="0"/>
            </a:endParaRPr>
          </a:p>
          <a:p>
            <a:r>
              <a:rPr lang="en-US" kern="0" dirty="0">
                <a:latin typeface="Georgia" panose="02040502050405020303" pitchFamily="18" charset="0"/>
              </a:rPr>
              <a:t>HTML </a:t>
            </a:r>
            <a:r>
              <a:rPr lang="en-US" kern="0" dirty="0" smtClean="0">
                <a:latin typeface="Georgia" panose="02040502050405020303" pitchFamily="18" charset="0"/>
              </a:rPr>
              <a:t>	Hypertext </a:t>
            </a:r>
            <a:r>
              <a:rPr lang="en-US" kern="0" dirty="0">
                <a:latin typeface="Georgia" panose="02040502050405020303" pitchFamily="18" charset="0"/>
              </a:rPr>
              <a:t>Markup Language</a:t>
            </a:r>
          </a:p>
          <a:p>
            <a:r>
              <a:rPr lang="en-US" kern="0" dirty="0">
                <a:latin typeface="Georgia" panose="02040502050405020303" pitchFamily="18" charset="0"/>
              </a:rPr>
              <a:t>CSS </a:t>
            </a:r>
            <a:r>
              <a:rPr lang="en-US" kern="0" dirty="0" smtClean="0">
                <a:latin typeface="Georgia" panose="02040502050405020303" pitchFamily="18" charset="0"/>
              </a:rPr>
              <a:t>	Cascading </a:t>
            </a:r>
            <a:r>
              <a:rPr lang="en-US" kern="0" dirty="0">
                <a:latin typeface="Georgia" panose="02040502050405020303" pitchFamily="18" charset="0"/>
              </a:rPr>
              <a:t>Style </a:t>
            </a:r>
            <a:r>
              <a:rPr lang="en-US" kern="0" dirty="0" smtClean="0">
                <a:latin typeface="Georgia" panose="02040502050405020303" pitchFamily="18" charset="0"/>
              </a:rPr>
              <a:t>Sheet</a:t>
            </a:r>
            <a:endParaRPr lang="en-US" kern="0" dirty="0">
              <a:latin typeface="Georgia" panose="02040502050405020303" pitchFamily="18" charset="0"/>
            </a:endParaRPr>
          </a:p>
          <a:p>
            <a:pPr marL="0" indent="0">
              <a:buNone/>
            </a:pPr>
            <a:endParaRPr lang="en-US" kern="0" dirty="0" smtClean="0">
              <a:latin typeface="Georgia" panose="02040502050405020303" pitchFamily="18" charset="0"/>
            </a:endParaRPr>
          </a:p>
        </p:txBody>
      </p:sp>
    </p:spTree>
    <p:extLst>
      <p:ext uri="{BB962C8B-B14F-4D97-AF65-F5344CB8AC3E}">
        <p14:creationId xmlns:p14="http://schemas.microsoft.com/office/powerpoint/2010/main" val="3031516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a:r>
              <a:rPr lang="en-US" kern="0" dirty="0" smtClean="0">
                <a:solidFill>
                  <a:srgbClr val="00386B"/>
                </a:solidFill>
                <a:latin typeface="Georgia" panose="02040502050405020303" pitchFamily="18" charset="0"/>
              </a:rPr>
              <a:t>DNS: From website name to IP address</a:t>
            </a:r>
            <a:endParaRPr lang="en-US" kern="0" dirty="0">
              <a:solidFill>
                <a:srgbClr val="00386B"/>
              </a:solidFill>
              <a:latin typeface="Georgia" panose="02040502050405020303" pitchFamily="18" charset="0"/>
            </a:endParaRPr>
          </a:p>
        </p:txBody>
      </p:sp>
      <p:sp>
        <p:nvSpPr>
          <p:cNvPr id="16" name="Content Placeholder 8"/>
          <p:cNvSpPr txBox="1">
            <a:spLocks/>
          </p:cNvSpPr>
          <p:nvPr/>
        </p:nvSpPr>
        <p:spPr>
          <a:xfrm>
            <a:off x="457200" y="990600"/>
            <a:ext cx="8382000" cy="194854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400" kern="0" dirty="0" smtClean="0">
                <a:latin typeface="Georgia" panose="02040502050405020303" pitchFamily="18" charset="0"/>
              </a:rPr>
              <a:t>People use URL names to access websites. </a:t>
            </a:r>
            <a:r>
              <a:rPr lang="en-US" sz="2400" kern="0" dirty="0">
                <a:latin typeface="Georgia" panose="02040502050405020303" pitchFamily="18" charset="0"/>
              </a:rPr>
              <a:t>C</a:t>
            </a:r>
            <a:r>
              <a:rPr lang="en-US" sz="2400" kern="0" dirty="0" smtClean="0">
                <a:latin typeface="Georgia" panose="02040502050405020303" pitchFamily="18" charset="0"/>
              </a:rPr>
              <a:t>omputers need IP addresses to communicate via TCP/IP.</a:t>
            </a:r>
          </a:p>
          <a:p>
            <a:pPr marL="0" indent="0">
              <a:buNone/>
            </a:pPr>
            <a:endParaRPr lang="en-US" kern="0" dirty="0">
              <a:latin typeface="Georgia" panose="02040502050405020303" pitchFamily="18" charset="0"/>
            </a:endParaRPr>
          </a:p>
        </p:txBody>
      </p:sp>
      <p:cxnSp>
        <p:nvCxnSpPr>
          <p:cNvPr id="5" name="Straight Arrow Connector 4"/>
          <p:cNvCxnSpPr/>
          <p:nvPr/>
        </p:nvCxnSpPr>
        <p:spPr>
          <a:xfrm>
            <a:off x="2330243" y="3710667"/>
            <a:ext cx="3229430" cy="3628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754562" y="2884330"/>
            <a:ext cx="3218544" cy="25402"/>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flipH="1">
            <a:off x="6182719" y="1972637"/>
            <a:ext cx="1069633" cy="1844195"/>
          </a:xfrm>
          <a:prstGeom prst="rect">
            <a:avLst/>
          </a:prstGeom>
        </p:spPr>
      </p:pic>
      <p:sp>
        <p:nvSpPr>
          <p:cNvPr id="11" name="TextBox 10"/>
          <p:cNvSpPr txBox="1"/>
          <p:nvPr/>
        </p:nvSpPr>
        <p:spPr>
          <a:xfrm>
            <a:off x="7347857" y="2571082"/>
            <a:ext cx="1796143" cy="923330"/>
          </a:xfrm>
          <a:prstGeom prst="rect">
            <a:avLst/>
          </a:prstGeom>
          <a:noFill/>
        </p:spPr>
        <p:txBody>
          <a:bodyPr wrap="square" rtlCol="0">
            <a:spAutoFit/>
          </a:bodyPr>
          <a:lstStyle/>
          <a:p>
            <a:r>
              <a:rPr lang="en-US" dirty="0" smtClean="0"/>
              <a:t>DNS server looks up IP address for whitehouse.gov</a:t>
            </a:r>
            <a:endParaRPr lang="en-US" dirty="0"/>
          </a:p>
        </p:txBody>
      </p:sp>
      <p:sp>
        <p:nvSpPr>
          <p:cNvPr id="14" name="TextBox 13"/>
          <p:cNvSpPr txBox="1"/>
          <p:nvPr/>
        </p:nvSpPr>
        <p:spPr>
          <a:xfrm>
            <a:off x="2759011" y="2190123"/>
            <a:ext cx="3113314" cy="646331"/>
          </a:xfrm>
          <a:prstGeom prst="rect">
            <a:avLst/>
          </a:prstGeom>
          <a:noFill/>
        </p:spPr>
        <p:txBody>
          <a:bodyPr wrap="square" rtlCol="0">
            <a:spAutoFit/>
          </a:bodyPr>
          <a:lstStyle/>
          <a:p>
            <a:r>
              <a:rPr lang="en-US" dirty="0" smtClean="0"/>
              <a:t>DNS request: “What is the IP address for whitehouse.gov?”</a:t>
            </a:r>
            <a:endParaRPr lang="en-US" dirty="0"/>
          </a:p>
        </p:txBody>
      </p:sp>
      <p:sp>
        <p:nvSpPr>
          <p:cNvPr id="17" name="TextBox 16"/>
          <p:cNvSpPr txBox="1"/>
          <p:nvPr/>
        </p:nvSpPr>
        <p:spPr>
          <a:xfrm>
            <a:off x="2711847" y="3059120"/>
            <a:ext cx="3309480" cy="646331"/>
          </a:xfrm>
          <a:prstGeom prst="rect">
            <a:avLst/>
          </a:prstGeom>
          <a:noFill/>
        </p:spPr>
        <p:txBody>
          <a:bodyPr wrap="square" rtlCol="0">
            <a:spAutoFit/>
          </a:bodyPr>
          <a:lstStyle/>
          <a:p>
            <a:r>
              <a:rPr lang="en-US" dirty="0" smtClean="0"/>
              <a:t>DNS response: “Whitehouse.gov is at: 172.224.4.56”</a:t>
            </a:r>
            <a:endParaRPr lang="en-US" dirty="0"/>
          </a:p>
        </p:txBody>
      </p:sp>
      <p:cxnSp>
        <p:nvCxnSpPr>
          <p:cNvPr id="18" name="Straight Arrow Connector 17"/>
          <p:cNvCxnSpPr>
            <a:endCxn id="39" idx="6"/>
          </p:cNvCxnSpPr>
          <p:nvPr/>
        </p:nvCxnSpPr>
        <p:spPr>
          <a:xfrm flipH="1" flipV="1">
            <a:off x="2252887" y="3951957"/>
            <a:ext cx="2962570" cy="930324"/>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4"/>
          <a:stretch>
            <a:fillRect/>
          </a:stretch>
        </p:blipFill>
        <p:spPr>
          <a:xfrm>
            <a:off x="5257800" y="4428518"/>
            <a:ext cx="1927390" cy="1592024"/>
          </a:xfrm>
          <a:prstGeom prst="rect">
            <a:avLst/>
          </a:prstGeom>
        </p:spPr>
      </p:pic>
      <p:cxnSp>
        <p:nvCxnSpPr>
          <p:cNvPr id="27" name="Straight Arrow Connector 26"/>
          <p:cNvCxnSpPr/>
          <p:nvPr/>
        </p:nvCxnSpPr>
        <p:spPr>
          <a:xfrm>
            <a:off x="554835" y="4043908"/>
            <a:ext cx="4134139" cy="1435694"/>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36367" y="4016638"/>
            <a:ext cx="1798038" cy="646347"/>
          </a:xfrm>
          <a:prstGeom prst="rect">
            <a:avLst/>
          </a:prstGeom>
          <a:solidFill>
            <a:schemeClr val="bg1"/>
          </a:solidFill>
        </p:spPr>
        <p:txBody>
          <a:bodyPr wrap="square" rtlCol="0">
            <a:spAutoFit/>
          </a:bodyPr>
          <a:lstStyle/>
          <a:p>
            <a:r>
              <a:rPr lang="en-US" dirty="0" smtClean="0"/>
              <a:t>HTTP request to 172.224.4.56</a:t>
            </a:r>
            <a:endParaRPr lang="en-US" dirty="0"/>
          </a:p>
        </p:txBody>
      </p:sp>
      <p:sp>
        <p:nvSpPr>
          <p:cNvPr id="35" name="Connector 34"/>
          <p:cNvSpPr/>
          <p:nvPr/>
        </p:nvSpPr>
        <p:spPr>
          <a:xfrm>
            <a:off x="7730711" y="2021955"/>
            <a:ext cx="493187" cy="50548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1905">
                  <a:solidFill>
                    <a:schemeClr val="tx1"/>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a:t>
            </a:r>
            <a:endParaRPr lang="en-US" b="1" dirty="0">
              <a:ln w="1905">
                <a:solidFill>
                  <a:schemeClr val="tx1"/>
                </a:solidFill>
              </a:ln>
              <a:noFill/>
              <a:effectLst>
                <a:outerShdw blurRad="25500" dist="23000" dir="7020000" algn="tl">
                  <a:srgbClr val="000000">
                    <a:alpha val="50000"/>
                  </a:srgbClr>
                </a:outerShdw>
              </a:effectLst>
            </a:endParaRPr>
          </a:p>
        </p:txBody>
      </p:sp>
      <p:sp>
        <p:nvSpPr>
          <p:cNvPr id="37" name="Connector 36"/>
          <p:cNvSpPr/>
          <p:nvPr/>
        </p:nvSpPr>
        <p:spPr>
          <a:xfrm>
            <a:off x="5479919" y="3506158"/>
            <a:ext cx="493187" cy="50548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1905">
                  <a:solidFill>
                    <a:schemeClr val="tx1"/>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a:t>
            </a:r>
            <a:endParaRPr lang="en-US" b="1" dirty="0">
              <a:ln w="1905">
                <a:solidFill>
                  <a:schemeClr val="tx1"/>
                </a:solidFill>
              </a:ln>
              <a:noFill/>
              <a:effectLst>
                <a:outerShdw blurRad="25500" dist="23000" dir="7020000" algn="tl">
                  <a:srgbClr val="000000">
                    <a:alpha val="50000"/>
                  </a:srgbClr>
                </a:outerShdw>
              </a:effectLst>
            </a:endParaRPr>
          </a:p>
        </p:txBody>
      </p:sp>
      <p:sp>
        <p:nvSpPr>
          <p:cNvPr id="38" name="Connector 37"/>
          <p:cNvSpPr/>
          <p:nvPr/>
        </p:nvSpPr>
        <p:spPr>
          <a:xfrm>
            <a:off x="2252887" y="2585663"/>
            <a:ext cx="493187" cy="50548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1905">
                  <a:solidFill>
                    <a:schemeClr val="tx1"/>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endParaRPr lang="en-US" b="1" dirty="0">
              <a:ln w="1905">
                <a:solidFill>
                  <a:schemeClr val="tx1"/>
                </a:solidFill>
              </a:ln>
              <a:noFill/>
              <a:effectLst>
                <a:outerShdw blurRad="25500" dist="23000" dir="7020000" algn="tl">
                  <a:srgbClr val="000000">
                    <a:alpha val="50000"/>
                  </a:srgbClr>
                </a:outerShdw>
              </a:effectLst>
            </a:endParaRPr>
          </a:p>
        </p:txBody>
      </p:sp>
      <p:sp>
        <p:nvSpPr>
          <p:cNvPr id="40" name="Connector 39"/>
          <p:cNvSpPr/>
          <p:nvPr/>
        </p:nvSpPr>
        <p:spPr>
          <a:xfrm>
            <a:off x="4629078" y="5343930"/>
            <a:ext cx="493187" cy="50548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1905">
                  <a:solidFill>
                    <a:schemeClr val="tx1"/>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a:t>
            </a:r>
            <a:endParaRPr lang="en-US" b="1" dirty="0">
              <a:ln w="1905">
                <a:solidFill>
                  <a:schemeClr val="tx1"/>
                </a:solidFill>
              </a:ln>
              <a:noFill/>
              <a:effectLst>
                <a:outerShdw blurRad="25500" dist="23000" dir="7020000" algn="tl">
                  <a:srgbClr val="000000">
                    <a:alpha val="50000"/>
                  </a:srgbClr>
                </a:outerShdw>
              </a:effectLst>
            </a:endParaRPr>
          </a:p>
        </p:txBody>
      </p:sp>
      <p:pic>
        <p:nvPicPr>
          <p:cNvPr id="42" name="Picture 41"/>
          <p:cNvPicPr>
            <a:picLocks noChangeAspect="1"/>
          </p:cNvPicPr>
          <p:nvPr/>
        </p:nvPicPr>
        <p:blipFill>
          <a:blip r:embed="rId5"/>
          <a:stretch>
            <a:fillRect/>
          </a:stretch>
        </p:blipFill>
        <p:spPr>
          <a:xfrm>
            <a:off x="133750" y="2609893"/>
            <a:ext cx="2099939" cy="1286068"/>
          </a:xfrm>
          <a:prstGeom prst="rect">
            <a:avLst/>
          </a:prstGeom>
        </p:spPr>
      </p:pic>
      <p:pic>
        <p:nvPicPr>
          <p:cNvPr id="34" name="Picture 33" descr="Screen Shot 2015-06-01 at 3.25.27 PM.png"/>
          <p:cNvPicPr>
            <a:picLocks noChangeAspect="1"/>
          </p:cNvPicPr>
          <p:nvPr/>
        </p:nvPicPr>
        <p:blipFill rotWithShape="1">
          <a:blip r:embed="rId6" cstate="print">
            <a:extLst>
              <a:ext uri="{28A0092B-C50C-407E-A947-70E740481C1C}">
                <a14:useLocalDpi xmlns:a14="http://schemas.microsoft.com/office/drawing/2010/main" val="0"/>
              </a:ext>
            </a:extLst>
          </a:blip>
          <a:srcRect b="40422"/>
          <a:stretch/>
        </p:blipFill>
        <p:spPr>
          <a:xfrm rot="1205204">
            <a:off x="959036" y="4661663"/>
            <a:ext cx="2417388" cy="13595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contourClr>
              <a:srgbClr val="969696"/>
            </a:contourClr>
          </a:sp3d>
        </p:spPr>
      </p:pic>
      <p:sp>
        <p:nvSpPr>
          <p:cNvPr id="45" name="TextBox 44"/>
          <p:cNvSpPr txBox="1"/>
          <p:nvPr/>
        </p:nvSpPr>
        <p:spPr>
          <a:xfrm>
            <a:off x="743220" y="5837663"/>
            <a:ext cx="3201737" cy="646331"/>
          </a:xfrm>
          <a:prstGeom prst="rect">
            <a:avLst/>
          </a:prstGeom>
          <a:solidFill>
            <a:schemeClr val="bg1"/>
          </a:solidFill>
        </p:spPr>
        <p:txBody>
          <a:bodyPr wrap="square" rtlCol="0">
            <a:spAutoFit/>
          </a:bodyPr>
          <a:lstStyle/>
          <a:p>
            <a:r>
              <a:rPr lang="en-US" dirty="0" smtClean="0"/>
              <a:t>HTTP response contains HTML for whitehouse.gov home page</a:t>
            </a:r>
            <a:endParaRPr lang="en-US" dirty="0"/>
          </a:p>
        </p:txBody>
      </p:sp>
      <p:sp>
        <p:nvSpPr>
          <p:cNvPr id="39" name="Connector 38"/>
          <p:cNvSpPr/>
          <p:nvPr/>
        </p:nvSpPr>
        <p:spPr>
          <a:xfrm>
            <a:off x="1739491" y="3686370"/>
            <a:ext cx="513396" cy="53117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1905">
                  <a:solidFill>
                    <a:schemeClr val="tx1"/>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a:t>
            </a:r>
            <a:endParaRPr lang="en-US" b="1" dirty="0">
              <a:ln w="1905">
                <a:solidFill>
                  <a:schemeClr val="tx1"/>
                </a:solidFill>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502483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572500" cy="715963"/>
          </a:xfrm>
        </p:spPr>
        <p:txBody>
          <a:bodyPr>
            <a:noAutofit/>
          </a:bodyPr>
          <a:lstStyle/>
          <a:p>
            <a:r>
              <a:rPr lang="en-US" sz="3600" dirty="0" smtClean="0">
                <a:solidFill>
                  <a:srgbClr val="00386B"/>
                </a:solidFill>
                <a:latin typeface="Georgia" panose="02040502050405020303" pitchFamily="18" charset="0"/>
              </a:rPr>
              <a:t>Web Content Is HMTL, CSS, JavaScript…</a:t>
            </a:r>
            <a:endParaRPr lang="en-US" sz="3600" dirty="0">
              <a:solidFill>
                <a:srgbClr val="00386B"/>
              </a:solidFill>
              <a:latin typeface="Georgia" panose="02040502050405020303" pitchFamily="18" charset="0"/>
            </a:endParaRPr>
          </a:p>
        </p:txBody>
      </p:sp>
      <p:sp>
        <p:nvSpPr>
          <p:cNvPr id="3" name="Content Placeholder 2"/>
          <p:cNvSpPr>
            <a:spLocks noGrp="1"/>
          </p:cNvSpPr>
          <p:nvPr>
            <p:ph idx="1"/>
          </p:nvPr>
        </p:nvSpPr>
        <p:spPr>
          <a:xfrm>
            <a:off x="609599" y="2819400"/>
            <a:ext cx="8039102" cy="3810000"/>
          </a:xfrm>
          <a:solidFill>
            <a:srgbClr val="FFFF99"/>
          </a:solidFill>
          <a:ln w="57150">
            <a:solidFill>
              <a:srgbClr val="FFFF99"/>
            </a:solidFill>
          </a:ln>
        </p:spPr>
        <p:txBody>
          <a:bodyPr>
            <a:noAutofit/>
          </a:bodyPr>
          <a:lstStyle/>
          <a:p>
            <a:pPr marL="0" indent="0">
              <a:buNone/>
            </a:pPr>
            <a:r>
              <a:rPr lang="en-US" sz="2600" dirty="0" smtClean="0">
                <a:latin typeface="Courier New" panose="02070309020205020404" pitchFamily="49" charset="0"/>
                <a:cs typeface="Courier New" panose="02070309020205020404" pitchFamily="49" charset="0"/>
              </a:rPr>
              <a:t>&lt;HTML&gt;</a:t>
            </a:r>
          </a:p>
          <a:p>
            <a:pPr marL="0" indent="0">
              <a:buNone/>
            </a:pPr>
            <a:r>
              <a:rPr lang="en-US" sz="2600" dirty="0" smtClean="0">
                <a:latin typeface="Courier New" panose="02070309020205020404" pitchFamily="49" charset="0"/>
                <a:cs typeface="Courier New" panose="02070309020205020404" pitchFamily="49" charset="0"/>
              </a:rPr>
              <a:t>   &lt;HEAD&gt;</a:t>
            </a:r>
          </a:p>
          <a:p>
            <a:pPr marL="0" indent="0">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&lt;TITLE&gt;Great web page&lt;/TITLE&gt;</a:t>
            </a:r>
          </a:p>
          <a:p>
            <a:pPr marL="0" indent="0">
              <a:buNone/>
            </a:pPr>
            <a:r>
              <a:rPr lang="en-US" sz="2600" dirty="0" smtClean="0">
                <a:latin typeface="Courier New" panose="02070309020205020404" pitchFamily="49" charset="0"/>
                <a:cs typeface="Courier New" panose="02070309020205020404" pitchFamily="49" charset="0"/>
              </a:rPr>
              <a:t>   &lt;/HEAD&gt;</a:t>
            </a:r>
          </a:p>
          <a:p>
            <a:pPr marL="0" indent="0">
              <a:buNone/>
            </a:pPr>
            <a:r>
              <a:rPr lang="en-US" sz="2600" dirty="0" smtClean="0">
                <a:latin typeface="Courier New" panose="02070309020205020404" pitchFamily="49" charset="0"/>
                <a:cs typeface="Courier New" panose="02070309020205020404" pitchFamily="49" charset="0"/>
              </a:rPr>
              <a:t>   &lt;BODY&gt;</a:t>
            </a:r>
          </a:p>
          <a:p>
            <a:pPr marL="0" indent="0">
              <a:buNone/>
            </a:pPr>
            <a:r>
              <a:rPr lang="en-US" sz="2600" dirty="0" smtClean="0">
                <a:latin typeface="Courier New" panose="02070309020205020404" pitchFamily="49" charset="0"/>
                <a:cs typeface="Courier New" panose="02070309020205020404" pitchFamily="49" charset="0"/>
              </a:rPr>
              <a:t>       Some great content</a:t>
            </a:r>
          </a:p>
          <a:p>
            <a:pPr marL="0" indent="0">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&lt;/BODY&gt;</a:t>
            </a:r>
          </a:p>
          <a:p>
            <a:pPr marL="0" indent="0">
              <a:buNone/>
            </a:pPr>
            <a:r>
              <a:rPr lang="en-US" sz="2600" dirty="0" smtClean="0">
                <a:latin typeface="Courier New" panose="02070309020205020404" pitchFamily="49" charset="0"/>
                <a:cs typeface="Courier New" panose="02070309020205020404" pitchFamily="49" charset="0"/>
              </a:rPr>
              <a:t>&lt;/HTML&gt;</a:t>
            </a:r>
            <a:endParaRPr lang="en-US" sz="2600" dirty="0">
              <a:latin typeface="Courier New" panose="02070309020205020404" pitchFamily="49" charset="0"/>
              <a:cs typeface="Courier New" panose="02070309020205020404" pitchFamily="49" charset="0"/>
            </a:endParaRPr>
          </a:p>
        </p:txBody>
      </p:sp>
      <p:sp>
        <p:nvSpPr>
          <p:cNvPr id="4" name="Content Placeholder 8"/>
          <p:cNvSpPr txBox="1">
            <a:spLocks/>
          </p:cNvSpPr>
          <p:nvPr/>
        </p:nvSpPr>
        <p:spPr>
          <a:xfrm>
            <a:off x="457200" y="990601"/>
            <a:ext cx="8343900" cy="2057399"/>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smtClean="0">
                <a:latin typeface="Georgia" panose="02040502050405020303" pitchFamily="18" charset="0"/>
              </a:rPr>
              <a:t>HTML: Marks up meaning of content</a:t>
            </a:r>
          </a:p>
          <a:p>
            <a:r>
              <a:rPr lang="en-US" kern="0" dirty="0" smtClean="0">
                <a:latin typeface="Georgia" panose="02040502050405020303" pitchFamily="18" charset="0"/>
              </a:rPr>
              <a:t>CSS: Styles the content</a:t>
            </a:r>
          </a:p>
          <a:p>
            <a:r>
              <a:rPr lang="en-US" kern="0" dirty="0" smtClean="0">
                <a:latin typeface="Georgia" panose="02040502050405020303" pitchFamily="18" charset="0"/>
              </a:rPr>
              <a:t>JavaScript: Makes the content interactive</a:t>
            </a:r>
          </a:p>
          <a:p>
            <a:endParaRPr lang="en-US" kern="0" dirty="0" smtClean="0">
              <a:latin typeface="Georgia" panose="02040502050405020303" pitchFamily="18" charset="0"/>
            </a:endParaRPr>
          </a:p>
        </p:txBody>
      </p:sp>
    </p:spTree>
    <p:extLst>
      <p:ext uri="{BB962C8B-B14F-4D97-AF65-F5344CB8AC3E}">
        <p14:creationId xmlns:p14="http://schemas.microsoft.com/office/powerpoint/2010/main" val="4246846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438400" y="1808480"/>
            <a:ext cx="4114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6" name="Rectangle 5"/>
          <p:cNvSpPr/>
          <p:nvPr/>
        </p:nvSpPr>
        <p:spPr>
          <a:xfrm>
            <a:off x="2781300" y="2418080"/>
            <a:ext cx="3276600" cy="289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438400" y="1808480"/>
            <a:ext cx="41148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0" name="Rectangle 9"/>
          <p:cNvSpPr/>
          <p:nvPr/>
        </p:nvSpPr>
        <p:spPr>
          <a:xfrm>
            <a:off x="2781300" y="2418080"/>
            <a:ext cx="32766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HTTP Header</a:t>
            </a:r>
            <a:endParaRPr lang="en-US" dirty="0">
              <a:solidFill>
                <a:schemeClr val="tx1"/>
              </a:solidFill>
              <a:latin typeface="Georgia" panose="02040502050405020303" pitchFamily="18" charset="0"/>
            </a:endParaRPr>
          </a:p>
        </p:txBody>
      </p:sp>
      <p:sp>
        <p:nvSpPr>
          <p:cNvPr id="12" name="TextBox 11"/>
          <p:cNvSpPr txBox="1"/>
          <p:nvPr/>
        </p:nvSpPr>
        <p:spPr>
          <a:xfrm>
            <a:off x="2773680" y="4780280"/>
            <a:ext cx="3276600" cy="369332"/>
          </a:xfrm>
          <a:prstGeom prst="rect">
            <a:avLst/>
          </a:prstGeom>
          <a:noFill/>
        </p:spPr>
        <p:txBody>
          <a:bodyPr wrap="square" rtlCol="0">
            <a:spAutoFit/>
          </a:bodyPr>
          <a:lstStyle/>
          <a:p>
            <a:pPr algn="ctr"/>
            <a:r>
              <a:rPr lang="en-US" dirty="0" smtClean="0">
                <a:latin typeface="Georgia" panose="02040502050405020303" pitchFamily="18" charset="0"/>
              </a:rPr>
              <a:t>HTTP Body</a:t>
            </a:r>
            <a:endParaRPr lang="en-US" dirty="0">
              <a:latin typeface="Georgia" panose="02040502050405020303" pitchFamily="18" charset="0"/>
            </a:endParaRPr>
          </a:p>
        </p:txBody>
      </p:sp>
      <p:sp>
        <p:nvSpPr>
          <p:cNvPr id="13" name="TextBox 12"/>
          <p:cNvSpPr txBox="1"/>
          <p:nvPr/>
        </p:nvSpPr>
        <p:spPr>
          <a:xfrm>
            <a:off x="2819400" y="5416312"/>
            <a:ext cx="3276600" cy="369332"/>
          </a:xfrm>
          <a:prstGeom prst="rect">
            <a:avLst/>
          </a:prstGeom>
          <a:noFill/>
        </p:spPr>
        <p:txBody>
          <a:bodyPr wrap="square" rtlCol="0">
            <a:spAutoFit/>
          </a:bodyPr>
          <a:lstStyle/>
          <a:p>
            <a:pPr algn="ctr"/>
            <a:r>
              <a:rPr lang="en-US" dirty="0" smtClean="0">
                <a:latin typeface="Georgia" panose="02040502050405020303" pitchFamily="18" charset="0"/>
              </a:rPr>
              <a:t>TCP Body</a:t>
            </a:r>
            <a:endParaRPr lang="en-US" dirty="0">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a:r>
              <a:rPr lang="en-US" kern="0" dirty="0" smtClean="0">
                <a:solidFill>
                  <a:srgbClr val="00386B"/>
                </a:solidFill>
                <a:latin typeface="Georgia" panose="02040502050405020303" pitchFamily="18" charset="0"/>
              </a:rPr>
              <a:t>Web Uses Protocols to Send Content</a:t>
            </a:r>
            <a:endParaRPr lang="en-US" kern="0" dirty="0">
              <a:solidFill>
                <a:srgbClr val="00386B"/>
              </a:solidFill>
              <a:latin typeface="Georgia" panose="02040502050405020303" pitchFamily="18" charset="0"/>
            </a:endParaRPr>
          </a:p>
        </p:txBody>
      </p:sp>
      <p:pic>
        <p:nvPicPr>
          <p:cNvPr id="16" name="Picture 2" descr="gracehopp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124200"/>
            <a:ext cx="1051509" cy="1583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129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5500" y="1732280"/>
            <a:ext cx="4838700" cy="480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438400" y="1808480"/>
            <a:ext cx="4114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438400" y="1808480"/>
            <a:ext cx="41148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3" name="TextBox 12"/>
          <p:cNvSpPr txBox="1"/>
          <p:nvPr/>
        </p:nvSpPr>
        <p:spPr>
          <a:xfrm>
            <a:off x="2819400" y="5416312"/>
            <a:ext cx="3276600" cy="369332"/>
          </a:xfrm>
          <a:prstGeom prst="rect">
            <a:avLst/>
          </a:prstGeom>
          <a:noFill/>
        </p:spPr>
        <p:txBody>
          <a:bodyPr wrap="square" rtlCol="0">
            <a:spAutoFit/>
          </a:bodyPr>
          <a:lstStyle/>
          <a:p>
            <a:pPr algn="ctr"/>
            <a:r>
              <a:rPr lang="en-US" dirty="0" smtClean="0">
                <a:latin typeface="Georgia" panose="02040502050405020303" pitchFamily="18" charset="0"/>
              </a:rPr>
              <a:t>TCP Body</a:t>
            </a:r>
            <a:endParaRPr lang="en-US" dirty="0">
              <a:latin typeface="Georgia" panose="02040502050405020303" pitchFamily="18" charset="0"/>
            </a:endParaRPr>
          </a:p>
        </p:txBody>
      </p:sp>
      <p:sp>
        <p:nvSpPr>
          <p:cNvPr id="14" name="TextBox 13"/>
          <p:cNvSpPr txBox="1"/>
          <p:nvPr/>
        </p:nvSpPr>
        <p:spPr>
          <a:xfrm>
            <a:off x="2819400" y="6033532"/>
            <a:ext cx="3276600" cy="369332"/>
          </a:xfrm>
          <a:prstGeom prst="rect">
            <a:avLst/>
          </a:prstGeom>
          <a:noFill/>
        </p:spPr>
        <p:txBody>
          <a:bodyPr wrap="square" rtlCol="0">
            <a:spAutoFit/>
          </a:bodyPr>
          <a:lstStyle/>
          <a:p>
            <a:pPr algn="ctr"/>
            <a:r>
              <a:rPr lang="en-US" dirty="0" smtClean="0">
                <a:latin typeface="Georgia" panose="02040502050405020303" pitchFamily="18" charset="0"/>
              </a:rPr>
              <a:t>IP Body</a:t>
            </a:r>
            <a:endParaRPr lang="en-US" dirty="0">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a:r>
              <a:rPr lang="en-US" kern="0" dirty="0" smtClean="0">
                <a:solidFill>
                  <a:srgbClr val="00386B"/>
                </a:solidFill>
                <a:latin typeface="Georgia" panose="02040502050405020303" pitchFamily="18" charset="0"/>
              </a:rPr>
              <a:t>TCP/IP Carries All Internet Content*</a:t>
            </a:r>
            <a:endParaRPr lang="en-US" kern="0" dirty="0">
              <a:solidFill>
                <a:srgbClr val="00386B"/>
              </a:solidFill>
              <a:latin typeface="Georgia" panose="02040502050405020303" pitchFamily="18" charset="0"/>
            </a:endParaRPr>
          </a:p>
        </p:txBody>
      </p:sp>
      <p:sp>
        <p:nvSpPr>
          <p:cNvPr id="10" name="Rectangle 9"/>
          <p:cNvSpPr/>
          <p:nvPr/>
        </p:nvSpPr>
        <p:spPr>
          <a:xfrm>
            <a:off x="7366000" y="1236980"/>
            <a:ext cx="4114800" cy="495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kern="0" dirty="0" smtClean="0">
                <a:solidFill>
                  <a:srgbClr val="00386B"/>
                </a:solidFill>
                <a:latin typeface="Interstate Regular" pitchFamily="50" charset="0"/>
              </a:rPr>
              <a:t>*</a:t>
            </a:r>
            <a:r>
              <a:rPr lang="en-US" sz="2400" kern="0" dirty="0" smtClean="0">
                <a:solidFill>
                  <a:srgbClr val="00386B"/>
                </a:solidFill>
                <a:latin typeface="Georgia" panose="02040502050405020303" pitchFamily="18" charset="0"/>
              </a:rPr>
              <a:t>Almost</a:t>
            </a:r>
            <a:endParaRPr lang="en-US" dirty="0">
              <a:solidFill>
                <a:schemeClr val="tx1"/>
              </a:solidFill>
              <a:latin typeface="Georgia" panose="02040502050405020303" pitchFamily="18" charset="0"/>
            </a:endParaRPr>
          </a:p>
        </p:txBody>
      </p:sp>
    </p:spTree>
    <p:extLst>
      <p:ext uri="{BB962C8B-B14F-4D97-AF65-F5344CB8AC3E}">
        <p14:creationId xmlns:p14="http://schemas.microsoft.com/office/powerpoint/2010/main" val="13020365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2255&quot;&gt;&lt;object type=&quot;3&quot; unique_id=&quot;12256&quot;&gt;&lt;property id=&quot;20148&quot; value=&quot;5&quot;/&gt;&lt;property id=&quot;20300&quot; value=&quot;Slide 1&quot;/&gt;&lt;property id=&quot;20307&quot; value=&quot;257&quot;/&gt;&lt;/object&gt;&lt;object type=&quot;3&quot; unique_id=&quot;12257&quot;&gt;&lt;property id=&quot;20148&quot; value=&quot;5&quot;/&gt;&lt;property id=&quot;20300&quot; value=&quot;Slide 2&quot;/&gt;&lt;property id=&quot;20307&quot; value=&quot;258&quot;/&gt;&lt;/object&gt;&lt;object type=&quot;3&quot; unique_id=&quot;12258&quot;&gt;&lt;property id=&quot;20148&quot; value=&quot;5&quot;/&gt;&lt;property id=&quot;20300&quot; value=&quot;Slide 3&quot;/&gt;&lt;property id=&quot;20307&quot; value=&quot;268&quot;/&gt;&lt;/object&gt;&lt;object type=&quot;3&quot; unique_id=&quot;12259&quot;&gt;&lt;property id=&quot;20148&quot; value=&quot;5&quot;/&gt;&lt;property id=&quot;20300&quot; value=&quot;Slide 4&quot;/&gt;&lt;property id=&quot;20307&quot; value=&quot;267&quot;/&gt;&lt;/object&gt;&lt;object type=&quot;3&quot; unique_id=&quot;12260&quot;&gt;&lt;property id=&quot;20148&quot; value=&quot;5&quot;/&gt;&lt;property id=&quot;20300&quot; value=&quot;Slide 5&quot;/&gt;&lt;property id=&quot;20307&quot; value=&quot;266&quot;/&gt;&lt;/object&gt;&lt;object type=&quot;3&quot; unique_id=&quot;12261&quot;&gt;&lt;property id=&quot;20148&quot; value=&quot;5&quot;/&gt;&lt;property id=&quot;20300&quot; value=&quot;Slide 6&quot;/&gt;&lt;property id=&quot;20307&quot; value=&quot;265&quot;/&gt;&lt;/object&gt;&lt;object type=&quot;3&quot; unique_id=&quot;12262&quot;&gt;&lt;property id=&quot;20148&quot; value=&quot;5&quot;/&gt;&lt;property id=&quot;20300&quot; value=&quot;Slide 7 - &amp;quot;Web Content Is HMTL, CSS, JavaScript…&amp;quot;&quot;/&gt;&lt;property id=&quot;20307&quot; value=&quot;262&quot;/&gt;&lt;/object&gt;&lt;object type=&quot;3&quot; unique_id=&quot;12263&quot;&gt;&lt;property id=&quot;20148&quot; value=&quot;5&quot;/&gt;&lt;property id=&quot;20300&quot; value=&quot;Slide 8&quot;/&gt;&lt;property id=&quot;20307&quot; value=&quot;263&quot;/&gt;&lt;/object&gt;&lt;object type=&quot;3&quot; unique_id=&quot;12264&quot;&gt;&lt;property id=&quot;20148&quot; value=&quot;5&quot;/&gt;&lt;property id=&quot;20300&quot; value=&quot;Slide 9&quot;/&gt;&lt;property id=&quot;20307&quot; value=&quot;264&quot;/&gt;&lt;/object&gt;&lt;/object&gt;&lt;object type=&quot;8&quot; unique_id=&quot;12275&quot;&gt;&lt;/object&gt;&lt;/object&gt;&lt;/database&gt;"/>
  <p:tag name="MMPROD_NEXTUNIQUEID" val="10011"/>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887</Words>
  <Application>Microsoft Office PowerPoint</Application>
  <PresentationFormat>On-screen Show (4:3)</PresentationFormat>
  <Paragraphs>122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Georgia</vt:lpstr>
      <vt:lpstr>Interstate 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Web Content Is HMTL, CSS, JavaScript…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2.1.2 HTTP</dc:title>
  <dc:creator>PLTW Computer Science</dc:creator>
  <cp:lastModifiedBy>Lyndsey Smith</cp:lastModifiedBy>
  <cp:revision>14</cp:revision>
  <cp:lastPrinted>2015-06-02T13:12:55Z</cp:lastPrinted>
  <dcterms:created xsi:type="dcterms:W3CDTF">2015-05-04T07:27:40Z</dcterms:created>
  <dcterms:modified xsi:type="dcterms:W3CDTF">2015-06-24T12:16:54Z</dcterms:modified>
</cp:coreProperties>
</file>