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embeddedFontLst>
    <p:embeddedFont>
      <p:font typeface="Crimson Text" panose="020B0604020202020204" charset="0"/>
      <p:regular r:id="rId26"/>
      <p:bold r:id="rId27"/>
      <p:italic r:id="rId28"/>
      <p:boldItalic r:id="rId29"/>
    </p:embeddedFont>
    <p:embeddedFont>
      <p:font typeface="Mako" panose="020B0604020202020204" charset="0"/>
      <p:regular r:id="rId30"/>
    </p:embeddedFont>
    <p:embeddedFont>
      <p:font typeface="Merriweather Light" panose="00000400000000000000" pitchFamily="2" charset="0"/>
      <p:regular r:id="rId31"/>
      <p:bold r:id="rId32"/>
      <p:italic r:id="rId33"/>
      <p:boldItalic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Open Sans SemiBold" panose="020B0706030804020204" pitchFamily="34" charset="0"/>
      <p:regular r:id="rId43"/>
      <p:bold r:id="rId44"/>
      <p:italic r:id="rId45"/>
      <p:boldItalic r:id="rId46"/>
    </p:embeddedFont>
    <p:embeddedFont>
      <p:font typeface="Russo One" panose="020B0604020202020204" charset="0"/>
      <p:regular r:id="rId47"/>
    </p:embeddedFont>
    <p:embeddedFont>
      <p:font typeface="Vidaloka" panose="020B0604020202020204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dc96ea9f0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dc96ea9f0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dc96ea9f0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dc96ea9f0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dc96ea9f0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dc96ea9f0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dc96ea9f0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dc96ea9f02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dc96ea9f0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dc96ea9f0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dc96ea9f0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dc96ea9f0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dc96ea9f0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dc96ea9f0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dc96ea9f0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dc96ea9f0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dc96ea9f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dc96ea9f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dc96ea9f0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dc96ea9f0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dc96ea9f0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dc96ea9f0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dc96ea9f0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dc96ea9f0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dc96ea9f0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dc96ea9f0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dc96ea9f0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dc96ea9f0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dc96ea9f0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dc96ea9f0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dc96ea9f0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dc96ea9f0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dc96ea9f0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dc96ea9f0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dc96ea9f0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dc96ea9f0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ADIDAS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Report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4"/>
          <p:cNvSpPr txBox="1">
            <a:spLocks noGrp="1"/>
          </p:cNvSpPr>
          <p:nvPr>
            <p:ph type="subTitle" idx="1"/>
          </p:nvPr>
        </p:nvSpPr>
        <p:spPr>
          <a:xfrm>
            <a:off x="901700" y="1044150"/>
            <a:ext cx="76962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CRM software helps businesses keep track of their customers and improve relationships.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It also helps streamline sales and marketing tasks, making teams more efficient and effective in reaching customers and growing the business.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HubSpot’s customer relationship management (CRM) software provides a wide range of capabilities for sales, marketing, and customer support.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47" name="Google Shape;547;p64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Hubspot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75" y="483150"/>
            <a:ext cx="8634950" cy="40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6"/>
          <p:cNvSpPr txBox="1">
            <a:spLocks noGrp="1"/>
          </p:cNvSpPr>
          <p:nvPr>
            <p:ph type="title"/>
          </p:nvPr>
        </p:nvSpPr>
        <p:spPr>
          <a:xfrm>
            <a:off x="2714550" y="2366275"/>
            <a:ext cx="3911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</a:t>
            </a:r>
            <a:endParaRPr/>
          </a:p>
        </p:txBody>
      </p:sp>
      <p:sp>
        <p:nvSpPr>
          <p:cNvPr id="558" name="Google Shape;558;p66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7"/>
          <p:cNvSpPr txBox="1">
            <a:spLocks noGrp="1"/>
          </p:cNvSpPr>
          <p:nvPr>
            <p:ph type="subTitle" idx="1"/>
          </p:nvPr>
        </p:nvSpPr>
        <p:spPr>
          <a:xfrm>
            <a:off x="901700" y="1044150"/>
            <a:ext cx="76962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Coupler.io is used to connect the CRM to Power BI.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Coupler.io is an integration tool that periodically synchronises data between different services.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Consolidating data from several sources into a single location is made simpler by the ability for users to set up automatic information synchronisation across apps and services.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64" name="Google Shape;564;p6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Coupler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25" y="442625"/>
            <a:ext cx="8632676" cy="40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9"/>
          <p:cNvSpPr txBox="1">
            <a:spLocks noGrp="1"/>
          </p:cNvSpPr>
          <p:nvPr>
            <p:ph type="subTitle" idx="1"/>
          </p:nvPr>
        </p:nvSpPr>
        <p:spPr>
          <a:xfrm>
            <a:off x="901700" y="1044150"/>
            <a:ext cx="76962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dashboard is a type of visualisation tool that combines several tables and charts to give the user a 360-degree perspective of the phenomenon under study.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Here, we have used PowerBI tool for our visualisation.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PowerBI is a business analytics tool by Microsoft, visualizing data and sharing insights for informed decision-making.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75" name="Google Shape;575;p69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PowerBI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50" y="326538"/>
            <a:ext cx="7963699" cy="44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1"/>
          <p:cNvSpPr txBox="1">
            <a:spLocks noGrp="1"/>
          </p:cNvSpPr>
          <p:nvPr>
            <p:ph type="title"/>
          </p:nvPr>
        </p:nvSpPr>
        <p:spPr>
          <a:xfrm>
            <a:off x="2029250" y="2393900"/>
            <a:ext cx="62811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Strategy</a:t>
            </a:r>
            <a:endParaRPr/>
          </a:p>
        </p:txBody>
      </p:sp>
      <p:sp>
        <p:nvSpPr>
          <p:cNvPr id="586" name="Google Shape;586;p71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2"/>
          <p:cNvSpPr txBox="1">
            <a:spLocks noGrp="1"/>
          </p:cNvSpPr>
          <p:nvPr>
            <p:ph type="title"/>
          </p:nvPr>
        </p:nvSpPr>
        <p:spPr>
          <a:xfrm>
            <a:off x="699425" y="872975"/>
            <a:ext cx="632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Adidas may improve its business strategy by implementing two innovative techniques: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72"/>
          <p:cNvSpPr txBox="1">
            <a:spLocks noGrp="1"/>
          </p:cNvSpPr>
          <p:nvPr>
            <p:ph type="subTitle" idx="1"/>
          </p:nvPr>
        </p:nvSpPr>
        <p:spPr>
          <a:xfrm>
            <a:off x="4583050" y="2551450"/>
            <a:ext cx="3768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Customisation of Product</a:t>
            </a:r>
            <a:endParaRPr/>
          </a:p>
        </p:txBody>
      </p:sp>
      <p:sp>
        <p:nvSpPr>
          <p:cNvPr id="593" name="Google Shape;593;p72"/>
          <p:cNvSpPr txBox="1">
            <a:spLocks noGrp="1"/>
          </p:cNvSpPr>
          <p:nvPr>
            <p:ph type="subTitle" idx="3"/>
          </p:nvPr>
        </p:nvSpPr>
        <p:spPr>
          <a:xfrm>
            <a:off x="1401575" y="2551450"/>
            <a:ext cx="30693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Recycling</a:t>
            </a:r>
            <a:endParaRPr/>
          </a:p>
        </p:txBody>
      </p:sp>
      <p:grpSp>
        <p:nvGrpSpPr>
          <p:cNvPr id="594" name="Google Shape;594;p72"/>
          <p:cNvGrpSpPr/>
          <p:nvPr/>
        </p:nvGrpSpPr>
        <p:grpSpPr>
          <a:xfrm>
            <a:off x="2738010" y="2092918"/>
            <a:ext cx="396433" cy="393649"/>
            <a:chOff x="-63250675" y="3744075"/>
            <a:chExt cx="320350" cy="318100"/>
          </a:xfrm>
        </p:grpSpPr>
        <p:sp>
          <p:nvSpPr>
            <p:cNvPr id="595" name="Google Shape;595;p72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2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2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72"/>
          <p:cNvGrpSpPr/>
          <p:nvPr/>
        </p:nvGrpSpPr>
        <p:grpSpPr>
          <a:xfrm>
            <a:off x="6140670" y="2093327"/>
            <a:ext cx="282707" cy="392844"/>
            <a:chOff x="-64001300" y="4093650"/>
            <a:chExt cx="228450" cy="317450"/>
          </a:xfrm>
        </p:grpSpPr>
        <p:sp>
          <p:nvSpPr>
            <p:cNvPr id="599" name="Google Shape;599;p72"/>
            <p:cNvSpPr/>
            <p:nvPr/>
          </p:nvSpPr>
          <p:spPr>
            <a:xfrm>
              <a:off x="-63933550" y="4328375"/>
              <a:ext cx="93750" cy="40975"/>
            </a:xfrm>
            <a:custGeom>
              <a:avLst/>
              <a:gdLst/>
              <a:ahLst/>
              <a:cxnLst/>
              <a:rect l="l" t="t" r="r" b="b"/>
              <a:pathLst>
                <a:path w="3750" h="1639" extrusionOk="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2"/>
            <p:cNvSpPr/>
            <p:nvPr/>
          </p:nvSpPr>
          <p:spPr>
            <a:xfrm>
              <a:off x="-63980025" y="4135400"/>
              <a:ext cx="185900" cy="234725"/>
            </a:xfrm>
            <a:custGeom>
              <a:avLst/>
              <a:gdLst/>
              <a:ahLst/>
              <a:cxnLst/>
              <a:rect l="l" t="t" r="r" b="b"/>
              <a:pathLst>
                <a:path w="7436" h="9389" extrusionOk="0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2"/>
            <p:cNvSpPr/>
            <p:nvPr/>
          </p:nvSpPr>
          <p:spPr>
            <a:xfrm>
              <a:off x="-64001300" y="4389800"/>
              <a:ext cx="228450" cy="21300"/>
            </a:xfrm>
            <a:custGeom>
              <a:avLst/>
              <a:gdLst/>
              <a:ahLst/>
              <a:cxnLst/>
              <a:rect l="l" t="t" r="r" b="b"/>
              <a:pathLst>
                <a:path w="9138" h="852" extrusionOk="0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2"/>
            <p:cNvSpPr/>
            <p:nvPr/>
          </p:nvSpPr>
          <p:spPr>
            <a:xfrm>
              <a:off x="-64001300" y="4093650"/>
              <a:ext cx="226875" cy="20500"/>
            </a:xfrm>
            <a:custGeom>
              <a:avLst/>
              <a:gdLst/>
              <a:ahLst/>
              <a:cxnLst/>
              <a:rect l="l" t="t" r="r" b="b"/>
              <a:pathLst>
                <a:path w="9075" h="820" extrusionOk="0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3"/>
          <p:cNvSpPr txBox="1">
            <a:spLocks noGrp="1"/>
          </p:cNvSpPr>
          <p:nvPr>
            <p:ph type="subTitle" idx="1"/>
          </p:nvPr>
        </p:nvSpPr>
        <p:spPr>
          <a:xfrm>
            <a:off x="901700" y="765718"/>
            <a:ext cx="7696200" cy="3627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Adidas may attract environmentally conscious customers by promoting sustainability through recycling programs and the use of eco-friendly materials by implementing a recycling product strategy.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And also the customers will exchange their old shoes and buy a new shoes in reasonable price.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It will also decrease the company’s production cost by using the recycled material and making a better profit from it.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08" name="Google Shape;608;p73"/>
          <p:cNvSpPr txBox="1">
            <a:spLocks noGrp="1"/>
          </p:cNvSpPr>
          <p:nvPr>
            <p:ph type="title"/>
          </p:nvPr>
        </p:nvSpPr>
        <p:spPr>
          <a:xfrm>
            <a:off x="1732050" y="693500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Recycling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>
            <a:spLocks noGrp="1"/>
          </p:cNvSpPr>
          <p:nvPr>
            <p:ph type="title"/>
          </p:nvPr>
        </p:nvSpPr>
        <p:spPr>
          <a:xfrm>
            <a:off x="409900" y="1663400"/>
            <a:ext cx="28059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History of Brand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85" name="Google Shape;485;p56"/>
          <p:cNvSpPr txBox="1">
            <a:spLocks noGrp="1"/>
          </p:cNvSpPr>
          <p:nvPr>
            <p:ph type="subTitle" idx="1"/>
          </p:nvPr>
        </p:nvSpPr>
        <p:spPr>
          <a:xfrm>
            <a:off x="463725" y="2081200"/>
            <a:ext cx="285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Detailed explanation about the brand and how they boomed in this era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6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Hubspot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87" name="Google Shape;487;p56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8" name="Google Shape;488;p56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9" name="Google Shape;489;p56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0" name="Google Shape;490;p56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Database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91" name="Google Shape;491;p56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Used PostgreSQL as a database platform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92" name="Google Shape;492;p56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CRM Tool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93" name="Google Shape;493;p56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4" name="Google Shape;494;p56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Visualisation</a:t>
            </a:r>
            <a:endParaRPr/>
          </a:p>
        </p:txBody>
      </p:sp>
      <p:sp>
        <p:nvSpPr>
          <p:cNvPr id="495" name="Google Shape;495;p56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PowerBI</a:t>
            </a:r>
            <a:endParaRPr/>
          </a:p>
        </p:txBody>
      </p:sp>
      <p:sp>
        <p:nvSpPr>
          <p:cNvPr id="496" name="Google Shape;496;p56"/>
          <p:cNvSpPr txBox="1">
            <a:spLocks noGrp="1"/>
          </p:cNvSpPr>
          <p:nvPr>
            <p:ph type="title" idx="15"/>
          </p:nvPr>
        </p:nvSpPr>
        <p:spPr>
          <a:xfrm>
            <a:off x="3215800" y="3346950"/>
            <a:ext cx="2857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Business Strategy</a:t>
            </a:r>
            <a:endParaRPr/>
          </a:p>
        </p:txBody>
      </p:sp>
      <p:sp>
        <p:nvSpPr>
          <p:cNvPr id="497" name="Google Shape;497;p56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98" name="Google Shape;498;p56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99" name="Google Shape;499;p56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00" name="Google Shape;500;p56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4"/>
          <p:cNvSpPr txBox="1">
            <a:spLocks noGrp="1"/>
          </p:cNvSpPr>
          <p:nvPr>
            <p:ph type="subTitle" idx="1"/>
          </p:nvPr>
        </p:nvSpPr>
        <p:spPr>
          <a:xfrm>
            <a:off x="860300" y="589775"/>
            <a:ext cx="7696200" cy="41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Adidas can offer their customers a customised options by improving their buying experience and creating a sense of brand loyalty.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Adidas is positioned as a forward-thinking and customer-centric brand in the competitive footwear and clothing business thanks to these strategies, which are in line with current market trends towards sustainability and customisation.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This will increase the sale of direct to customer [DTC] of the company. 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14" name="Google Shape;614;p74"/>
          <p:cNvSpPr txBox="1">
            <a:spLocks noGrp="1"/>
          </p:cNvSpPr>
          <p:nvPr>
            <p:ph type="title"/>
          </p:nvPr>
        </p:nvSpPr>
        <p:spPr>
          <a:xfrm>
            <a:off x="1732050" y="514050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Customisation of Product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5"/>
          <p:cNvSpPr txBox="1">
            <a:spLocks noGrp="1"/>
          </p:cNvSpPr>
          <p:nvPr>
            <p:ph type="title"/>
          </p:nvPr>
        </p:nvSpPr>
        <p:spPr>
          <a:xfrm>
            <a:off x="2862900" y="2407700"/>
            <a:ext cx="62811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20" name="Google Shape;620;p75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6"/>
          <p:cNvSpPr txBox="1">
            <a:spLocks noGrp="1"/>
          </p:cNvSpPr>
          <p:nvPr>
            <p:ph type="subTitle" idx="1"/>
          </p:nvPr>
        </p:nvSpPr>
        <p:spPr>
          <a:xfrm>
            <a:off x="386525" y="-197075"/>
            <a:ext cx="8702100" cy="41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Based on our business strategies for expanding the adidas sales worldwide, we have effectively implemented them using business intelligence and business analytics solutions.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We used Power BI to understand and demonstrate the sales through visualization.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HubSpot CRM is used for centralizing the customer information, managing the meetings, and handling the other functions inside the company.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Implementing new ideas into action that will complement current market developments towards customisation and sustainability, Adidas will be positioned as a customer-focused and forward-thinking brand in the competitive clothing and footwear sector, which will ultimately boost sales and customer engagement.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7"/>
          <p:cNvSpPr txBox="1">
            <a:spLocks noGrp="1"/>
          </p:cNvSpPr>
          <p:nvPr>
            <p:ph type="title" idx="2"/>
          </p:nvPr>
        </p:nvSpPr>
        <p:spPr>
          <a:xfrm>
            <a:off x="1587525" y="2167425"/>
            <a:ext cx="70542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7"/>
          <p:cNvSpPr txBox="1">
            <a:spLocks noGrp="1"/>
          </p:cNvSpPr>
          <p:nvPr>
            <p:ph type="title"/>
          </p:nvPr>
        </p:nvSpPr>
        <p:spPr>
          <a:xfrm>
            <a:off x="2181150" y="2317475"/>
            <a:ext cx="4930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Brand</a:t>
            </a:r>
            <a:endParaRPr/>
          </a:p>
        </p:txBody>
      </p:sp>
      <p:sp>
        <p:nvSpPr>
          <p:cNvPr id="506" name="Google Shape;506;p57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8"/>
          <p:cNvSpPr txBox="1">
            <a:spLocks noGrp="1"/>
          </p:cNvSpPr>
          <p:nvPr>
            <p:ph type="subTitle" idx="1"/>
          </p:nvPr>
        </p:nvSpPr>
        <p:spPr>
          <a:xfrm>
            <a:off x="870550" y="1442275"/>
            <a:ext cx="3993600" cy="237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Adidas journey to fame is a fascinating story that intertwined innovation, strategic marketing and cultural relevance. </a:t>
            </a:r>
            <a:endParaRPr sz="18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 Adidas was founded in 1949 by Adolf "Adi" Dassler in Germany.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 He started creating innovative shoes particularly </a:t>
            </a:r>
            <a:r>
              <a:rPr lang="en" sz="1800" dirty="0">
                <a:solidFill>
                  <a:schemeClr val="dk1"/>
                </a:solidFill>
              </a:rPr>
              <a:t>athletic shoes.</a:t>
            </a:r>
            <a:r>
              <a:rPr lang="en" sz="1800" dirty="0"/>
              <a:t> 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 dirty="0"/>
          </a:p>
        </p:txBody>
      </p:sp>
      <p:sp>
        <p:nvSpPr>
          <p:cNvPr id="512" name="Google Shape;512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Brand</a:t>
            </a:r>
            <a:endParaRPr/>
          </a:p>
        </p:txBody>
      </p:sp>
      <p:pic>
        <p:nvPicPr>
          <p:cNvPr id="513" name="Google Shape;51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800" y="1612900"/>
            <a:ext cx="3780975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9"/>
          <p:cNvSpPr txBox="1">
            <a:spLocks noGrp="1"/>
          </p:cNvSpPr>
          <p:nvPr>
            <p:ph type="title"/>
          </p:nvPr>
        </p:nvSpPr>
        <p:spPr>
          <a:xfrm>
            <a:off x="3070150" y="23789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519" name="Google Shape;519;p5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0"/>
          <p:cNvSpPr txBox="1">
            <a:spLocks noGrp="1"/>
          </p:cNvSpPr>
          <p:nvPr>
            <p:ph type="subTitle" idx="1"/>
          </p:nvPr>
        </p:nvSpPr>
        <p:spPr>
          <a:xfrm>
            <a:off x="915500" y="878475"/>
            <a:ext cx="7696200" cy="3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It is necessary to understand the important entities and relationships in the business to implement the CRM and dashboards of our project.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Here we are using ‘PostgreSQL’ as our Database.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We also used docker to install PostgreSQL.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The cleaned data is stored in a CSV file, and then load that cleaned data to the PostgreSQL DB and connect it to CRM with DB using API.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ER Diagram is presented to understand about the relationships.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25" name="Google Shape;525;p60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 And ER Diagram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532525"/>
            <a:ext cx="5486400" cy="40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50" y="390938"/>
            <a:ext cx="8602099" cy="43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3"/>
          <p:cNvSpPr txBox="1">
            <a:spLocks noGrp="1"/>
          </p:cNvSpPr>
          <p:nvPr>
            <p:ph type="title"/>
          </p:nvPr>
        </p:nvSpPr>
        <p:spPr>
          <a:xfrm>
            <a:off x="2880225" y="23800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CRM Tool</a:t>
            </a:r>
            <a:endParaRPr/>
          </a:p>
        </p:txBody>
      </p:sp>
      <p:sp>
        <p:nvSpPr>
          <p:cNvPr id="541" name="Google Shape;541;p63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628</Words>
  <Application>Microsoft Office PowerPoint</Application>
  <PresentationFormat>On-screen Show (16:9)</PresentationFormat>
  <Paragraphs>104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Vidaloka</vt:lpstr>
      <vt:lpstr>Russo One</vt:lpstr>
      <vt:lpstr>Open Sans</vt:lpstr>
      <vt:lpstr>Mako</vt:lpstr>
      <vt:lpstr>Lato</vt:lpstr>
      <vt:lpstr>Open Sans SemiBold</vt:lpstr>
      <vt:lpstr>Crimson Text</vt:lpstr>
      <vt:lpstr>Arial</vt:lpstr>
      <vt:lpstr>Montserrat</vt:lpstr>
      <vt:lpstr>Merriweather Light</vt:lpstr>
      <vt:lpstr>Josefin Sans</vt:lpstr>
      <vt:lpstr>Minimalist Business Slides XL by Slidesgo</vt:lpstr>
      <vt:lpstr>ADIDAS Sales Report</vt:lpstr>
      <vt:lpstr>History of Brand </vt:lpstr>
      <vt:lpstr>History of Brand</vt:lpstr>
      <vt:lpstr>History of Brand</vt:lpstr>
      <vt:lpstr>Database</vt:lpstr>
      <vt:lpstr>PostgreSQL And ER Diagram</vt:lpstr>
      <vt:lpstr>PowerPoint Presentation</vt:lpstr>
      <vt:lpstr>PowerPoint Presentation</vt:lpstr>
      <vt:lpstr>CRM Tool</vt:lpstr>
      <vt:lpstr>Hubspot</vt:lpstr>
      <vt:lpstr>PowerPoint Presentation</vt:lpstr>
      <vt:lpstr>Visualisation</vt:lpstr>
      <vt:lpstr>Coupler</vt:lpstr>
      <vt:lpstr>PowerPoint Presentation</vt:lpstr>
      <vt:lpstr>PowerBI</vt:lpstr>
      <vt:lpstr>PowerPoint Presentation</vt:lpstr>
      <vt:lpstr>Business Strategy</vt:lpstr>
      <vt:lpstr>Adidas may improve its business strategy by implementing two innovative techniques: </vt:lpstr>
      <vt:lpstr>Product Recycling</vt:lpstr>
      <vt:lpstr>Customisation of Product</vt:lpstr>
      <vt:lpstr>Conclusion</vt:lpstr>
      <vt:lpstr>PowerPoint Presentation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Vishnunath Nharekkat</cp:lastModifiedBy>
  <cp:revision>4</cp:revision>
  <dcterms:modified xsi:type="dcterms:W3CDTF">2025-02-28T20:06:23Z</dcterms:modified>
</cp:coreProperties>
</file>