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8"/>
  </p:notesMasterIdLst>
  <p:sldIdLst>
    <p:sldId id="1864" r:id="rId5"/>
    <p:sldId id="1846" r:id="rId6"/>
    <p:sldId id="1868" r:id="rId7"/>
    <p:sldId id="1869" r:id="rId8"/>
    <p:sldId id="1870" r:id="rId9"/>
    <p:sldId id="1871" r:id="rId10"/>
    <p:sldId id="1872" r:id="rId11"/>
    <p:sldId id="1873" r:id="rId12"/>
    <p:sldId id="1874" r:id="rId13"/>
    <p:sldId id="1875" r:id="rId14"/>
    <p:sldId id="1876" r:id="rId15"/>
    <p:sldId id="1877" r:id="rId16"/>
    <p:sldId id="1859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301" y="1076263"/>
            <a:ext cx="9141397" cy="1534757"/>
          </a:xfrm>
        </p:spPr>
        <p:txBody>
          <a:bodyPr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cap="none" spc="-50" baseline="0" dirty="0">
                <a:ln w="3175">
                  <a:noFill/>
                </a:ln>
                <a:effectLst/>
                <a:latin typeface="+mj-lt"/>
                <a:ea typeface="+mn-ea"/>
                <a:cs typeface="Segoe UI" pitchFamily="34" charset="0"/>
              </a:rPr>
              <a:t>From Traditional to Advanced Machine Learning: A Comparative Study of Political Tweet Sentiment Analysis</a:t>
            </a:r>
            <a:endParaRPr lang="en-US" altLang="en-US" sz="3600" b="1" i="0" kern="1200" cap="none" spc="-50" baseline="0" dirty="0">
              <a:ln w="3175">
                <a:noFill/>
              </a:ln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CA6271-17CA-50BF-6B93-44CC153818E8}"/>
              </a:ext>
            </a:extLst>
          </p:cNvPr>
          <p:cNvSpPr txBox="1">
            <a:spLocks noChangeArrowheads="1"/>
          </p:cNvSpPr>
          <p:nvPr/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en-US" altLang="en-US" sz="17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 Vishnunath Nharekkat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</a:pPr>
            <a:endParaRPr lang="en-US" altLang="en-US" sz="17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</a:pPr>
            <a:r>
              <a:rPr lang="en-US" altLang="en-US" sz="17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Date: 12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41B50-18C6-F93D-690C-C016508F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AD2E87-DA2C-B4E8-0FBD-CFC057A4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9" y="322671"/>
            <a:ext cx="6493330" cy="567407"/>
          </a:xfrm>
        </p:spPr>
        <p:txBody>
          <a:bodyPr/>
          <a:lstStyle/>
          <a:p>
            <a:r>
              <a:rPr lang="en-US" sz="2800" dirty="0"/>
              <a:t>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687833-CDE8-AA9B-FC1D-EE61DC5268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999664"/>
            <a:ext cx="6669792" cy="4858671"/>
          </a:xfrm>
        </p:spPr>
        <p:txBody>
          <a:bodyPr/>
          <a:lstStyle/>
          <a:p>
            <a:r>
              <a:rPr lang="en-US" altLang="en-US" dirty="0"/>
              <a:t>Dataset Insight:</a:t>
            </a:r>
          </a:p>
          <a:p>
            <a:r>
              <a:rPr lang="en-US" altLang="en-US" b="0" dirty="0"/>
              <a:t>BJP (</a:t>
            </a:r>
            <a:r>
              <a:rPr lang="en-US" altLang="en-US" b="0" dirty="0" err="1"/>
              <a:t>Bharatiya</a:t>
            </a:r>
            <a:r>
              <a:rPr lang="en-US" altLang="en-US" b="0" dirty="0"/>
              <a:t> Janata Party) got a higher positive sentiment of 74.5% compared to INC (Indian National Congress) 25.5 %. </a:t>
            </a:r>
          </a:p>
        </p:txBody>
      </p:sp>
      <p:pic>
        <p:nvPicPr>
          <p:cNvPr id="8" name="Picture 7" descr="A pie chart with a blue and orange triangle&#10;&#10;Description automatically generated">
            <a:extLst>
              <a:ext uri="{FF2B5EF4-FFF2-40B4-BE49-F238E27FC236}">
                <a16:creationId xmlns:a16="http://schemas.microsoft.com/office/drawing/2014/main" id="{EB595601-3CF5-3EA4-5301-F3883B9B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1" y="2280300"/>
            <a:ext cx="4740654" cy="378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029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6354D-26D5-05DF-D1BF-4D31DD54D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C383A8-B558-0677-72AA-AAB0BBEC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9" y="322671"/>
            <a:ext cx="6493330" cy="567407"/>
          </a:xfrm>
        </p:spPr>
        <p:txBody>
          <a:bodyPr/>
          <a:lstStyle/>
          <a:p>
            <a:r>
              <a:rPr lang="en-US" sz="2800" dirty="0"/>
              <a:t>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AD12B-9EFE-7509-565D-1A732ACB2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999664"/>
            <a:ext cx="6669792" cy="4858671"/>
          </a:xfrm>
        </p:spPr>
        <p:txBody>
          <a:bodyPr/>
          <a:lstStyle/>
          <a:p>
            <a:r>
              <a:rPr lang="en-US" altLang="en-US" dirty="0"/>
              <a:t>Performance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/>
              <a:t>LSTM got 87% of accuracy compared to SVM’s accuracy 86%.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/>
              <a:t>From the outcome of model’s performance, we can say that LSTM is performing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7D244-696C-6703-D54C-0CE46E5E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64" y="2782112"/>
            <a:ext cx="5867072" cy="23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21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12576-3A41-D929-D930-16D1A58E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457B77-DF08-E156-555F-EFF76DD1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961"/>
            <a:ext cx="6493330" cy="567407"/>
          </a:xfrm>
        </p:spPr>
        <p:txBody>
          <a:bodyPr/>
          <a:lstStyle/>
          <a:p>
            <a:r>
              <a:rPr lang="en-US" sz="2800"/>
              <a:t>Conclusion and Future Works</a:t>
            </a:r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4FF7C-6FCC-DC57-6FCD-FE51CCB28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1283368"/>
            <a:ext cx="6669792" cy="4858671"/>
          </a:xfrm>
        </p:spPr>
        <p:txBody>
          <a:bodyPr/>
          <a:lstStyle/>
          <a:p>
            <a:r>
              <a:rPr lang="en-US" altLang="en-US" dirty="0"/>
              <a:t>Conclusion:</a:t>
            </a:r>
          </a:p>
          <a:p>
            <a:pPr lvl="1"/>
            <a:r>
              <a:rPr lang="en-US" altLang="en-US" dirty="0"/>
              <a:t>Both SVM and LSTM perform well, but LSTM proves more effective for large, complex datasets.</a:t>
            </a:r>
          </a:p>
          <a:p>
            <a:pPr lvl="1"/>
            <a:r>
              <a:rPr lang="en-US" altLang="en-US" dirty="0"/>
              <a:t>The use of SMOTE for data balancing significantly improved the model performance.</a:t>
            </a:r>
          </a:p>
          <a:p>
            <a:pPr lvl="1"/>
            <a:r>
              <a:rPr lang="en-US" altLang="en-US" dirty="0"/>
              <a:t>The study demonstrates that LSTM scales well with larger datasets.</a:t>
            </a:r>
          </a:p>
          <a:p>
            <a:r>
              <a:rPr lang="en-US" altLang="en-US" dirty="0"/>
              <a:t>Future Work:</a:t>
            </a:r>
          </a:p>
          <a:p>
            <a:pPr lvl="1"/>
            <a:r>
              <a:rPr lang="en-US" altLang="en-US" dirty="0"/>
              <a:t>Implement transformer-based models like </a:t>
            </a:r>
            <a:r>
              <a:rPr lang="en-US" altLang="en-US" dirty="0" err="1"/>
              <a:t>ROBERTa</a:t>
            </a:r>
            <a:r>
              <a:rPr lang="en-US" altLang="en-US" dirty="0"/>
              <a:t> for enhanced context and multilingual support.</a:t>
            </a:r>
          </a:p>
          <a:p>
            <a:pPr lvl="1"/>
            <a:r>
              <a:rPr lang="en-US" altLang="en-US" dirty="0"/>
              <a:t>Expand the dataset to cover diverse periods and linguistic variations.</a:t>
            </a:r>
          </a:p>
          <a:p>
            <a:pPr lvl="1"/>
            <a:r>
              <a:rPr lang="en-US" altLang="en-US" dirty="0"/>
              <a:t>Develop real-time sentiment analysis tools for political events.</a:t>
            </a:r>
          </a:p>
        </p:txBody>
      </p:sp>
    </p:spTree>
    <p:extLst>
      <p:ext uri="{BB962C8B-B14F-4D97-AF65-F5344CB8AC3E}">
        <p14:creationId xmlns:p14="http://schemas.microsoft.com/office/powerpoint/2010/main" val="22005155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 wrap="square" anchor="b">
            <a:no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3793958" cy="567407"/>
          </a:xfrm>
        </p:spPr>
        <p:txBody>
          <a:bodyPr/>
          <a:lstStyle/>
          <a:p>
            <a:r>
              <a:rPr lang="en-US" sz="2800"/>
              <a:t>Research Background</a:t>
            </a:r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1283368"/>
            <a:ext cx="6669792" cy="5149516"/>
          </a:xfrm>
        </p:spPr>
        <p:txBody>
          <a:bodyPr/>
          <a:lstStyle/>
          <a:p>
            <a:r>
              <a:rPr lang="en-US" altLang="en-US" dirty="0"/>
              <a:t>Social Media’s Role:</a:t>
            </a:r>
          </a:p>
          <a:p>
            <a:pPr lvl="1"/>
            <a:r>
              <a:rPr lang="en-US" dirty="0"/>
              <a:t>Social media platforms, especially X (formerly Twitter), have revolutionized the way public opinion is expressed and analyzed.</a:t>
            </a:r>
          </a:p>
          <a:p>
            <a:pPr lvl="1"/>
            <a:r>
              <a:rPr lang="en-US" altLang="en-US" dirty="0"/>
              <a:t>These platforms provide real-time insights into public sentiment during key political events like elections.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Indian Context:</a:t>
            </a:r>
          </a:p>
          <a:p>
            <a:pPr lvl="1"/>
            <a:r>
              <a:rPr lang="en-US" altLang="en-US" dirty="0"/>
              <a:t>With its vast and diverse population, India exhibits multilingual political discourse online.</a:t>
            </a:r>
          </a:p>
          <a:p>
            <a:pPr lvl="1"/>
            <a:r>
              <a:rPr lang="en-US" dirty="0"/>
              <a:t>Tweets serve as a valuable resource for understanding public sentiment towards political figures and parties.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70D25-F9D5-B716-B581-392779FA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FDDE66-9C3E-81B7-62C1-732B46CD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879432" cy="567407"/>
          </a:xfrm>
        </p:spPr>
        <p:txBody>
          <a:bodyPr/>
          <a:lstStyle/>
          <a:p>
            <a:r>
              <a:rPr lang="en-US" sz="2800" dirty="0"/>
              <a:t>Research Objective and 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A43FA-6B8E-B89E-C62F-3F51C50A8E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1620253"/>
            <a:ext cx="6669792" cy="3481136"/>
          </a:xfrm>
        </p:spPr>
        <p:txBody>
          <a:bodyPr/>
          <a:lstStyle/>
          <a:p>
            <a:r>
              <a:rPr lang="en-US" altLang="en-US" dirty="0"/>
              <a:t>Objective:</a:t>
            </a:r>
          </a:p>
          <a:p>
            <a:pPr lvl="1"/>
            <a:r>
              <a:rPr lang="en-US" altLang="en-US" dirty="0"/>
              <a:t>Analyze and compare traditional machine learning and advanced machine learning techniques for sentiment classification on political tweets.</a:t>
            </a:r>
          </a:p>
          <a:p>
            <a:pPr marL="0" lvl="1" indent="0">
              <a:buNone/>
            </a:pPr>
            <a:endParaRPr lang="en-US" altLang="en-US" dirty="0"/>
          </a:p>
          <a:p>
            <a:r>
              <a:rPr lang="en-US" altLang="en-US" dirty="0"/>
              <a:t>Research Question:</a:t>
            </a:r>
          </a:p>
          <a:p>
            <a:pPr lvl="1"/>
            <a:r>
              <a:rPr lang="en-US" altLang="en-US" dirty="0"/>
              <a:t>How do Support Vector Machine (SVM) and Long Short-Term Memory (LSTM) compare in terms of accuracy, efficiency, and scalability when analyzing political tweet sentiments?</a:t>
            </a:r>
          </a:p>
        </p:txBody>
      </p:sp>
    </p:spTree>
    <p:extLst>
      <p:ext uri="{BB962C8B-B14F-4D97-AF65-F5344CB8AC3E}">
        <p14:creationId xmlns:p14="http://schemas.microsoft.com/office/powerpoint/2010/main" val="3866825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10FBA-6BF6-2D23-FF37-EB20F8A1E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1A2A7A-2999-8D73-F385-D2755F10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879432" cy="567407"/>
          </a:xfrm>
        </p:spPr>
        <p:txBody>
          <a:bodyPr/>
          <a:lstStyle/>
          <a:p>
            <a:r>
              <a:rPr lang="en-US" sz="2800" dirty="0"/>
              <a:t>Importance of Sentiment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CED16A-582A-89FC-287F-6F5406991B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1620252"/>
            <a:ext cx="6669792" cy="4521787"/>
          </a:xfrm>
        </p:spPr>
        <p:txBody>
          <a:bodyPr/>
          <a:lstStyle/>
          <a:p>
            <a:r>
              <a:rPr lang="en-US" altLang="en-US" dirty="0"/>
              <a:t>Definition and Applications:</a:t>
            </a:r>
          </a:p>
          <a:p>
            <a:pPr lvl="1"/>
            <a:r>
              <a:rPr lang="en-US" altLang="en-US" dirty="0"/>
              <a:t>Sentiment analysis involves extracting emotional tones from text to gauge opinions about people, products, or events.</a:t>
            </a:r>
          </a:p>
          <a:p>
            <a:pPr lvl="1"/>
            <a:r>
              <a:rPr lang="en-US" altLang="en-US" dirty="0"/>
              <a:t>It is crucial for political campaigns, policy analysis, and real-time public opinion tracking.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Challenges in Political Sentiment Analysis:</a:t>
            </a:r>
          </a:p>
          <a:p>
            <a:pPr lvl="1"/>
            <a:r>
              <a:rPr lang="en-US" altLang="en-US" dirty="0"/>
              <a:t>Informal Language, multilingual tweets, and domain-specific technical language.</a:t>
            </a:r>
          </a:p>
          <a:p>
            <a:pPr lvl="1"/>
            <a:r>
              <a:rPr lang="en-US" altLang="en-US" dirty="0"/>
              <a:t>Need for tools that balance computational efficiency with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3207402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05CCF-B466-D354-AC30-10646380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A44603-8048-48D2-FF3D-8E007509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879432" cy="567407"/>
          </a:xfrm>
        </p:spPr>
        <p:txBody>
          <a:bodyPr/>
          <a:lstStyle/>
          <a:p>
            <a:r>
              <a:rPr lang="en-US" sz="2800" dirty="0"/>
              <a:t>Methodology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C843B2-3E6A-B518-854C-4378FFFE7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1620252"/>
            <a:ext cx="6669792" cy="4521787"/>
          </a:xfrm>
        </p:spPr>
        <p:txBody>
          <a:bodyPr/>
          <a:lstStyle/>
          <a:p>
            <a:pPr lvl="1"/>
            <a:r>
              <a:rPr lang="en-US" altLang="en-US" b="1" dirty="0"/>
              <a:t>Framework:</a:t>
            </a:r>
            <a:r>
              <a:rPr lang="en-US" altLang="en-US" dirty="0"/>
              <a:t> CRISP-DM (Cross-Industry Standard Process for Data Mining).</a:t>
            </a:r>
          </a:p>
          <a:p>
            <a:pPr marL="0" lvl="1" indent="0">
              <a:buNone/>
            </a:pPr>
            <a:endParaRPr lang="en-US" altLang="en-US" dirty="0"/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00B93C0B-0E1D-8A4D-9CC1-8F168F73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300747"/>
            <a:ext cx="5992761" cy="38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3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23DD6-94C3-396F-1580-5064024A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76B8A1-0EF1-05CD-860D-18E28E15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961"/>
            <a:ext cx="6493330" cy="567407"/>
          </a:xfrm>
        </p:spPr>
        <p:txBody>
          <a:bodyPr/>
          <a:lstStyle/>
          <a:p>
            <a:r>
              <a:rPr lang="en-US" sz="2800" dirty="0"/>
              <a:t>Preprocessing and Data Preparation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4FE8F-3A69-AF2C-C94C-C5DAB25CA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1283368"/>
            <a:ext cx="6669792" cy="4858671"/>
          </a:xfrm>
        </p:spPr>
        <p:txBody>
          <a:bodyPr/>
          <a:lstStyle/>
          <a:p>
            <a:r>
              <a:rPr lang="en-US" altLang="en-US" dirty="0"/>
              <a:t>Steps in Preprocessing</a:t>
            </a:r>
          </a:p>
          <a:p>
            <a:pPr lvl="1"/>
            <a:r>
              <a:rPr lang="en-US" altLang="en-US" b="1" dirty="0"/>
              <a:t>Cleaning:</a:t>
            </a:r>
            <a:r>
              <a:rPr lang="en-US" altLang="en-US" dirty="0"/>
              <a:t> Remove URLs, mentions, hashtags, punctuation, and emojis.</a:t>
            </a:r>
          </a:p>
          <a:p>
            <a:pPr lvl="1"/>
            <a:r>
              <a:rPr lang="en-US" altLang="en-US" b="1" dirty="0"/>
              <a:t>Text Standardization: </a:t>
            </a:r>
            <a:r>
              <a:rPr lang="en-US" altLang="en-US" dirty="0"/>
              <a:t>Convert text to lowercase, remove stop words, and apply lemmatization for consistency.</a:t>
            </a:r>
          </a:p>
          <a:p>
            <a:pPr lvl="1"/>
            <a:r>
              <a:rPr lang="en-US" altLang="en-US" b="1" dirty="0"/>
              <a:t>Tokenization: </a:t>
            </a:r>
            <a:r>
              <a:rPr lang="en-US" altLang="en-US" dirty="0"/>
              <a:t>Breaking text into individual words or phrases.</a:t>
            </a:r>
          </a:p>
          <a:p>
            <a:pPr lvl="1"/>
            <a:r>
              <a:rPr lang="en-US" altLang="en-US" b="1" dirty="0"/>
              <a:t>Truncation and Padding:</a:t>
            </a:r>
            <a:r>
              <a:rPr lang="en-US" altLang="en-US" dirty="0"/>
              <a:t> Ensuring uniform input lengths for LSTM</a:t>
            </a:r>
          </a:p>
          <a:p>
            <a:r>
              <a:rPr lang="en-US" altLang="en-US" dirty="0"/>
              <a:t>Sentiment and Party Labeling:</a:t>
            </a:r>
          </a:p>
          <a:p>
            <a:pPr lvl="1"/>
            <a:r>
              <a:rPr lang="en-US" altLang="en-US" dirty="0"/>
              <a:t>Sentiment labeling using BERT from the Hugging Face Transformers library.</a:t>
            </a:r>
          </a:p>
          <a:p>
            <a:pPr lvl="1"/>
            <a:r>
              <a:rPr lang="en-US" altLang="en-US" dirty="0"/>
              <a:t>Party affiliation: BJP, INC, or Unknown, based on keywords.</a:t>
            </a:r>
          </a:p>
        </p:txBody>
      </p:sp>
    </p:spTree>
    <p:extLst>
      <p:ext uri="{BB962C8B-B14F-4D97-AF65-F5344CB8AC3E}">
        <p14:creationId xmlns:p14="http://schemas.microsoft.com/office/powerpoint/2010/main" val="4878816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4AF77-8CBF-1A62-D3F1-48383CF82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FB0E46-EE2D-E9C0-D4CA-26CE0629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52" y="871603"/>
            <a:ext cx="6493330" cy="567407"/>
          </a:xfrm>
        </p:spPr>
        <p:txBody>
          <a:bodyPr/>
          <a:lstStyle/>
          <a:p>
            <a:r>
              <a:rPr lang="en-US" sz="2800" dirty="0"/>
              <a:t>Data Balancing with SMOTE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428BBA-035E-0B94-46DE-BBD32C29E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590" y="2332249"/>
            <a:ext cx="6669792" cy="2342148"/>
          </a:xfrm>
        </p:spPr>
        <p:txBody>
          <a:bodyPr/>
          <a:lstStyle/>
          <a:p>
            <a:r>
              <a:rPr lang="en-US" altLang="en-US" dirty="0"/>
              <a:t>Challenges in Preprocessing</a:t>
            </a:r>
          </a:p>
          <a:p>
            <a:pPr lvl="1"/>
            <a:r>
              <a:rPr lang="en-US" altLang="en-US" b="1" dirty="0"/>
              <a:t>Challenge: </a:t>
            </a:r>
            <a:r>
              <a:rPr lang="en-US" altLang="en-US" dirty="0"/>
              <a:t>Imbalanced dataset with BJL tweets dominating the data and fewer tweets for INC and Unknown classes.</a:t>
            </a:r>
          </a:p>
          <a:p>
            <a:pPr lvl="1"/>
            <a:r>
              <a:rPr lang="en-US" altLang="en-US" b="1" dirty="0"/>
              <a:t>Solution: </a:t>
            </a:r>
            <a:r>
              <a:rPr lang="en-US" altLang="en-US" dirty="0"/>
              <a:t>Applied SMOTE (Synthetic Minority Oversampling Technique) to handle class imbalance.</a:t>
            </a:r>
          </a:p>
          <a:p>
            <a:pPr marL="914400" lvl="2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5414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870D7-8E61-612C-2928-7BE2DDCD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F19C99-1985-4C1C-633E-F9FF3941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8" y="253844"/>
            <a:ext cx="6493330" cy="567407"/>
          </a:xfrm>
        </p:spPr>
        <p:txBody>
          <a:bodyPr/>
          <a:lstStyle/>
          <a:p>
            <a:r>
              <a:rPr lang="en-US" sz="2800" dirty="0"/>
              <a:t>Model Architectures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BB320-0456-D5EB-0275-93B022A1FF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907" y="899910"/>
            <a:ext cx="6669792" cy="5704246"/>
          </a:xfrm>
        </p:spPr>
        <p:txBody>
          <a:bodyPr/>
          <a:lstStyle/>
          <a:p>
            <a:r>
              <a:rPr lang="en-US" altLang="en-US" dirty="0"/>
              <a:t>Support Vector Machine (SVM):</a:t>
            </a:r>
          </a:p>
          <a:p>
            <a:pPr lvl="1"/>
            <a:r>
              <a:rPr lang="en-US" altLang="en-US" dirty="0"/>
              <a:t>Converts text to numerical vectors using TF-IDF.</a:t>
            </a:r>
          </a:p>
          <a:p>
            <a:pPr lvl="1"/>
            <a:r>
              <a:rPr lang="en-US" altLang="en-US" dirty="0"/>
              <a:t>Implements linear classification with L1 regularization for feature selection.</a:t>
            </a:r>
          </a:p>
          <a:p>
            <a:pPr lvl="1"/>
            <a:r>
              <a:rPr lang="en-US" altLang="en-US" dirty="0"/>
              <a:t>Suitable for structured datasets with defined features.</a:t>
            </a:r>
          </a:p>
          <a:p>
            <a:pPr marL="0" lvl="1" indent="0">
              <a:buNone/>
            </a:pPr>
            <a:endParaRPr lang="en-US" altLang="en-US" dirty="0"/>
          </a:p>
        </p:txBody>
      </p:sp>
      <p:pic>
        <p:nvPicPr>
          <p:cNvPr id="3" name="Picture 2" descr="A diagram of a model evaluation&#10;&#10;Description automatically generated">
            <a:extLst>
              <a:ext uri="{FF2B5EF4-FFF2-40B4-BE49-F238E27FC236}">
                <a16:creationId xmlns:a16="http://schemas.microsoft.com/office/drawing/2014/main" id="{2EB9F769-3959-E63A-39BD-B4128CD69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2" y="2731677"/>
            <a:ext cx="5343382" cy="38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61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733D2-9307-0253-D227-651A49720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C032EC-241D-727E-80D5-10D45B6A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8" y="195921"/>
            <a:ext cx="6493330" cy="567407"/>
          </a:xfrm>
        </p:spPr>
        <p:txBody>
          <a:bodyPr/>
          <a:lstStyle/>
          <a:p>
            <a:r>
              <a:rPr lang="en-US" sz="2800" dirty="0"/>
              <a:t>Model Architectures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F784C5-FE39-8DD9-EF03-985AE4077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38" y="880245"/>
            <a:ext cx="6669792" cy="5550052"/>
          </a:xfrm>
        </p:spPr>
        <p:txBody>
          <a:bodyPr/>
          <a:lstStyle/>
          <a:p>
            <a:r>
              <a:rPr lang="en-US" altLang="en-US" dirty="0"/>
              <a:t>Long Short-Term Memory (LSTM):</a:t>
            </a:r>
          </a:p>
          <a:p>
            <a:pPr lvl="1"/>
            <a:r>
              <a:rPr lang="en-US" altLang="en-US" dirty="0"/>
              <a:t>Embedding layer map words to dense vector representations.</a:t>
            </a:r>
          </a:p>
          <a:p>
            <a:pPr lvl="1"/>
            <a:r>
              <a:rPr lang="en-US" altLang="en-US" dirty="0"/>
              <a:t>LSTM layers capture sequential patterns and contextual dependencies in text.</a:t>
            </a:r>
          </a:p>
          <a:p>
            <a:pPr lvl="1"/>
            <a:r>
              <a:rPr lang="en-US" altLang="en-US" dirty="0"/>
              <a:t>Dropout layers prevent overfitting, ensuring better generalization.</a:t>
            </a:r>
          </a:p>
        </p:txBody>
      </p:sp>
      <p:pic>
        <p:nvPicPr>
          <p:cNvPr id="4" name="Picture 3" descr="A white sign with black text&#10;&#10;Description automatically generated">
            <a:extLst>
              <a:ext uri="{FF2B5EF4-FFF2-40B4-BE49-F238E27FC236}">
                <a16:creationId xmlns:a16="http://schemas.microsoft.com/office/drawing/2014/main" id="{721299F2-3552-D6A4-E552-6DBE0AC8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3" y="3592173"/>
            <a:ext cx="7434940" cy="10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891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379</TotalTime>
  <Words>590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From Traditional to Advanced Machine Learning: A Comparative Study of Political Tweet Sentiment Analysis</vt:lpstr>
      <vt:lpstr>Research Background</vt:lpstr>
      <vt:lpstr>Research Objective and Question</vt:lpstr>
      <vt:lpstr>Importance of Sentiment Analysis</vt:lpstr>
      <vt:lpstr>Methodology Overview</vt:lpstr>
      <vt:lpstr>Preprocessing and Data Preparation</vt:lpstr>
      <vt:lpstr>Data Balancing with SMOTE</vt:lpstr>
      <vt:lpstr>Model Architectures</vt:lpstr>
      <vt:lpstr>Model Architectures</vt:lpstr>
      <vt:lpstr>Results</vt:lpstr>
      <vt:lpstr>Results</vt:lpstr>
      <vt:lpstr>Conclusion and Future Works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 nath</dc:creator>
  <cp:keywords/>
  <dc:description/>
  <cp:lastModifiedBy>Vishnunath Nharekkat</cp:lastModifiedBy>
  <cp:revision>32</cp:revision>
  <dcterms:created xsi:type="dcterms:W3CDTF">2024-12-11T13:46:34Z</dcterms:created>
  <dcterms:modified xsi:type="dcterms:W3CDTF">2025-02-28T22:18:12Z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