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sldIdLst>
    <p:sldId id="281" r:id="rId4"/>
    <p:sldId id="256" r:id="rId5"/>
    <p:sldId id="257" r:id="rId6"/>
    <p:sldId id="262" r:id="rId7"/>
    <p:sldId id="263" r:id="rId8"/>
    <p:sldId id="259" r:id="rId9"/>
    <p:sldId id="260" r:id="rId10"/>
    <p:sldId id="258" r:id="rId11"/>
    <p:sldId id="265" r:id="rId12"/>
    <p:sldId id="264" r:id="rId13"/>
    <p:sldId id="261" r:id="rId14"/>
    <p:sldId id="266" r:id="rId15"/>
    <p:sldId id="267" r:id="rId16"/>
    <p:sldId id="275" r:id="rId17"/>
    <p:sldId id="277" r:id="rId18"/>
    <p:sldId id="272" r:id="rId19"/>
    <p:sldId id="273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800100" indent="-34290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 marL="1257300" indent="-34290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57350" indent="-28575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114550" indent="-28575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800100" indent="-34290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 marL="1257300" indent="-34290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57350" indent="-28575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114550" indent="-285750">
              <a:buClrTx/>
              <a:buFont typeface="Arial" charset="0"/>
              <a:buChar char="-"/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Open Sans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Open Sans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onsolas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PikachuVic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6946265"/>
            <a:ext cx="10058400" cy="8950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835" y="6959283"/>
            <a:ext cx="9144000" cy="2387600"/>
          </a:xfrm>
        </p:spPr>
        <p:txBody>
          <a:bodyPr/>
          <a:p>
            <a:r>
              <a:rPr lang="en-US"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PokemonGO</a:t>
            </a:r>
            <a:endParaRPr lang="en-US" sz="9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365 -1.204259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58444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>
                <a:sym typeface="+mn-ea"/>
              </a:rPr>
              <a:t>Derbycon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0567" t="14665" r="12188" b="9106"/>
          <a:stretch>
            <a:fillRect/>
          </a:stretch>
        </p:blipFill>
        <p:spPr>
          <a:xfrm>
            <a:off x="1715770" y="1652905"/>
            <a:ext cx="8682355" cy="6600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>
                <a:sym typeface="+mn-ea"/>
              </a:rPr>
              <a:t>Derbycon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8880"/>
          </a:xfrm>
        </p:spPr>
        <p:txBody>
          <a:bodyPr>
            <a:normAutofit/>
          </a:bodyPr>
          <a:p>
            <a:r>
              <a:rPr lang="en-US" sz="2800">
                <a:solidFill>
                  <a:srgbClr val="00B050"/>
                </a:solidFill>
              </a:rPr>
              <a:t>Pros</a:t>
            </a:r>
            <a:endParaRPr lang="en-US" sz="2800">
              <a:solidFill>
                <a:srgbClr val="00B050"/>
              </a:solidFill>
            </a:endParaRPr>
          </a:p>
          <a:p>
            <a:pPr lvl="1"/>
            <a:r>
              <a:rPr lang="en-US" sz="2800"/>
              <a:t>cena koliko ko</a:t>
            </a:r>
            <a:r>
              <a:rPr lang="sr-Latn-RS" sz="2800"/>
              <a:t>šta USB memorija</a:t>
            </a:r>
            <a:r>
              <a:rPr lang="en-US" sz="2800"/>
              <a:t>;</a:t>
            </a:r>
            <a:endParaRPr lang="en-US" sz="2800"/>
          </a:p>
          <a:p>
            <a:pPr lvl="1"/>
            <a:r>
              <a:rPr lang="en-US" altLang="sr-Latn-RS" sz="2800"/>
              <a:t>jeste</a:t>
            </a:r>
            <a:r>
              <a:rPr lang="sr-Latn-RS" sz="2800"/>
              <a:t> USB fleš memorij</a:t>
            </a:r>
            <a:r>
              <a:rPr lang="en-US" altLang="sr-Latn-RS" sz="2800"/>
              <a:t>a (</a:t>
            </a:r>
            <a:r>
              <a:rPr lang="en-US" altLang="sr-Latn-RS" sz="2800" i="1"/>
              <a:t>Phison kontroleri</a:t>
            </a:r>
            <a:r>
              <a:rPr lang="en-US" altLang="sr-Latn-RS" sz="2800"/>
              <a:t>)</a:t>
            </a:r>
            <a:r>
              <a:rPr lang="en-US" sz="2800"/>
              <a:t>;</a:t>
            </a:r>
            <a:endParaRPr lang="en-US" sz="2800"/>
          </a:p>
          <a:p>
            <a:pPr lvl="1"/>
            <a:r>
              <a:rPr lang="sr-Latn-RS" altLang="en-US" sz="2800"/>
              <a:t>postoji softver za kompatibilnost sa rubber ducky scripting jezikom;</a:t>
            </a:r>
            <a:endParaRPr lang="sr-Latn-RS" altLang="en-US" sz="2800"/>
          </a:p>
          <a:p>
            <a:pPr lvl="0"/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Cons</a:t>
            </a:r>
            <a:endParaRPr lang="en-US" sz="280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/>
              <a:t>ima mali community;</a:t>
            </a:r>
            <a:endParaRPr lang="en-US" sz="2800"/>
          </a:p>
          <a:p>
            <a:pPr lvl="1"/>
            <a:r>
              <a:rPr lang="sr-Latn-RS" altLang="en-U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teško se dolazi do uređaja sa baš tim čipom</a:t>
            </a:r>
            <a:r>
              <a:rPr lang="en-US" sz="2800">
                <a:sym typeface="+mn-ea"/>
              </a:rPr>
              <a:t>;</a:t>
            </a:r>
            <a:endParaRPr lang="en-US" sz="2800">
              <a:sym typeface="+mn-ea"/>
            </a:endParaRPr>
          </a:p>
          <a:p>
            <a:pPr lvl="1"/>
            <a:r>
              <a:rPr lang="sr-Latn-RS" altLang="en-US" sz="2800"/>
              <a:t>malo duži instalacioni proces</a:t>
            </a:r>
            <a:r>
              <a:rPr lang="en-US" altLang="en-US" sz="2800"/>
              <a:t>;</a:t>
            </a:r>
            <a:endParaRPr lang="en-US" altLang="en-US" sz="2800"/>
          </a:p>
          <a:p>
            <a:pPr lvl="1"/>
            <a:r>
              <a:rPr lang="en-US" altLang="en-US" sz="2800"/>
              <a:t>nekad nije mogu</a:t>
            </a:r>
            <a:r>
              <a:rPr lang="sr-Latn-RS" altLang="en-US" sz="2800"/>
              <a:t>ć pristup fleš memoriji</a:t>
            </a:r>
            <a:r>
              <a:rPr lang="en-US" altLang="en-US" sz="2800"/>
              <a:t>;</a:t>
            </a:r>
            <a:endParaRPr lang="en-US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0" y="496125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sr-Latn-RS">
                <a:sym typeface="+mn-ea"/>
              </a:rPr>
              <a:t>Teensey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5534" t="11995" r="14310"/>
          <a:stretch>
            <a:fillRect/>
          </a:stretch>
        </p:blipFill>
        <p:spPr>
          <a:xfrm>
            <a:off x="2559050" y="1598295"/>
            <a:ext cx="7418070" cy="7225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635" y="4952365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en-US">
                <a:sym typeface="+mn-ea"/>
              </a:rPr>
              <a:t>Teensey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872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en-US" sz="2800">
                <a:solidFill>
                  <a:srgbClr val="00B050"/>
                </a:solidFill>
              </a:rPr>
              <a:t>Pros</a:t>
            </a:r>
            <a:endParaRPr lang="en-US" sz="280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/>
              <a:t>veliki community;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800"/>
              <a:t>AVR </a:t>
            </a:r>
            <a:r>
              <a:rPr lang="sr-Latn-RS" sz="2800"/>
              <a:t>čip </a:t>
            </a:r>
            <a:r>
              <a:rPr lang="en-US" altLang="sr-Latn-RS" sz="2800"/>
              <a:t>native podr</a:t>
            </a:r>
            <a:r>
              <a:rPr lang="sr-Latn-RS" altLang="sr-Latn-RS" sz="2800"/>
              <a:t>ška za USB</a:t>
            </a:r>
            <a:r>
              <a:rPr lang="en-US" sz="2800"/>
              <a:t>;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800"/>
              <a:t>dosta primera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800"/>
              <a:t>dodatni pinovi;</a:t>
            </a:r>
            <a:endParaRPr lang="en-US" sz="2800"/>
          </a:p>
          <a:p>
            <a:pPr lvl="0">
              <a:lnSpc>
                <a:spcPct val="100000"/>
              </a:lnSpc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Cons</a:t>
            </a:r>
            <a:endParaRPr lang="en-US" sz="280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cena &gt;=$16</a:t>
            </a:r>
            <a:r>
              <a:rPr lang="sr-Latn-RS" altLang="en-U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;</a:t>
            </a:r>
            <a:endParaRPr lang="sr-Latn-RS" altLang="en-US" sz="28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nema podr</a:t>
            </a:r>
            <a:r>
              <a:rPr lang="sr-Latn-RS" sz="2800">
                <a:solidFill>
                  <a:schemeClr val="bg2">
                    <a:lumMod val="90000"/>
                  </a:schemeClr>
                </a:solidFill>
                <a:sym typeface="+mn-ea"/>
              </a:rPr>
              <a:t>šk</a:t>
            </a:r>
            <a:r>
              <a:rPr lang="en-US" altLang="sr-Latn-RS" sz="2800">
                <a:solidFill>
                  <a:schemeClr val="bg2">
                    <a:lumMod val="90000"/>
                  </a:schemeClr>
                </a:solidFill>
                <a:sym typeface="+mn-ea"/>
              </a:rPr>
              <a:t>u</a:t>
            </a:r>
            <a:r>
              <a:rPr lang="sr-Latn-RS" sz="2800">
                <a:solidFill>
                  <a:schemeClr val="bg2">
                    <a:lumMod val="90000"/>
                  </a:schemeClr>
                </a:solidFill>
                <a:sym typeface="+mn-ea"/>
              </a:rPr>
              <a:t> za sd karticu </a:t>
            </a:r>
            <a:r>
              <a:rPr lang="en-US" altLang="sr-Latn-RS" sz="2800">
                <a:solidFill>
                  <a:schemeClr val="bg2">
                    <a:lumMod val="90000"/>
                  </a:schemeClr>
                </a:solidFill>
                <a:sym typeface="+mn-ea"/>
              </a:rPr>
              <a:t>ali mo</a:t>
            </a:r>
            <a:r>
              <a:rPr lang="sr-Latn-RS" altLang="sr-Latn-RS" sz="2800">
                <a:solidFill>
                  <a:schemeClr val="bg2">
                    <a:lumMod val="90000"/>
                  </a:schemeClr>
                </a:solidFill>
                <a:sym typeface="+mn-ea"/>
              </a:rPr>
              <a:t>že da se doda</a:t>
            </a:r>
            <a:r>
              <a:rPr 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;</a:t>
            </a:r>
            <a:endParaRPr 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sr-Latn-RS" sz="2800"/>
              <a:t>kompatibilnost sa </a:t>
            </a:r>
            <a:r>
              <a:rPr lang="en-US" sz="2800"/>
              <a:t>rubber ducky scripting jezik</a:t>
            </a:r>
            <a:r>
              <a:rPr lang="sr-Latn-RS" altLang="en-US" sz="2800"/>
              <a:t>om</a:t>
            </a:r>
            <a:r>
              <a:rPr lang="en-US" sz="2800"/>
              <a:t>;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sr-Latn-RS" altLang="en-US" sz="2800"/>
              <a:t>nema kućište</a:t>
            </a:r>
            <a:r>
              <a:rPr lang="en-US" altLang="en-US" sz="2800"/>
              <a:t>;</a:t>
            </a: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sr-Latn-RS">
                <a:sym typeface="+mn-ea"/>
              </a:rPr>
              <a:t>eBay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22668" r="2209" b="8826"/>
          <a:stretch>
            <a:fillRect/>
          </a:stretch>
        </p:blipFill>
        <p:spPr>
          <a:xfrm>
            <a:off x="971550" y="1605280"/>
            <a:ext cx="10393680" cy="560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en-US">
                <a:sym typeface="+mn-ea"/>
              </a:rPr>
              <a:t>eBay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800">
                <a:solidFill>
                  <a:srgbClr val="00B050"/>
                </a:solidFill>
              </a:rPr>
              <a:t>Pros</a:t>
            </a:r>
            <a:endParaRPr lang="en-US" sz="2800">
              <a:solidFill>
                <a:srgbClr val="00B050"/>
              </a:solidFill>
            </a:endParaRPr>
          </a:p>
          <a:p>
            <a:pPr lvl="1"/>
            <a:r>
              <a:rPr lang="en-US" sz="2800"/>
              <a:t>cena $5;</a:t>
            </a:r>
            <a:endParaRPr lang="en-US" sz="2800"/>
          </a:p>
          <a:p>
            <a:pPr lvl="1"/>
            <a:r>
              <a:rPr lang="en-US" sz="2800"/>
              <a:t>AVR </a:t>
            </a:r>
            <a:r>
              <a:rPr lang="sr-Latn-RS" sz="2800"/>
              <a:t>čip </a:t>
            </a:r>
            <a:r>
              <a:rPr lang="en-US" altLang="sr-Latn-RS" sz="2800"/>
              <a:t>native podr</a:t>
            </a:r>
            <a:r>
              <a:rPr lang="sr-Latn-RS" altLang="sr-Latn-RS" sz="2800"/>
              <a:t>ška za USB</a:t>
            </a:r>
            <a:r>
              <a:rPr lang="en-US" sz="2800"/>
              <a:t>;</a:t>
            </a:r>
            <a:endParaRPr lang="en-US" sz="2800"/>
          </a:p>
          <a:p>
            <a:pPr lvl="1"/>
            <a:r>
              <a:rPr lang="en-US" sz="2800"/>
              <a:t>li</a:t>
            </a:r>
            <a:r>
              <a:rPr lang="sr-Latn-RS" sz="2800"/>
              <a:t>či na USB fleš memorij</a:t>
            </a:r>
            <a:r>
              <a:rPr lang="en-US" altLang="sr-Latn-RS" sz="2800"/>
              <a:t>u</a:t>
            </a:r>
            <a:r>
              <a:rPr lang="en-US" sz="2800"/>
              <a:t>;</a:t>
            </a:r>
            <a:endParaRPr lang="en-US" sz="2800"/>
          </a:p>
          <a:p>
            <a:pPr lvl="0"/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Cons</a:t>
            </a:r>
            <a:endParaRPr lang="en-US" sz="280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/>
              <a:t>nema community ( </a:t>
            </a:r>
            <a:r>
              <a:rPr lang="en-US" sz="2800" i="1"/>
              <a:t>zato sam ja tu :]</a:t>
            </a:r>
            <a:r>
              <a:rPr lang="en-US" sz="2800"/>
              <a:t> );</a:t>
            </a:r>
            <a:endParaRPr lang="en-US" sz="2800"/>
          </a:p>
          <a:p>
            <a:pPr lvl="1"/>
            <a:r>
              <a:rPr lang="en-U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nema podr</a:t>
            </a:r>
            <a:r>
              <a:rPr lang="sr-Latn-R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šk</a:t>
            </a:r>
            <a:r>
              <a:rPr lang="en-US" altLang="sr-Latn-R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u</a:t>
            </a:r>
            <a:r>
              <a:rPr lang="sr-Latn-RS" sz="2800">
                <a:solidFill>
                  <a:schemeClr val="accent2">
                    <a:lumMod val="75000"/>
                  </a:schemeClr>
                </a:solidFill>
                <a:sym typeface="+mn-ea"/>
              </a:rPr>
              <a:t> za sd karticu</a:t>
            </a:r>
            <a:r>
              <a:rPr lang="en-US" sz="2800">
                <a:sym typeface="+mn-ea"/>
              </a:rPr>
              <a:t>;</a:t>
            </a:r>
            <a:endParaRPr lang="en-US" sz="2800">
              <a:sym typeface="+mn-ea"/>
            </a:endParaRPr>
          </a:p>
          <a:p>
            <a:pPr lvl="1"/>
            <a:r>
              <a:rPr lang="en-US" sz="2800"/>
              <a:t>delimi</a:t>
            </a:r>
            <a:r>
              <a:rPr lang="sr-Latn-RS" altLang="en-US" sz="2800"/>
              <a:t>č</a:t>
            </a:r>
            <a:r>
              <a:rPr lang="en-US" sz="2800"/>
              <a:t>ni rubber ducky scripting jezik;</a:t>
            </a:r>
            <a:endParaRPr lang="en-US" sz="2800"/>
          </a:p>
          <a:p>
            <a:pPr lvl="1"/>
            <a:r>
              <a:rPr lang="sr-Latn-RS" altLang="en-US" sz="2800"/>
              <a:t>nema kućište</a:t>
            </a:r>
            <a:r>
              <a:rPr lang="en-US" altLang="en-US" sz="2800"/>
              <a:t>;</a:t>
            </a:r>
            <a:endParaRPr lang="en-US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0" y="495808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en-US">
                <a:sym typeface="+mn-ea"/>
              </a:rPr>
              <a:t>Hardware</a:t>
            </a:r>
            <a:endParaRPr 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pPr>
              <a:buClrTx/>
              <a:buFont typeface="Arial" charset="0"/>
              <a:buChar char="-"/>
            </a:pPr>
            <a:r>
              <a:rPr lang="sr-Latn-RS">
                <a:solidFill>
                  <a:schemeClr val="accent2">
                    <a:lumMod val="75000"/>
                  </a:schemeClr>
                </a:solidFill>
              </a:rPr>
              <a:t>AT90USB162</a:t>
            </a:r>
            <a:endParaRPr lang="sr-Latn-RS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Tx/>
              <a:buFont typeface="Arial" charset="0"/>
              <a:buChar char="-"/>
            </a:pPr>
            <a:r>
              <a:rPr lang="sr-Latn-RS"/>
              <a:t>USB 2.0 Full speed</a:t>
            </a:r>
            <a:endParaRPr lang="sr-Latn-RS"/>
          </a:p>
          <a:p>
            <a:pPr lvl="1">
              <a:buClrTx/>
              <a:buFont typeface="Arial" charset="0"/>
              <a:buChar char="-"/>
            </a:pPr>
            <a:r>
              <a:rPr lang="sr-Latn-RS"/>
              <a:t>8-16MHz</a:t>
            </a:r>
            <a:endParaRPr lang="sr-Latn-RS"/>
          </a:p>
          <a:p>
            <a:pPr lvl="1">
              <a:buClrTx/>
              <a:buFont typeface="Arial" charset="0"/>
              <a:buChar char="-"/>
            </a:pPr>
            <a:r>
              <a:rPr lang="sr-Latn-RS"/>
              <a:t>EEPROM</a:t>
            </a:r>
            <a:endParaRPr lang="sr-Latn-R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rcRect l="20360" t="13775" r="21561" b="2218"/>
          <a:stretch>
            <a:fillRect/>
          </a:stretch>
        </p:blipFill>
        <p:spPr>
          <a:xfrm>
            <a:off x="6090285" y="-17780"/>
            <a:ext cx="6096635" cy="68859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84460" y="384175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Software</a:t>
            </a:r>
            <a:endParaRPr lang="sr-Latn-R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9830"/>
          </a:xfrm>
        </p:spPr>
        <p:txBody>
          <a:bodyPr/>
          <a:p>
            <a:r>
              <a:rPr lang="sr-Latn-RS" altLang="en-US" sz="2800">
                <a:solidFill>
                  <a:srgbClr val="00B050"/>
                </a:solidFill>
              </a:rPr>
              <a:t>USBHIDTest</a:t>
            </a:r>
            <a:endParaRPr lang="sr-Latn-RS" altLang="en-US" sz="2800">
              <a:solidFill>
                <a:srgbClr val="00B050"/>
              </a:solidFill>
            </a:endParaRPr>
          </a:p>
          <a:p>
            <a:pPr lvl="1"/>
            <a:r>
              <a:rPr lang="sr-Latn-RS" altLang="en-US" sz="2800"/>
              <a:t>LUFA </a:t>
            </a:r>
            <a:r>
              <a:rPr lang="en-US" altLang="en-US" sz="2800"/>
              <a:t>{LightWeight </a:t>
            </a:r>
            <a:r>
              <a:rPr lang="sr-Latn-RS" altLang="en-US" sz="2800"/>
              <a:t>USB</a:t>
            </a:r>
            <a:r>
              <a:rPr lang="en-US" altLang="en-US" sz="2800"/>
              <a:t> Framework for AVRs};</a:t>
            </a:r>
            <a:endParaRPr lang="en-US" altLang="en-US" sz="2800"/>
          </a:p>
          <a:p>
            <a:pPr lvl="1"/>
            <a:r>
              <a:rPr lang="en-US" altLang="en-US" sz="2800"/>
              <a:t>example kod za tastaturu;</a:t>
            </a:r>
            <a:endParaRPr lang="en-US" altLang="en-US" sz="2800"/>
          </a:p>
          <a:p>
            <a:pPr lvl="1"/>
            <a:r>
              <a:rPr lang="en-US" altLang="en-US" sz="2800"/>
              <a:t>AVR Studio;</a:t>
            </a:r>
            <a:endParaRPr lang="en-US" altLang="en-US" sz="2800"/>
          </a:p>
          <a:p>
            <a:pPr lvl="1"/>
            <a:r>
              <a:rPr lang="en-US" altLang="en-US" sz="2800"/>
              <a:t>AT90USB162;</a:t>
            </a:r>
            <a:endParaRPr lang="en-US" altLang="en-US" sz="2800"/>
          </a:p>
          <a:p>
            <a:pPr lvl="0"/>
            <a:r>
              <a:rPr lang="en-US" altLang="en-US" sz="2800">
                <a:solidFill>
                  <a:schemeClr val="accent2">
                    <a:lumMod val="75000"/>
                  </a:schemeClr>
                </a:solidFill>
              </a:rPr>
              <a:t>USBPayloadGenerator</a:t>
            </a:r>
            <a:endParaRPr lang="en-US" altLang="en-US" sz="280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en-US" sz="2800"/>
              <a:t>C++;</a:t>
            </a:r>
            <a:endParaRPr lang="en-US" altLang="en-US" sz="2800"/>
          </a:p>
          <a:p>
            <a:pPr lvl="1"/>
            <a:r>
              <a:rPr lang="en-US" altLang="en-US" sz="2800"/>
              <a:t>generi</a:t>
            </a:r>
            <a:r>
              <a:rPr lang="sr-Latn-RS" altLang="en-US" sz="2800"/>
              <a:t>še “Payload.h” koji se ubacuje u gornji projekat</a:t>
            </a:r>
            <a:r>
              <a:rPr lang="en-US" altLang="en-US" sz="2800"/>
              <a:t>;</a:t>
            </a:r>
            <a:endParaRPr lang="en-US" altLang="en-US" sz="2800"/>
          </a:p>
          <a:p>
            <a:pPr lvl="1"/>
            <a:r>
              <a:rPr lang="en-US" altLang="en-US" sz="2800"/>
              <a:t>delimi</a:t>
            </a:r>
            <a:r>
              <a:rPr lang="sr-Latn-RS" altLang="en-US" sz="2800"/>
              <a:t>čno podržava RubberDucky skripting jezik </a:t>
            </a:r>
            <a:br>
              <a:rPr lang="sr-Latn-RS" altLang="en-US" sz="2800"/>
            </a:br>
            <a:r>
              <a:rPr lang="en-US" altLang="sr-Latn-RS" sz="2800"/>
              <a:t>[</a:t>
            </a:r>
            <a:r>
              <a:rPr lang="sr-Latn-RS" altLang="en-US" sz="2800" i="1"/>
              <a:t>DELAY, STRING, REM, GUI</a:t>
            </a:r>
            <a:r>
              <a:rPr lang="en-US" altLang="en-US" sz="2800"/>
              <a:t>]</a:t>
            </a:r>
            <a:endParaRPr lang="sr-Latn-RS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sr-Latn-RS" altLang="en-US"/>
              <a:t>Napišete malu rubber ducky skriptu.</a:t>
            </a:r>
            <a:endParaRPr lang="sr-Latn-RS" altLang="en-US"/>
          </a:p>
          <a:p>
            <a:pPr marL="514350" indent="-514350">
              <a:buAutoNum type="arabicPeriod"/>
            </a:pPr>
            <a:r>
              <a:rPr lang="sr-Latn-RS" altLang="en-US"/>
              <a:t>Pokrenete USBPayloadGenerator.</a:t>
            </a:r>
            <a:endParaRPr lang="sr-Latn-RS" altLang="en-US"/>
          </a:p>
          <a:p>
            <a:pPr marL="514350" indent="-514350">
              <a:buAutoNum type="arabicPeriod"/>
            </a:pPr>
            <a:r>
              <a:rPr lang="sr-Latn-RS" altLang="en-US"/>
              <a:t>Iskopirate </a:t>
            </a:r>
            <a:r>
              <a:rPr lang="en-US" altLang="sr-Latn-RS"/>
              <a:t>“</a:t>
            </a:r>
            <a:r>
              <a:rPr lang="sr-Latn-RS" altLang="en-US"/>
              <a:t>Payload.h</a:t>
            </a:r>
            <a:r>
              <a:rPr lang="en-US" altLang="sr-Latn-RS"/>
              <a:t>”</a:t>
            </a:r>
            <a:r>
              <a:rPr lang="sr-Latn-RS" altLang="en-US"/>
              <a:t> u AVR projekat USBHIDTest.</a:t>
            </a:r>
            <a:endParaRPr lang="sr-Latn-RS" altLang="en-US"/>
          </a:p>
          <a:p>
            <a:pPr marL="514350" indent="-514350">
              <a:buAutoNum type="arabicPeriod"/>
            </a:pPr>
            <a:r>
              <a:rPr lang="sr-Latn-RS" altLang="en-US"/>
              <a:t>Kompajlujete i programirate uređaj.</a:t>
            </a:r>
            <a:endParaRPr lang="sr-Latn-RS" altLang="en-US"/>
          </a:p>
          <a:p>
            <a:pPr marL="514350" indent="-514350">
              <a:buAutoNum type="arabicPeriod"/>
            </a:pPr>
            <a:r>
              <a:rPr lang="en-US" altLang="sr-Latn-RS"/>
              <a:t>... </a:t>
            </a:r>
            <a:r>
              <a:rPr lang="sr-Latn-RS" altLang="en-US"/>
              <a:t>Profit </a:t>
            </a:r>
            <a:r>
              <a:rPr lang="en-US" altLang="sr-Latn-RS"/>
              <a:t>...</a:t>
            </a:r>
            <a:r>
              <a:rPr lang="en-US" altLang="en-US"/>
              <a:t> (ako vas ne uhvate) </a:t>
            </a:r>
            <a:r>
              <a:rPr lang="sr-Latn-RS" altLang="en-US">
                <a:sym typeface="+mn-ea"/>
              </a:rPr>
              <a:t>:</a:t>
            </a:r>
            <a:r>
              <a:rPr lang="en-US" altLang="en-US">
                <a:sym typeface="+mn-ea"/>
              </a:rPr>
              <a:t>]</a:t>
            </a:r>
            <a:r>
              <a:rPr lang="en-US" altLang="en-US"/>
              <a:t>.</a:t>
            </a:r>
            <a:endParaRPr lang="sr-Latn-R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" y="484505"/>
            <a:ext cx="12159615" cy="2387600"/>
          </a:xfrm>
        </p:spPr>
        <p:txBody>
          <a:bodyPr/>
          <a:p>
            <a:r>
              <a:rPr lang="en-US">
                <a:latin typeface="Open Sans Light" charset="0"/>
              </a:rPr>
              <a:t>HVALA NA PA</a:t>
            </a:r>
            <a:r>
              <a:rPr lang="sr-Latn-RS">
                <a:latin typeface="Open Sans Light" charset="0"/>
              </a:rPr>
              <a:t>ŽNJI!</a:t>
            </a:r>
            <a:r>
              <a:rPr lang="en-US">
                <a:latin typeface="Open Sans Light" charset="0"/>
              </a:rPr>
              <a:t> </a:t>
            </a:r>
            <a:br>
              <a:rPr lang="en-US">
                <a:latin typeface="Open Sans Light" charset="0"/>
              </a:rPr>
            </a:br>
            <a:r>
              <a:rPr lang="en-US" sz="7200">
                <a:latin typeface="Open Sans Light" charset="0"/>
              </a:rPr>
              <a:t>[ </a:t>
            </a:r>
            <a:r>
              <a:rPr lang="sr-Latn-RS" altLang="en-US">
                <a:solidFill>
                  <a:srgbClr val="00B050"/>
                </a:solidFill>
                <a:latin typeface="Open Sans Light" charset="0"/>
              </a:rPr>
              <a:t>PITANJA?</a:t>
            </a:r>
            <a:r>
              <a:rPr lang="en-US" sz="7200">
                <a:latin typeface="Open Sans Light" charset="0"/>
              </a:rPr>
              <a:t> ]</a:t>
            </a:r>
            <a:endParaRPr lang="en-US" sz="7200">
              <a:latin typeface="Open Sans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" y="5488940"/>
            <a:ext cx="12179300" cy="1655445"/>
          </a:xfrm>
        </p:spPr>
        <p:txBody>
          <a:bodyPr>
            <a:normAutofit lnSpcReduction="20000"/>
          </a:bodyPr>
          <a:p>
            <a:r>
              <a:rPr lang="en-US">
                <a:solidFill>
                  <a:schemeClr val="bg2"/>
                </a:solidFill>
              </a:rPr>
              <a:t>Nikola Vitanovi</a:t>
            </a:r>
            <a:r>
              <a:rPr lang="sr-Latn-RS">
                <a:solidFill>
                  <a:schemeClr val="bg2"/>
                </a:solidFill>
              </a:rPr>
              <a:t>ć</a:t>
            </a:r>
            <a:endParaRPr lang="sr-Latn-RS">
              <a:solidFill>
                <a:schemeClr val="bg2"/>
              </a:solidFill>
            </a:endParaRPr>
          </a:p>
          <a:p>
            <a:r>
              <a:rPr lang="sr-Latn-RS" sz="2000">
                <a:solidFill>
                  <a:schemeClr val="bg2"/>
                </a:solidFill>
              </a:rPr>
              <a:t>nikola@vitanovic.net</a:t>
            </a:r>
            <a:endParaRPr lang="sr-Latn-RS" sz="2000">
              <a:solidFill>
                <a:schemeClr val="bg2"/>
              </a:solidFill>
            </a:endParaRPr>
          </a:p>
          <a:p>
            <a:r>
              <a:rPr lang="sr-Latn-RS" sz="2000">
                <a:solidFill>
                  <a:schemeClr val="bg2"/>
                </a:solidFill>
              </a:rPr>
              <a:t>2016</a:t>
            </a:r>
            <a:endParaRPr lang="sr-Latn-RS" sz="2000">
              <a:solidFill>
                <a:schemeClr val="bg2"/>
              </a:solidFill>
            </a:endParaRPr>
          </a:p>
        </p:txBody>
      </p:sp>
      <p:pic>
        <p:nvPicPr>
          <p:cNvPr id="4" name="Picture 3" descr="qrcode.36071274"/>
          <p:cNvPicPr>
            <a:picLocks noChangeAspect="1"/>
          </p:cNvPicPr>
          <p:nvPr/>
        </p:nvPicPr>
        <p:blipFill>
          <a:blip r:embed="rId1"/>
          <a:srcRect l="7004" t="7771" r="8947" b="8563"/>
          <a:stretch>
            <a:fillRect/>
          </a:stretch>
        </p:blipFill>
        <p:spPr>
          <a:xfrm>
            <a:off x="5056505" y="3077845"/>
            <a:ext cx="2087880" cy="2078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Open Sans Light" charset="0"/>
              </a:rPr>
              <a:t>Poor mans </a:t>
            </a:r>
            <a:br>
              <a:rPr lang="en-US">
                <a:latin typeface="Open Sans Light" charset="0"/>
              </a:rPr>
            </a:br>
            <a:r>
              <a:rPr lang="en-US">
                <a:latin typeface="Open Sans Light" charset="0"/>
              </a:rPr>
              <a:t>{ </a:t>
            </a:r>
            <a:r>
              <a:rPr lang="en-US">
                <a:solidFill>
                  <a:srgbClr val="00B050"/>
                </a:solidFill>
                <a:latin typeface="Open Sans Light" charset="0"/>
              </a:rPr>
              <a:t>Bad USB</a:t>
            </a:r>
            <a:r>
              <a:rPr lang="en-US">
                <a:latin typeface="Open Sans Light" charset="0"/>
              </a:rPr>
              <a:t> }</a:t>
            </a:r>
            <a:endParaRPr lang="en-US">
              <a:latin typeface="Open Sans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790" y="5487353"/>
            <a:ext cx="9144000" cy="1655762"/>
          </a:xfrm>
        </p:spPr>
        <p:txBody>
          <a:bodyPr>
            <a:normAutofit lnSpcReduction="20000"/>
          </a:bodyPr>
          <a:p>
            <a:r>
              <a:rPr lang="en-US">
                <a:solidFill>
                  <a:schemeClr val="bg2"/>
                </a:solidFill>
              </a:rPr>
              <a:t>Nikola Vitanovi</a:t>
            </a:r>
            <a:r>
              <a:rPr lang="sr-Latn-RS">
                <a:solidFill>
                  <a:schemeClr val="bg2"/>
                </a:solidFill>
              </a:rPr>
              <a:t>ć</a:t>
            </a:r>
            <a:endParaRPr lang="sr-Latn-RS">
              <a:solidFill>
                <a:schemeClr val="bg2"/>
              </a:solidFill>
            </a:endParaRPr>
          </a:p>
          <a:p>
            <a:r>
              <a:rPr lang="sr-Latn-RS" sz="2000">
                <a:solidFill>
                  <a:schemeClr val="bg2"/>
                </a:solidFill>
              </a:rPr>
              <a:t>nikola@vitanovic.net</a:t>
            </a:r>
            <a:endParaRPr lang="sr-Latn-RS" sz="2000">
              <a:solidFill>
                <a:schemeClr val="bg2"/>
              </a:solidFill>
            </a:endParaRPr>
          </a:p>
          <a:p>
            <a:r>
              <a:rPr lang="sr-Latn-RS" sz="2000">
                <a:solidFill>
                  <a:schemeClr val="bg2"/>
                </a:solidFill>
              </a:rPr>
              <a:t>2016</a:t>
            </a:r>
            <a:endParaRPr lang="sr-Latn-RS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/>
          <a:p>
            <a:r>
              <a:rPr lang="en-US">
                <a:solidFill>
                  <a:srgbClr val="00B050"/>
                </a:solidFill>
              </a:rPr>
              <a:t>BadUSB</a:t>
            </a:r>
            <a:r>
              <a:rPr lang="sr-Latn-RS" altLang="en-US"/>
              <a:t>#</a:t>
            </a:r>
            <a:r>
              <a:rPr lang="en-US"/>
              <a:t> </a:t>
            </a:r>
            <a:r>
              <a:rPr lang="sr-Latn-RS" altLang="en-US"/>
              <a:t>Početak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en-US" sz="2400" i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2008</a:t>
            </a:r>
            <a:r>
              <a:rPr lang="en-US" sz="2400" i="1">
                <a:sym typeface="+mn-ea"/>
              </a:rPr>
              <a:t>	</a:t>
            </a:r>
            <a:r>
              <a:rPr lang="en-US" sz="2400">
                <a:sym typeface="+mn-ea"/>
              </a:rPr>
              <a:t>NSA COTTONMOUTH;</a:t>
            </a:r>
            <a:endParaRPr lang="en-US" sz="2400">
              <a:sym typeface="+mn-ea"/>
            </a:endParaRPr>
          </a:p>
          <a:p>
            <a:pPr marL="457200" indent="-457200"/>
            <a:r>
              <a:rPr lang="en-US" sz="2400" i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2010</a:t>
            </a:r>
            <a:r>
              <a:rPr lang="en-US" sz="2400">
                <a:sym typeface="+mn-ea"/>
              </a:rPr>
              <a:t>	HAK5 ima svoj proizvod Rubber duckey;</a:t>
            </a:r>
            <a:endParaRPr lang="en-US" sz="2400" i="1"/>
          </a:p>
          <a:p>
            <a:pPr marL="457200" indent="-457200"/>
            <a:r>
              <a:rPr lang="en-US" sz="2400" i="1">
                <a:solidFill>
                  <a:schemeClr val="accent2">
                    <a:lumMod val="75000"/>
                  </a:schemeClr>
                </a:solidFill>
              </a:rPr>
              <a:t>2014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/>
              <a:t>	SRLabs objavljuje podatke o BadUSB napadu;</a:t>
            </a:r>
            <a:endParaRPr lang="en-US" sz="2400"/>
          </a:p>
          <a:p>
            <a:pPr marL="457200" indent="-457200"/>
            <a:r>
              <a:rPr lang="en-US" sz="2400" i="1">
                <a:solidFill>
                  <a:schemeClr val="accent2">
                    <a:lumMod val="50000"/>
                  </a:schemeClr>
                </a:solidFill>
              </a:rPr>
              <a:t>2014</a:t>
            </a:r>
            <a:r>
              <a:rPr lang="en-US" sz="2400"/>
              <a:t>	Derbycon objavljuje proof-of-concept na G</a:t>
            </a:r>
            <a:r>
              <a:rPr lang="sr-Latn-RS" altLang="en-US" sz="2400"/>
              <a:t>it</a:t>
            </a:r>
            <a:r>
              <a:rPr lang="en-US" sz="2400"/>
              <a:t>H</a:t>
            </a:r>
            <a:r>
              <a:rPr lang="sr-Latn-RS" altLang="en-US" sz="2400"/>
              <a:t>ub</a:t>
            </a:r>
            <a:r>
              <a:rPr lang="en-US" sz="2400"/>
              <a:t>-u;</a:t>
            </a:r>
            <a:endParaRPr lang="en-US" sz="2400"/>
          </a:p>
          <a:p>
            <a:pPr marL="457200" indent="-457200"/>
            <a:r>
              <a:rPr lang="en-US" altLang="sr-Latn-RS" sz="2400" i="1">
                <a:solidFill>
                  <a:srgbClr val="FF0000"/>
                </a:solidFill>
              </a:rPr>
              <a:t>2016</a:t>
            </a:r>
            <a:r>
              <a:rPr lang="en-US" altLang="sr-Latn-RS" sz="2400"/>
              <a:t>	eBay varijanta {WIP};</a:t>
            </a:r>
            <a:endParaRPr lang="en-US" altLang="sr-Latn-R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en-US">
                <a:sym typeface="+mn-ea"/>
              </a:rPr>
              <a:t>NSA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930" y="1642110"/>
            <a:ext cx="6960870" cy="9003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en-US">
                <a:sym typeface="+mn-ea"/>
              </a:rPr>
              <a:t>NSA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800">
                <a:solidFill>
                  <a:srgbClr val="00B050"/>
                </a:solidFill>
              </a:rPr>
              <a:t>Pros</a:t>
            </a:r>
            <a:endParaRPr lang="en-US" sz="2800">
              <a:solidFill>
                <a:srgbClr val="00B050"/>
              </a:solidFill>
            </a:endParaRPr>
          </a:p>
          <a:p>
            <a:pPr lvl="1"/>
            <a:r>
              <a:rPr lang="en-US" sz="2800"/>
              <a:t>dobar community (</a:t>
            </a:r>
            <a:r>
              <a:rPr lang="en-US" sz="2800" i="1"/>
              <a:t>NSA</a:t>
            </a:r>
            <a:r>
              <a:rPr lang="en-US" sz="2800"/>
              <a:t>);</a:t>
            </a:r>
            <a:endParaRPr lang="en-US" sz="2800"/>
          </a:p>
          <a:p>
            <a:pPr lvl="1"/>
            <a:r>
              <a:rPr lang="en-US" sz="2800"/>
              <a:t>nema scripting jezik;</a:t>
            </a:r>
            <a:endParaRPr lang="en-US" sz="2800"/>
          </a:p>
          <a:p>
            <a:pPr lvl="1"/>
            <a:r>
              <a:rPr lang="en-US" sz="2800"/>
              <a:t>li</a:t>
            </a:r>
            <a:r>
              <a:rPr lang="sr-Latn-RS" sz="2800"/>
              <a:t>či na USB </a:t>
            </a:r>
            <a:r>
              <a:rPr lang="en-US" altLang="sr-Latn-RS" sz="2800"/>
              <a:t>kabl</a:t>
            </a:r>
            <a:r>
              <a:rPr lang="en-US" sz="2800"/>
              <a:t>;</a:t>
            </a:r>
            <a:endParaRPr lang="en-US" sz="2800"/>
          </a:p>
          <a:p>
            <a:pPr lvl="1"/>
            <a:r>
              <a:rPr lang="en-US" sz="2800"/>
              <a:t>nije potrebna internet konekcija;</a:t>
            </a:r>
            <a:endParaRPr lang="en-US" sz="2800"/>
          </a:p>
          <a:p>
            <a:pPr lvl="0"/>
            <a:r>
              <a:rPr lang="en-US" sz="2800">
                <a:solidFill>
                  <a:srgbClr val="FF0000"/>
                </a:solidFill>
              </a:rPr>
              <a:t>Cons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800"/>
              <a:t>cena $20000;</a:t>
            </a:r>
            <a:endParaRPr lang="en-US" sz="2800"/>
          </a:p>
          <a:p>
            <a:pPr lvl="1"/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nije </a:t>
            </a:r>
            <a:r>
              <a:rPr lang="sr-Latn-RS" sz="2800">
                <a:solidFill>
                  <a:schemeClr val="accent2">
                    <a:lumMod val="75000"/>
                  </a:schemeClr>
                </a:solidFill>
              </a:rPr>
              <a:t>open source</a:t>
            </a:r>
            <a:r>
              <a:rPr lang="en-US" sz="2800"/>
              <a:t>;</a:t>
            </a:r>
            <a:endParaRPr lang="en-US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0" y="496062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en-US">
                <a:sym typeface="+mn-ea"/>
              </a:rPr>
              <a:t>HAK5</a:t>
            </a:r>
            <a:endParaRPr lang="en-US" altLang="en-US">
              <a:sym typeface="+mn-ea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-332" t="18725" r="1836" b="6446"/>
          <a:stretch>
            <a:fillRect/>
          </a:stretch>
        </p:blipFill>
        <p:spPr>
          <a:xfrm>
            <a:off x="1438275" y="1506855"/>
            <a:ext cx="954659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 altLang="en-US">
                <a:sym typeface="+mn-ea"/>
              </a:rPr>
              <a:t>HAK5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800">
                <a:solidFill>
                  <a:srgbClr val="00B050"/>
                </a:solidFill>
              </a:rPr>
              <a:t>Pros</a:t>
            </a:r>
            <a:endParaRPr lang="en-US" sz="2800">
              <a:solidFill>
                <a:srgbClr val="00B050"/>
              </a:solidFill>
            </a:endParaRPr>
          </a:p>
          <a:p>
            <a:pPr lvl="1"/>
            <a:r>
              <a:rPr lang="en-US" sz="2800"/>
              <a:t>dobar community;</a:t>
            </a:r>
            <a:endParaRPr lang="en-US" sz="2800"/>
          </a:p>
          <a:p>
            <a:pPr lvl="1"/>
            <a:r>
              <a:rPr lang="en-US" sz="2800"/>
              <a:t>lak scripting jezik;</a:t>
            </a:r>
            <a:endParaRPr lang="en-US" sz="2800"/>
          </a:p>
          <a:p>
            <a:pPr lvl="1"/>
            <a:r>
              <a:rPr lang="en-US" sz="2800"/>
              <a:t>li</a:t>
            </a:r>
            <a:r>
              <a:rPr lang="sr-Latn-RS" sz="2800"/>
              <a:t>či na USB fleš memoriju</a:t>
            </a:r>
            <a:r>
              <a:rPr lang="en-US" sz="2800"/>
              <a:t>;</a:t>
            </a:r>
            <a:endParaRPr lang="en-US" sz="2800"/>
          </a:p>
          <a:p>
            <a:pPr lvl="1"/>
            <a:r>
              <a:rPr lang="en-US" sz="2800"/>
              <a:t>podr</a:t>
            </a:r>
            <a:r>
              <a:rPr lang="sr-Latn-RS" sz="2800"/>
              <a:t>ška za sd karticu</a:t>
            </a:r>
            <a:r>
              <a:rPr lang="en-US" sz="2800"/>
              <a:t>;</a:t>
            </a:r>
            <a:endParaRPr lang="en-US" sz="2800"/>
          </a:p>
          <a:p>
            <a:pPr lvl="0"/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Cons</a:t>
            </a:r>
            <a:endParaRPr lang="en-US" sz="280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cena $44.99</a:t>
            </a:r>
            <a:r>
              <a:rPr lang="en-US" sz="2800"/>
              <a:t>;</a:t>
            </a:r>
            <a:endParaRPr lang="en-US" sz="2800"/>
          </a:p>
          <a:p>
            <a:pPr lvl="1"/>
            <a:r>
              <a:rPr lang="en-US" sz="2800"/>
              <a:t>nije ba</a:t>
            </a:r>
            <a:r>
              <a:rPr lang="sr-Latn-RS" sz="2800"/>
              <a:t>š open source</a:t>
            </a:r>
            <a:r>
              <a:rPr lang="en-US" sz="2800"/>
              <a:t>;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>
                <a:sym typeface="+mn-ea"/>
              </a:rPr>
              <a:t>SRLabs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rcRect t="12265" r="25687" b="15480"/>
          <a:stretch>
            <a:fillRect/>
          </a:stretch>
        </p:blipFill>
        <p:spPr>
          <a:xfrm>
            <a:off x="1386840" y="1661160"/>
            <a:ext cx="9444355" cy="707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B050"/>
                </a:solidFill>
                <a:sym typeface="+mn-ea"/>
              </a:rPr>
              <a:t>BadUSB</a:t>
            </a:r>
            <a:r>
              <a:rPr lang="sr-Latn-RS" altLang="en-US">
                <a:sym typeface="+mn-ea"/>
              </a:rPr>
              <a:t># </a:t>
            </a:r>
            <a:r>
              <a:rPr lang="en-US">
                <a:sym typeface="+mn-ea"/>
              </a:rPr>
              <a:t>SRLabs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800">
                <a:solidFill>
                  <a:srgbClr val="00B050"/>
                </a:solidFill>
              </a:rPr>
              <a:t>Pros</a:t>
            </a:r>
            <a:endParaRPr lang="en-US" sz="2800">
              <a:solidFill>
                <a:srgbClr val="00B050"/>
              </a:solidFill>
            </a:endParaRPr>
          </a:p>
          <a:p>
            <a:pPr lvl="1"/>
            <a:r>
              <a:rPr lang="en-US" sz="2800"/>
              <a:t>ve</a:t>
            </a:r>
            <a:r>
              <a:rPr lang="sr-Latn-RS" sz="2800"/>
              <a:t>ći broj </a:t>
            </a:r>
            <a:r>
              <a:rPr lang="en-US" altLang="sr-Latn-RS" sz="2800"/>
              <a:t>USB </a:t>
            </a:r>
            <a:r>
              <a:rPr lang="sr-Latn-RS" sz="2800"/>
              <a:t>uređaja</a:t>
            </a:r>
            <a:r>
              <a:rPr lang="en-US" sz="2800"/>
              <a:t>;</a:t>
            </a:r>
            <a:endParaRPr lang="en-US" sz="2800"/>
          </a:p>
          <a:p>
            <a:pPr lvl="1"/>
            <a:r>
              <a:rPr lang="en-US" sz="2800"/>
              <a:t>ve</a:t>
            </a:r>
            <a:r>
              <a:rPr lang="sr-Latn-RS" sz="2800"/>
              <a:t>ći broj USB kontrolera</a:t>
            </a:r>
            <a:r>
              <a:rPr lang="en-US" sz="2800"/>
              <a:t>;</a:t>
            </a:r>
            <a:endParaRPr lang="en-US" sz="2800"/>
          </a:p>
          <a:p>
            <a:pPr lvl="0"/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Cons</a:t>
            </a:r>
            <a:endParaRPr lang="en-US" sz="280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/>
              <a:t>nema community;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nema podr</a:t>
            </a:r>
            <a:r>
              <a:rPr lang="sr-Latn-RS" sz="2800">
                <a:sym typeface="+mn-ea"/>
              </a:rPr>
              <a:t>šk</a:t>
            </a:r>
            <a:r>
              <a:rPr lang="en-US" altLang="sr-Latn-RS" sz="2800">
                <a:sym typeface="+mn-ea"/>
              </a:rPr>
              <a:t>u;</a:t>
            </a:r>
            <a:endParaRPr lang="sr-Cyrl-RS" altLang="sr-Latn-RS" sz="2800">
              <a:sym typeface="+mn-ea"/>
            </a:endParaRPr>
          </a:p>
          <a:p>
            <a:pPr lvl="1"/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nije open source;</a:t>
            </a:r>
            <a:endParaRPr lang="en-US" sz="28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0" y="496125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WPS Presentation</Application>
  <PresentationFormat>Widescreen</PresentationFormat>
  <Paragraphs>130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演示文稿</vt:lpstr>
      <vt:lpstr>Poor mans  { Bad USB }</vt:lpstr>
      <vt:lpstr>BadUSB# Početak</vt:lpstr>
      <vt:lpstr>BadUSB# NSA</vt:lpstr>
      <vt:lpstr>BadUSB# NSA</vt:lpstr>
      <vt:lpstr>BadUSB# HAK5</vt:lpstr>
      <vt:lpstr>BadUSB# HAK5</vt:lpstr>
      <vt:lpstr>BadUSB# SRLabs</vt:lpstr>
      <vt:lpstr>BadUSB# SRLabs</vt:lpstr>
      <vt:lpstr>BadUSB# Derbycon</vt:lpstr>
      <vt:lpstr>BadUSB# Derbycon</vt:lpstr>
      <vt:lpstr>BadUSB# eBay </vt:lpstr>
      <vt:lpstr>BadUSB# eBay</vt:lpstr>
      <vt:lpstr>BadUSB# eBay </vt:lpstr>
      <vt:lpstr>BadUSB# eBay</vt:lpstr>
      <vt:lpstr>PowerPoint 演示文稿</vt:lpstr>
      <vt:lpstr>PowerPoint 演示文稿</vt:lpstr>
      <vt:lpstr>PowerPoint 演示文稿</vt:lpstr>
      <vt:lpstr>Poor mans  { Bad USB 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Poor mans  BadUSB</dc:title>
  <dc:creator>Vita</dc:creator>
  <cp:lastModifiedBy>Vita</cp:lastModifiedBy>
  <cp:revision>50</cp:revision>
  <dcterms:created xsi:type="dcterms:W3CDTF">2016-07-26T17:11:00Z</dcterms:created>
  <dcterms:modified xsi:type="dcterms:W3CDTF">2016-07-27T14:44:35Z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