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9EF"/>
    <a:srgbClr val="CFAFE7"/>
    <a:srgbClr val="991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2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41C4-783F-47D9-8DB8-2D3D0F785F0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EEC2-32AC-4B6B-AA86-29B64B34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9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198" y="2367508"/>
            <a:ext cx="153188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342900" indent="-342900" algn="ctr">
              <a:buAutoNum type="arabicParenR"/>
            </a:pPr>
            <a:endParaRPr lang="en-US" dirty="0">
              <a:latin typeface="Trebuchet MS" panose="020B0603020202020204" pitchFamily="34" charset="0"/>
            </a:endParaRPr>
          </a:p>
          <a:p>
            <a:pPr marL="227013" indent="-227013" algn="ctr"/>
            <a:r>
              <a:rPr lang="en-US" b="1" dirty="0" smtClean="0">
                <a:latin typeface="Trebuchet MS" panose="020B0603020202020204" pitchFamily="34" charset="0"/>
              </a:rPr>
              <a:t>1. Emissions Calculator</a:t>
            </a:r>
            <a:endParaRPr lang="en-US" b="1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6256" y="2367508"/>
            <a:ext cx="163337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7013" indent="-227013" algn="ctr"/>
            <a:endParaRPr lang="en-US" dirty="0" smtClean="0">
              <a:latin typeface="Trebuchet MS" panose="020B0603020202020204" pitchFamily="34" charset="0"/>
            </a:endParaRPr>
          </a:p>
          <a:p>
            <a:pPr marL="227013" indent="-227013" algn="ctr"/>
            <a:endParaRPr lang="en-US" dirty="0">
              <a:latin typeface="Trebuchet MS" panose="020B0603020202020204" pitchFamily="34" charset="0"/>
            </a:endParaRPr>
          </a:p>
          <a:p>
            <a:pPr marL="227013" indent="-227013" algn="ctr"/>
            <a:r>
              <a:rPr lang="en-US" b="1" dirty="0">
                <a:latin typeface="Trebuchet MS" panose="020B0603020202020204" pitchFamily="34" charset="0"/>
              </a:rPr>
              <a:t>2. Dashboard Generator</a:t>
            </a: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7273" y="5546017"/>
            <a:ext cx="121709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Trebuchet MS" panose="020B0603020202020204" pitchFamily="34" charset="0"/>
            </a:endParaRPr>
          </a:p>
          <a:p>
            <a:pPr algn="ctr"/>
            <a:r>
              <a:rPr lang="en-US" sz="1400" dirty="0">
                <a:latin typeface="Trebuchet MS" panose="020B0603020202020204" pitchFamily="34" charset="0"/>
              </a:rPr>
              <a:t>Software component</a:t>
            </a: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6793" y="5546017"/>
            <a:ext cx="121709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Trebuchet MS" panose="020B0603020202020204" pitchFamily="34" charset="0"/>
            </a:endParaRPr>
          </a:p>
          <a:p>
            <a:pPr algn="ctr"/>
            <a:r>
              <a:rPr lang="en-US" sz="1400" dirty="0">
                <a:latin typeface="Trebuchet MS" panose="020B0603020202020204" pitchFamily="34" charset="0"/>
              </a:rPr>
              <a:t>Data</a:t>
            </a:r>
          </a:p>
          <a:p>
            <a:endParaRPr lang="en-US" sz="1400" dirty="0" smtClean="0">
              <a:latin typeface="Trebuchet MS" panose="020B0603020202020204" pitchFamily="34" charset="0"/>
            </a:endParaRP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07752" y="5546017"/>
            <a:ext cx="12170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Trebuchet MS" panose="020B0603020202020204" pitchFamily="34" charset="0"/>
            </a:endParaRPr>
          </a:p>
          <a:p>
            <a:pPr algn="ctr"/>
            <a:r>
              <a:rPr lang="en-US" sz="1400" dirty="0">
                <a:latin typeface="Trebuchet MS" panose="020B0603020202020204" pitchFamily="34" charset="0"/>
              </a:rPr>
              <a:t>Visualization</a:t>
            </a:r>
          </a:p>
          <a:p>
            <a:endParaRPr lang="en-US" sz="1400" dirty="0" smtClean="0">
              <a:latin typeface="Trebuchet MS" panose="020B0603020202020204" pitchFamily="34" charset="0"/>
            </a:endParaRP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7274" y="5140741"/>
            <a:ext cx="2537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DR = Demand </a:t>
            </a:r>
            <a:r>
              <a:rPr lang="en-US" sz="1400" dirty="0">
                <a:latin typeface="Trebuchet MS" panose="020B0603020202020204" pitchFamily="34" charset="0"/>
              </a:rPr>
              <a:t>Response</a:t>
            </a: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713" y="1210832"/>
            <a:ext cx="151612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Hourly marginal emissions factors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713" y="3003989"/>
            <a:ext cx="151612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Hours of implementation for each DR product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714" y="2216825"/>
            <a:ext cx="1516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Potential for each DR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713" y="4222039"/>
            <a:ext cx="151612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DR product metadata: binning (groups of products), seasonality, shift or shed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65607" y="1210832"/>
            <a:ext cx="151612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Average </a:t>
            </a:r>
            <a:r>
              <a:rPr lang="en-US" sz="1400" dirty="0" smtClean="0">
                <a:latin typeface="Trebuchet MS" panose="020B0603020202020204" pitchFamily="34" charset="0"/>
              </a:rPr>
              <a:t>hourly </a:t>
            </a:r>
            <a:r>
              <a:rPr lang="en-US" sz="1400" dirty="0">
                <a:latin typeface="Trebuchet MS" panose="020B0603020202020204" pitchFamily="34" charset="0"/>
              </a:rPr>
              <a:t>emissions factors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5607" y="2172813"/>
            <a:ext cx="151612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Potential for DR products grouped into bins and seasons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65607" y="3350235"/>
            <a:ext cx="151612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Table of DR periods of 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65607" y="4312215"/>
            <a:ext cx="1516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Emissions Impacts of DR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65602" y="5238240"/>
            <a:ext cx="151612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User Input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04159" y="2552173"/>
            <a:ext cx="121709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Trebuchet MS" panose="020B0603020202020204" pitchFamily="34" charset="0"/>
            </a:endParaRPr>
          </a:p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Dashboard with dropdown plot options</a:t>
            </a:r>
            <a:endParaRPr lang="en-US" sz="1400" dirty="0">
              <a:latin typeface="Trebuchet MS" panose="020B0603020202020204" pitchFamily="34" charset="0"/>
            </a:endParaRP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cxnSp>
        <p:nvCxnSpPr>
          <p:cNvPr id="33" name="Straight Arrow Connector 32"/>
          <p:cNvCxnSpPr>
            <a:stCxn id="10" idx="3"/>
          </p:cNvCxnSpPr>
          <p:nvPr/>
        </p:nvCxnSpPr>
        <p:spPr>
          <a:xfrm>
            <a:off x="2298836" y="1580164"/>
            <a:ext cx="790361" cy="115988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98835" y="2478435"/>
            <a:ext cx="790362" cy="65473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1"/>
          </p:cNvCxnSpPr>
          <p:nvPr/>
        </p:nvCxnSpPr>
        <p:spPr>
          <a:xfrm flipV="1">
            <a:off x="2298835" y="3244671"/>
            <a:ext cx="790363" cy="23637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98835" y="3637791"/>
            <a:ext cx="790362" cy="12755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3"/>
          </p:cNvCxnSpPr>
          <p:nvPr/>
        </p:nvCxnSpPr>
        <p:spPr>
          <a:xfrm flipV="1">
            <a:off x="6981725" y="4121834"/>
            <a:ext cx="844525" cy="12702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3"/>
          </p:cNvCxnSpPr>
          <p:nvPr/>
        </p:nvCxnSpPr>
        <p:spPr>
          <a:xfrm>
            <a:off x="6981730" y="1580164"/>
            <a:ext cx="844526" cy="142382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3"/>
            <a:endCxn id="5" idx="1"/>
          </p:cNvCxnSpPr>
          <p:nvPr/>
        </p:nvCxnSpPr>
        <p:spPr>
          <a:xfrm>
            <a:off x="6981730" y="2649867"/>
            <a:ext cx="844526" cy="59480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</p:cNvCxnSpPr>
          <p:nvPr/>
        </p:nvCxnSpPr>
        <p:spPr>
          <a:xfrm flipV="1">
            <a:off x="6981730" y="3481042"/>
            <a:ext cx="844520" cy="23852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3"/>
          </p:cNvCxnSpPr>
          <p:nvPr/>
        </p:nvCxnSpPr>
        <p:spPr>
          <a:xfrm flipV="1">
            <a:off x="6981730" y="3958097"/>
            <a:ext cx="844526" cy="61572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6" idx="1"/>
          </p:cNvCxnSpPr>
          <p:nvPr/>
        </p:nvCxnSpPr>
        <p:spPr>
          <a:xfrm flipV="1">
            <a:off x="4628966" y="1580164"/>
            <a:ext cx="836641" cy="89827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21085" y="2740045"/>
            <a:ext cx="84452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8" idx="1"/>
          </p:cNvCxnSpPr>
          <p:nvPr/>
        </p:nvCxnSpPr>
        <p:spPr>
          <a:xfrm>
            <a:off x="4619694" y="3273030"/>
            <a:ext cx="845913" cy="44653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9" idx="1"/>
          </p:cNvCxnSpPr>
          <p:nvPr/>
        </p:nvCxnSpPr>
        <p:spPr>
          <a:xfrm>
            <a:off x="4621087" y="3744806"/>
            <a:ext cx="844520" cy="82901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459636" y="3212380"/>
            <a:ext cx="84452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2138083" y="189220"/>
            <a:ext cx="9033998" cy="64949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60162" y="2550005"/>
            <a:ext cx="153188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342900" indent="-342900" algn="ctr">
              <a:buAutoNum type="arabicParenR"/>
            </a:pPr>
            <a:endParaRPr lang="en-US" dirty="0">
              <a:latin typeface="Trebuchet MS" panose="020B0603020202020204" pitchFamily="34" charset="0"/>
            </a:endParaRPr>
          </a:p>
          <a:p>
            <a:pPr algn="ctr"/>
            <a:r>
              <a:rPr lang="en-US" b="1" dirty="0" smtClean="0">
                <a:latin typeface="Trebuchet MS" panose="020B0603020202020204" pitchFamily="34" charset="0"/>
              </a:rPr>
              <a:t>A. Organize Data</a:t>
            </a:r>
          </a:p>
          <a:p>
            <a:pPr algn="ctr"/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9866" y="368341"/>
            <a:ext cx="163337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7013" indent="-227013" algn="ctr"/>
            <a:endParaRPr lang="en-US" dirty="0" smtClean="0">
              <a:latin typeface="Trebuchet MS" panose="020B0603020202020204" pitchFamily="34" charset="0"/>
            </a:endParaRPr>
          </a:p>
          <a:p>
            <a:pPr marL="227013" indent="-227013" algn="ctr"/>
            <a:endParaRPr lang="en-US" dirty="0">
              <a:latin typeface="Trebuchet MS" panose="020B0603020202020204" pitchFamily="34" charset="0"/>
            </a:endParaRPr>
          </a:p>
          <a:p>
            <a:pPr marL="227013" indent="-227013" algn="ctr"/>
            <a:r>
              <a:rPr lang="en-US" b="1" dirty="0" smtClean="0">
                <a:latin typeface="Trebuchet MS" panose="020B0603020202020204" pitchFamily="34" charset="0"/>
              </a:rPr>
              <a:t>B. Process Emissions Factors</a:t>
            </a:r>
            <a:endParaRPr lang="en-US" b="1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22429" y="4621505"/>
            <a:ext cx="107155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 smtClean="0">
              <a:latin typeface="Trebuchet MS" panose="020B0603020202020204" pitchFamily="34" charset="0"/>
            </a:endParaRPr>
          </a:p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Software component</a:t>
            </a:r>
          </a:p>
          <a:p>
            <a:pPr algn="ctr"/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22429" y="5730042"/>
            <a:ext cx="106946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Trebuchet MS" panose="020B0603020202020204" pitchFamily="34" charset="0"/>
            </a:endParaRPr>
          </a:p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Data in .</a:t>
            </a:r>
            <a:r>
              <a:rPr lang="en-US" sz="1400" dirty="0" err="1" smtClean="0">
                <a:latin typeface="Trebuchet MS" panose="020B0603020202020204" pitchFamily="34" charset="0"/>
              </a:rPr>
              <a:t>xlsx</a:t>
            </a:r>
            <a:r>
              <a:rPr lang="en-US" sz="1400" dirty="0" smtClean="0">
                <a:latin typeface="Trebuchet MS" panose="020B0603020202020204" pitchFamily="34" charset="0"/>
              </a:rPr>
              <a:t> files</a:t>
            </a: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23336" y="4621505"/>
            <a:ext cx="1071558" cy="9541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Trebuchet MS" panose="020B0603020202020204" pitchFamily="34" charset="0"/>
            </a:endParaRPr>
          </a:p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Pandas dataframe</a:t>
            </a: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4788" y="4234811"/>
            <a:ext cx="2537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DR = Demand </a:t>
            </a:r>
            <a:r>
              <a:rPr lang="en-US" sz="1400" dirty="0">
                <a:latin typeface="Trebuchet MS" panose="020B0603020202020204" pitchFamily="34" charset="0"/>
              </a:rPr>
              <a:t>Response</a:t>
            </a: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677" y="1393329"/>
            <a:ext cx="151612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Hourly marginal emissions factors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476" y="2375009"/>
            <a:ext cx="151612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Hours of implementation for each DR product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706" y="3596445"/>
            <a:ext cx="1516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Potential for each DR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706" y="4337413"/>
            <a:ext cx="151612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DR product metadata: binning (groups of products), seasonality, shift or shed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98027" y="2789870"/>
            <a:ext cx="1217098" cy="1169551"/>
          </a:xfrm>
          <a:prstGeom prst="rect">
            <a:avLst/>
          </a:prstGeom>
          <a:solidFill>
            <a:srgbClr val="DFC9EF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Trebuchet MS" panose="020B0603020202020204" pitchFamily="34" charset="0"/>
            </a:endParaRPr>
          </a:p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Processed data for dashboard</a:t>
            </a:r>
            <a:endParaRPr lang="en-US" sz="1400" dirty="0">
              <a:latin typeface="Trebuchet MS" panose="020B0603020202020204" pitchFamily="34" charset="0"/>
            </a:endParaRP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cxnSp>
        <p:nvCxnSpPr>
          <p:cNvPr id="33" name="Straight Arrow Connector 32"/>
          <p:cNvCxnSpPr>
            <a:stCxn id="10" idx="3"/>
          </p:cNvCxnSpPr>
          <p:nvPr/>
        </p:nvCxnSpPr>
        <p:spPr>
          <a:xfrm>
            <a:off x="1769800" y="1762661"/>
            <a:ext cx="790361" cy="115988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69799" y="2660932"/>
            <a:ext cx="790362" cy="65473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4" idx="1"/>
          </p:cNvCxnSpPr>
          <p:nvPr/>
        </p:nvCxnSpPr>
        <p:spPr>
          <a:xfrm flipV="1">
            <a:off x="1768829" y="3427168"/>
            <a:ext cx="791333" cy="43088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69799" y="3820288"/>
            <a:ext cx="790362" cy="12755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99505" y="1045397"/>
            <a:ext cx="799114" cy="4152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399505" y="2034361"/>
            <a:ext cx="799114" cy="44021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389197" y="2009151"/>
            <a:ext cx="793373" cy="252232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77" idx="1"/>
          </p:cNvCxnSpPr>
          <p:nvPr/>
        </p:nvCxnSpPr>
        <p:spPr>
          <a:xfrm flipV="1">
            <a:off x="4084267" y="1762661"/>
            <a:ext cx="793804" cy="11010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8" idx="1"/>
          </p:cNvCxnSpPr>
          <p:nvPr/>
        </p:nvCxnSpPr>
        <p:spPr>
          <a:xfrm flipV="1">
            <a:off x="4092049" y="2852063"/>
            <a:ext cx="778821" cy="40098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099831" y="3565746"/>
            <a:ext cx="757479" cy="2035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92049" y="3886643"/>
            <a:ext cx="778820" cy="121955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98619" y="4404536"/>
            <a:ext cx="163337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7013" indent="-227013" algn="ctr"/>
            <a:endParaRPr lang="en-US" dirty="0" smtClean="0">
              <a:latin typeface="Trebuchet MS" panose="020B0603020202020204" pitchFamily="34" charset="0"/>
            </a:endParaRPr>
          </a:p>
          <a:p>
            <a:pPr marL="227013" indent="-227013" algn="ctr"/>
            <a:endParaRPr lang="en-US" dirty="0">
              <a:latin typeface="Trebuchet MS" panose="020B0603020202020204" pitchFamily="34" charset="0"/>
            </a:endParaRPr>
          </a:p>
          <a:p>
            <a:pPr marL="227013" indent="-227013" algn="ctr"/>
            <a:r>
              <a:rPr lang="en-US" b="1" dirty="0">
                <a:latin typeface="Trebuchet MS" panose="020B0603020202020204" pitchFamily="34" charset="0"/>
              </a:rPr>
              <a:t>C</a:t>
            </a:r>
            <a:r>
              <a:rPr lang="en-US" b="1" dirty="0" smtClean="0">
                <a:latin typeface="Trebuchet MS" panose="020B0603020202020204" pitchFamily="34" charset="0"/>
              </a:rPr>
              <a:t>. Calculate Emissions Impacts</a:t>
            </a:r>
            <a:endParaRPr lang="en-US" b="1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391436" y="3096518"/>
            <a:ext cx="815010" cy="184413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1" idx="1"/>
          </p:cNvCxnSpPr>
          <p:nvPr/>
        </p:nvCxnSpPr>
        <p:spPr>
          <a:xfrm>
            <a:off x="6379576" y="3982279"/>
            <a:ext cx="819043" cy="143792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371749" y="4836821"/>
            <a:ext cx="826870" cy="112198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292808" y="2497483"/>
            <a:ext cx="163337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7013" indent="-227013" algn="ctr"/>
            <a:endParaRPr lang="en-US" dirty="0" smtClean="0">
              <a:latin typeface="Trebuchet MS" panose="020B0603020202020204" pitchFamily="34" charset="0"/>
            </a:endParaRPr>
          </a:p>
          <a:p>
            <a:pPr marL="227013" indent="-227013" algn="ctr"/>
            <a:endParaRPr lang="en-US" dirty="0">
              <a:latin typeface="Trebuchet MS" panose="020B0603020202020204" pitchFamily="34" charset="0"/>
            </a:endParaRPr>
          </a:p>
          <a:p>
            <a:pPr marL="227013" indent="-227013" algn="ctr"/>
            <a:r>
              <a:rPr lang="en-US" b="1" dirty="0">
                <a:latin typeface="Trebuchet MS" panose="020B0603020202020204" pitchFamily="34" charset="0"/>
              </a:rPr>
              <a:t>D</a:t>
            </a:r>
            <a:r>
              <a:rPr lang="en-US" b="1" dirty="0" smtClean="0">
                <a:latin typeface="Trebuchet MS" panose="020B0603020202020204" pitchFamily="34" charset="0"/>
              </a:rPr>
              <a:t>. Output Data</a:t>
            </a:r>
            <a:endParaRPr lang="en-US" b="1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51434" y="906948"/>
            <a:ext cx="1516123" cy="9541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Average hourly emissions factors for DR days, all days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78071" y="1393329"/>
            <a:ext cx="1516123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Hourly marginal emissions factors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70870" y="2375009"/>
            <a:ext cx="1516123" cy="9541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Hours of implementation for each DR product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63453" y="3577794"/>
            <a:ext cx="1516123" cy="5232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Potential for each DR product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70869" y="4337413"/>
            <a:ext cx="1516123" cy="13849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DR product metadata: binning (groups of products), seasonality, shift or shed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351433" y="5136204"/>
            <a:ext cx="1516123" cy="5232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DR emissions impacts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cxnSp>
        <p:nvCxnSpPr>
          <p:cNvPr id="93" name="Straight Arrow Connector 92"/>
          <p:cNvCxnSpPr>
            <a:endCxn id="92" idx="1"/>
          </p:cNvCxnSpPr>
          <p:nvPr/>
        </p:nvCxnSpPr>
        <p:spPr>
          <a:xfrm>
            <a:off x="8831996" y="5397814"/>
            <a:ext cx="519437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831995" y="1384001"/>
            <a:ext cx="519437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394194" y="2863743"/>
            <a:ext cx="2898614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394194" y="3789711"/>
            <a:ext cx="2898614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31" idx="1"/>
          </p:cNvCxnSpPr>
          <p:nvPr/>
        </p:nvCxnSpPr>
        <p:spPr>
          <a:xfrm>
            <a:off x="10926185" y="3374645"/>
            <a:ext cx="771842" cy="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74" idx="0"/>
          </p:cNvCxnSpPr>
          <p:nvPr/>
        </p:nvCxnSpPr>
        <p:spPr>
          <a:xfrm>
            <a:off x="10109494" y="1861055"/>
            <a:ext cx="3" cy="63642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74" idx="2"/>
          </p:cNvCxnSpPr>
          <p:nvPr/>
        </p:nvCxnSpPr>
        <p:spPr>
          <a:xfrm flipV="1">
            <a:off x="10109491" y="4251809"/>
            <a:ext cx="6" cy="8843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523336" y="5730043"/>
            <a:ext cx="1071558" cy="954107"/>
          </a:xfrm>
          <a:prstGeom prst="rect">
            <a:avLst/>
          </a:prstGeom>
          <a:solidFill>
            <a:srgbClr val="DFC9EF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Trebuchet MS" panose="020B0603020202020204" pitchFamily="34" charset="0"/>
            </a:endParaRPr>
          </a:p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Data in .csv files</a:t>
            </a: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37444" y="433230"/>
            <a:ext cx="294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1. Emissions Calculator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</TotalTime>
  <Words>196</Words>
  <Application>Microsoft Office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lily.hahn1@outlook.com</dc:creator>
  <cp:lastModifiedBy>lily.hahn1@outlook.com</cp:lastModifiedBy>
  <cp:revision>13</cp:revision>
  <dcterms:created xsi:type="dcterms:W3CDTF">2021-11-26T21:49:09Z</dcterms:created>
  <dcterms:modified xsi:type="dcterms:W3CDTF">2021-11-27T21:50:09Z</dcterms:modified>
</cp:coreProperties>
</file>