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pSp>
        <p:nvGrpSpPr>
          <p:cNvPr id="4" name="Group 3"/>
          <p:cNvGrpSpPr/>
          <p:nvPr/>
        </p:nvGrpSpPr>
        <p:grpSpPr>
          <a:xfrm>
            <a:off x="1085850" y="3050418"/>
            <a:ext cx="6972300" cy="1619250"/>
            <a:chOff x="228599" y="2619412"/>
            <a:chExt cx="6972300" cy="1619250"/>
          </a:xfrm>
        </p:grpSpPr>
        <p:sp>
          <p:nvSpPr>
            <p:cNvPr id="2" name="Rounded Rectangle 1"/>
            <p:cNvSpPr/>
            <p:nvPr/>
          </p:nvSpPr>
          <p:spPr>
            <a:xfrm>
              <a:off x="228599" y="2619412"/>
              <a:ext cx="6972300" cy="1619250"/>
            </a:xfrm>
            <a:custGeom>
              <a:avLst/>
              <a:gdLst/>
              <a:ahLst/>
              <a:cxnLst/>
              <a:rect l="0" t="0" r="0" b="0"/>
              <a:pathLst>
                <a:path w="6972300" h="1619250">
                  <a:moveTo>
                    <a:pt x="9" y="1266825"/>
                  </a:moveTo>
                  <a:lnTo>
                    <a:pt x="0" y="352425"/>
                  </a:lnTo>
                  <a:lnTo>
                    <a:pt x="542925" y="352425"/>
                  </a:lnTo>
                  <a:lnTo>
                    <a:pt x="571500" y="466725"/>
                  </a:lnTo>
                  <a:lnTo>
                    <a:pt x="2971800" y="466725"/>
                  </a:lnTo>
                  <a:lnTo>
                    <a:pt x="2943225" y="352425"/>
                  </a:lnTo>
                  <a:lnTo>
                    <a:pt x="3400425" y="352425"/>
                  </a:lnTo>
                  <a:lnTo>
                    <a:pt x="3429000" y="466725"/>
                  </a:lnTo>
                  <a:lnTo>
                    <a:pt x="5829300" y="466725"/>
                  </a:lnTo>
                  <a:lnTo>
                    <a:pt x="5800725" y="352425"/>
                  </a:lnTo>
                  <a:lnTo>
                    <a:pt x="6057900" y="352425"/>
                  </a:lnTo>
                  <a:lnTo>
                    <a:pt x="6057900" y="0"/>
                  </a:lnTo>
                  <a:lnTo>
                    <a:pt x="6972300" y="809625"/>
                  </a:lnTo>
                  <a:lnTo>
                    <a:pt x="6057916" y="1619250"/>
                  </a:lnTo>
                  <a:lnTo>
                    <a:pt x="6057900" y="1266825"/>
                  </a:lnTo>
                  <a:lnTo>
                    <a:pt x="5800725" y="1266825"/>
                  </a:lnTo>
                  <a:lnTo>
                    <a:pt x="5829300" y="1152525"/>
                  </a:lnTo>
                  <a:lnTo>
                    <a:pt x="3429000" y="1152525"/>
                  </a:lnTo>
                  <a:lnTo>
                    <a:pt x="3400425" y="1266825"/>
                  </a:lnTo>
                  <a:lnTo>
                    <a:pt x="2943234" y="1266825"/>
                  </a:lnTo>
                  <a:lnTo>
                    <a:pt x="2971809" y="1152525"/>
                  </a:lnTo>
                  <a:lnTo>
                    <a:pt x="571509" y="1152525"/>
                  </a:lnTo>
                  <a:lnTo>
                    <a:pt x="542934" y="1266825"/>
                  </a:lnTo>
                  <a:close/>
                </a:path>
              </a:pathLst>
            </a:custGeom>
            <a:solidFill>
              <a:srgbClr val="F5F5F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3" name="Rounded Rectangle 2"/>
            <p:cNvSpPr/>
            <p:nvPr/>
          </p:nvSpPr>
          <p:spPr>
            <a:xfrm>
              <a:off x="228599" y="2619412"/>
              <a:ext cx="6972300" cy="1619250"/>
            </a:xfrm>
            <a:custGeom>
              <a:avLst/>
              <a:gdLst/>
              <a:ahLst/>
              <a:cxnLst/>
              <a:rect l="0" t="0" r="0" b="0"/>
              <a:pathLst>
                <a:path w="6972300" h="1619250">
                  <a:moveTo>
                    <a:pt x="9" y="1266825"/>
                  </a:moveTo>
                  <a:lnTo>
                    <a:pt x="0" y="352425"/>
                  </a:lnTo>
                  <a:lnTo>
                    <a:pt x="542925" y="352425"/>
                  </a:lnTo>
                  <a:lnTo>
                    <a:pt x="571500" y="466725"/>
                  </a:lnTo>
                  <a:lnTo>
                    <a:pt x="2971800" y="466725"/>
                  </a:lnTo>
                  <a:lnTo>
                    <a:pt x="2943225" y="352425"/>
                  </a:lnTo>
                  <a:lnTo>
                    <a:pt x="3400425" y="352425"/>
                  </a:lnTo>
                  <a:lnTo>
                    <a:pt x="3429000" y="466725"/>
                  </a:lnTo>
                  <a:lnTo>
                    <a:pt x="5829300" y="466725"/>
                  </a:lnTo>
                  <a:lnTo>
                    <a:pt x="5800725" y="352425"/>
                  </a:lnTo>
                  <a:lnTo>
                    <a:pt x="6057900" y="352425"/>
                  </a:lnTo>
                  <a:lnTo>
                    <a:pt x="6057900" y="0"/>
                  </a:lnTo>
                  <a:lnTo>
                    <a:pt x="6972300" y="809625"/>
                  </a:lnTo>
                  <a:lnTo>
                    <a:pt x="6057916" y="1619250"/>
                  </a:lnTo>
                  <a:lnTo>
                    <a:pt x="6057900" y="1266825"/>
                  </a:lnTo>
                  <a:lnTo>
                    <a:pt x="5800725" y="1266825"/>
                  </a:lnTo>
                  <a:lnTo>
                    <a:pt x="5829300" y="1152525"/>
                  </a:lnTo>
                  <a:lnTo>
                    <a:pt x="3429000" y="1152525"/>
                  </a:lnTo>
                  <a:lnTo>
                    <a:pt x="3400425" y="1266825"/>
                  </a:lnTo>
                  <a:lnTo>
                    <a:pt x="2943234" y="1266825"/>
                  </a:lnTo>
                  <a:lnTo>
                    <a:pt x="2971809" y="1152525"/>
                  </a:lnTo>
                  <a:lnTo>
                    <a:pt x="571509" y="1152525"/>
                  </a:lnTo>
                  <a:lnTo>
                    <a:pt x="542934" y="1266825"/>
                  </a:lnTo>
                  <a:close/>
                </a:path>
              </a:pathLst>
            </a:custGeom>
            <a:noFill/>
            <a:ln w="14287">
              <a:solidFill>
                <a:srgbClr val="969696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4086226" y="4202906"/>
            <a:ext cx="2828925" cy="1714500"/>
            <a:chOff x="3228975" y="3771900"/>
            <a:chExt cx="2828925" cy="1714500"/>
          </a:xfrm>
        </p:grpSpPr>
        <p:sp>
          <p:nvSpPr>
            <p:cNvPr id="5" name="Rounded Rectangle 4"/>
            <p:cNvSpPr/>
            <p:nvPr/>
          </p:nvSpPr>
          <p:spPr>
            <a:xfrm>
              <a:off x="3228975" y="3771900"/>
              <a:ext cx="2828925" cy="1714500"/>
            </a:xfrm>
            <a:custGeom>
              <a:avLst/>
              <a:gdLst/>
              <a:ahLst/>
              <a:cxnLst/>
              <a:rect l="0" t="0" r="0" b="0"/>
              <a:pathLst>
                <a:path w="2828925" h="1714500">
                  <a:moveTo>
                    <a:pt x="2828925" y="0"/>
                  </a:moveTo>
                  <a:lnTo>
                    <a:pt x="2714625" y="457200"/>
                  </a:lnTo>
                  <a:lnTo>
                    <a:pt x="314325" y="457200"/>
                  </a:lnTo>
                  <a:lnTo>
                    <a:pt x="428625" y="0"/>
                  </a:lnTo>
                  <a:close/>
                  <a:moveTo>
                    <a:pt x="2685975" y="571500"/>
                  </a:moveTo>
                  <a:lnTo>
                    <a:pt x="2571675" y="1028700"/>
                  </a:lnTo>
                  <a:lnTo>
                    <a:pt x="171375" y="1028700"/>
                  </a:lnTo>
                  <a:lnTo>
                    <a:pt x="285675" y="571500"/>
                  </a:lnTo>
                  <a:close/>
                  <a:moveTo>
                    <a:pt x="2400300" y="1714500"/>
                  </a:moveTo>
                  <a:lnTo>
                    <a:pt x="0" y="1714500"/>
                  </a:lnTo>
                  <a:lnTo>
                    <a:pt x="142875" y="1143000"/>
                  </a:lnTo>
                  <a:lnTo>
                    <a:pt x="2543175" y="1143000"/>
                  </a:lnTo>
                  <a:close/>
                </a:path>
              </a:pathLst>
            </a:custGeom>
            <a:solidFill>
              <a:srgbClr val="E8F9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3228975" y="3771900"/>
              <a:ext cx="2828925" cy="1714500"/>
            </a:xfrm>
            <a:custGeom>
              <a:avLst/>
              <a:gdLst/>
              <a:ahLst/>
              <a:cxnLst/>
              <a:rect l="0" t="0" r="0" b="0"/>
              <a:pathLst>
                <a:path w="2828925" h="1714500">
                  <a:moveTo>
                    <a:pt x="2828925" y="0"/>
                  </a:moveTo>
                  <a:lnTo>
                    <a:pt x="2714625" y="457200"/>
                  </a:lnTo>
                  <a:lnTo>
                    <a:pt x="314325" y="457200"/>
                  </a:lnTo>
                  <a:lnTo>
                    <a:pt x="428625" y="0"/>
                  </a:lnTo>
                  <a:close/>
                  <a:moveTo>
                    <a:pt x="2685975" y="571500"/>
                  </a:moveTo>
                  <a:lnTo>
                    <a:pt x="2571675" y="1028700"/>
                  </a:lnTo>
                  <a:lnTo>
                    <a:pt x="171375" y="1028700"/>
                  </a:lnTo>
                  <a:lnTo>
                    <a:pt x="285675" y="571500"/>
                  </a:lnTo>
                  <a:close/>
                  <a:moveTo>
                    <a:pt x="2400300" y="1714500"/>
                  </a:moveTo>
                  <a:lnTo>
                    <a:pt x="0" y="1714500"/>
                  </a:lnTo>
                  <a:lnTo>
                    <a:pt x="142875" y="1143000"/>
                  </a:lnTo>
                  <a:lnTo>
                    <a:pt x="2543175" y="1143000"/>
                  </a:lnTo>
                  <a:close/>
                </a:path>
              </a:pathLst>
            </a:custGeom>
            <a:noFill/>
            <a:ln w="14287">
              <a:solidFill>
                <a:srgbClr val="1EABDA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4086226" y="1802606"/>
            <a:ext cx="2828925" cy="1714500"/>
            <a:chOff x="3228975" y="1371600"/>
            <a:chExt cx="2828925" cy="1714500"/>
          </a:xfrm>
        </p:grpSpPr>
        <p:sp>
          <p:nvSpPr>
            <p:cNvPr id="8" name="Rounded Rectangle 7"/>
            <p:cNvSpPr/>
            <p:nvPr/>
          </p:nvSpPr>
          <p:spPr>
            <a:xfrm>
              <a:off x="3228975" y="1371600"/>
              <a:ext cx="2828925" cy="1714500"/>
            </a:xfrm>
            <a:custGeom>
              <a:avLst/>
              <a:gdLst/>
              <a:ahLst/>
              <a:cxnLst/>
              <a:rect l="0" t="0" r="0" b="0"/>
              <a:pathLst>
                <a:path w="2828925" h="1714500">
                  <a:moveTo>
                    <a:pt x="2714625" y="1257300"/>
                  </a:moveTo>
                  <a:lnTo>
                    <a:pt x="2828925" y="1714500"/>
                  </a:lnTo>
                  <a:lnTo>
                    <a:pt x="428625" y="1714500"/>
                  </a:lnTo>
                  <a:lnTo>
                    <a:pt x="314325" y="1257300"/>
                  </a:lnTo>
                  <a:close/>
                  <a:moveTo>
                    <a:pt x="2571675" y="685800"/>
                  </a:moveTo>
                  <a:lnTo>
                    <a:pt x="2685975" y="1143000"/>
                  </a:lnTo>
                  <a:lnTo>
                    <a:pt x="285675" y="1143000"/>
                  </a:lnTo>
                  <a:lnTo>
                    <a:pt x="171375" y="685800"/>
                  </a:lnTo>
                  <a:close/>
                  <a:moveTo>
                    <a:pt x="2543175" y="571500"/>
                  </a:moveTo>
                  <a:lnTo>
                    <a:pt x="142875" y="571500"/>
                  </a:lnTo>
                  <a:lnTo>
                    <a:pt x="0" y="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E3FFF2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3228975" y="1371600"/>
              <a:ext cx="2828925" cy="1714500"/>
            </a:xfrm>
            <a:custGeom>
              <a:avLst/>
              <a:gdLst/>
              <a:ahLst/>
              <a:cxnLst/>
              <a:rect l="0" t="0" r="0" b="0"/>
              <a:pathLst>
                <a:path w="2828925" h="1714500">
                  <a:moveTo>
                    <a:pt x="2714625" y="1257300"/>
                  </a:moveTo>
                  <a:lnTo>
                    <a:pt x="2828925" y="1714500"/>
                  </a:lnTo>
                  <a:lnTo>
                    <a:pt x="428625" y="1714500"/>
                  </a:lnTo>
                  <a:lnTo>
                    <a:pt x="314325" y="1257300"/>
                  </a:lnTo>
                  <a:close/>
                  <a:moveTo>
                    <a:pt x="2571675" y="685800"/>
                  </a:moveTo>
                  <a:lnTo>
                    <a:pt x="2685975" y="1143000"/>
                  </a:lnTo>
                  <a:lnTo>
                    <a:pt x="285675" y="1143000"/>
                  </a:lnTo>
                  <a:lnTo>
                    <a:pt x="171375" y="685800"/>
                  </a:lnTo>
                  <a:close/>
                  <a:moveTo>
                    <a:pt x="2543175" y="571500"/>
                  </a:moveTo>
                  <a:lnTo>
                    <a:pt x="142875" y="571500"/>
                  </a:lnTo>
                  <a:lnTo>
                    <a:pt x="0" y="0"/>
                  </a:lnTo>
                  <a:lnTo>
                    <a:pt x="2400300" y="0"/>
                  </a:lnTo>
                  <a:close/>
                </a:path>
              </a:pathLst>
            </a:custGeom>
            <a:noFill/>
            <a:ln w="14287">
              <a:solidFill>
                <a:srgbClr val="3CC583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1228726" y="4202906"/>
            <a:ext cx="2828934" cy="1714500"/>
            <a:chOff x="371475" y="3771900"/>
            <a:chExt cx="2828934" cy="1714500"/>
          </a:xfrm>
        </p:grpSpPr>
        <p:sp>
          <p:nvSpPr>
            <p:cNvPr id="11" name="Rounded Rectangle 10"/>
            <p:cNvSpPr/>
            <p:nvPr/>
          </p:nvSpPr>
          <p:spPr>
            <a:xfrm>
              <a:off x="371475" y="3771900"/>
              <a:ext cx="2828934" cy="1714500"/>
            </a:xfrm>
            <a:custGeom>
              <a:avLst/>
              <a:gdLst/>
              <a:ahLst/>
              <a:cxnLst/>
              <a:rect l="0" t="0" r="0" b="0"/>
              <a:pathLst>
                <a:path w="2828934" h="1714500">
                  <a:moveTo>
                    <a:pt x="2828934" y="0"/>
                  </a:moveTo>
                  <a:lnTo>
                    <a:pt x="2714634" y="457200"/>
                  </a:lnTo>
                  <a:lnTo>
                    <a:pt x="314334" y="457200"/>
                  </a:lnTo>
                  <a:lnTo>
                    <a:pt x="428634" y="0"/>
                  </a:lnTo>
                  <a:close/>
                  <a:moveTo>
                    <a:pt x="2685984" y="571500"/>
                  </a:moveTo>
                  <a:lnTo>
                    <a:pt x="2571684" y="1028700"/>
                  </a:lnTo>
                  <a:lnTo>
                    <a:pt x="171384" y="1028700"/>
                  </a:lnTo>
                  <a:lnTo>
                    <a:pt x="285684" y="571500"/>
                  </a:lnTo>
                  <a:close/>
                  <a:moveTo>
                    <a:pt x="2400300" y="1714500"/>
                  </a:moveTo>
                  <a:lnTo>
                    <a:pt x="0" y="1714500"/>
                  </a:lnTo>
                  <a:lnTo>
                    <a:pt x="142884" y="1143000"/>
                  </a:lnTo>
                  <a:lnTo>
                    <a:pt x="2543184" y="1143000"/>
                  </a:lnTo>
                  <a:close/>
                </a:path>
              </a:pathLst>
            </a:custGeom>
            <a:solidFill>
              <a:srgbClr val="FFF2E5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371475" y="3771900"/>
              <a:ext cx="2828934" cy="1714500"/>
            </a:xfrm>
            <a:custGeom>
              <a:avLst/>
              <a:gdLst/>
              <a:ahLst/>
              <a:cxnLst/>
              <a:rect l="0" t="0" r="0" b="0"/>
              <a:pathLst>
                <a:path w="2828934" h="1714500">
                  <a:moveTo>
                    <a:pt x="2828934" y="0"/>
                  </a:moveTo>
                  <a:lnTo>
                    <a:pt x="2714634" y="457200"/>
                  </a:lnTo>
                  <a:lnTo>
                    <a:pt x="314334" y="457200"/>
                  </a:lnTo>
                  <a:lnTo>
                    <a:pt x="428634" y="0"/>
                  </a:lnTo>
                  <a:close/>
                  <a:moveTo>
                    <a:pt x="2685984" y="571500"/>
                  </a:moveTo>
                  <a:lnTo>
                    <a:pt x="2571684" y="1028700"/>
                  </a:lnTo>
                  <a:lnTo>
                    <a:pt x="171384" y="1028700"/>
                  </a:lnTo>
                  <a:lnTo>
                    <a:pt x="285684" y="571500"/>
                  </a:lnTo>
                  <a:close/>
                  <a:moveTo>
                    <a:pt x="2400300" y="1714500"/>
                  </a:moveTo>
                  <a:lnTo>
                    <a:pt x="0" y="1714500"/>
                  </a:lnTo>
                  <a:lnTo>
                    <a:pt x="142884" y="1143000"/>
                  </a:lnTo>
                  <a:lnTo>
                    <a:pt x="2543184" y="1143000"/>
                  </a:lnTo>
                  <a:close/>
                </a:path>
              </a:pathLst>
            </a:custGeom>
            <a:noFill/>
            <a:ln w="14287">
              <a:solidFill>
                <a:srgbClr val="DE8431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1228726" y="1802606"/>
            <a:ext cx="2828925" cy="1714500"/>
            <a:chOff x="371475" y="1371600"/>
            <a:chExt cx="2828925" cy="1714500"/>
          </a:xfrm>
        </p:grpSpPr>
        <p:sp>
          <p:nvSpPr>
            <p:cNvPr id="14" name="Rounded Rectangle 13"/>
            <p:cNvSpPr/>
            <p:nvPr/>
          </p:nvSpPr>
          <p:spPr>
            <a:xfrm>
              <a:off x="371475" y="1371600"/>
              <a:ext cx="2828925" cy="1714500"/>
            </a:xfrm>
            <a:custGeom>
              <a:avLst/>
              <a:gdLst/>
              <a:ahLst/>
              <a:cxnLst/>
              <a:rect l="0" t="0" r="0" b="0"/>
              <a:pathLst>
                <a:path w="2828925" h="1714500">
                  <a:moveTo>
                    <a:pt x="2714625" y="1257300"/>
                  </a:moveTo>
                  <a:lnTo>
                    <a:pt x="2828925" y="1714500"/>
                  </a:lnTo>
                  <a:lnTo>
                    <a:pt x="428625" y="1714500"/>
                  </a:lnTo>
                  <a:lnTo>
                    <a:pt x="314325" y="1257300"/>
                  </a:lnTo>
                  <a:close/>
                  <a:moveTo>
                    <a:pt x="2571675" y="685800"/>
                  </a:moveTo>
                  <a:lnTo>
                    <a:pt x="2685975" y="1143000"/>
                  </a:lnTo>
                  <a:lnTo>
                    <a:pt x="285675" y="1143000"/>
                  </a:lnTo>
                  <a:lnTo>
                    <a:pt x="171375" y="685800"/>
                  </a:lnTo>
                  <a:close/>
                  <a:moveTo>
                    <a:pt x="2543175" y="571500"/>
                  </a:moveTo>
                  <a:lnTo>
                    <a:pt x="142875" y="571500"/>
                  </a:lnTo>
                  <a:lnTo>
                    <a:pt x="0" y="0"/>
                  </a:lnTo>
                  <a:lnTo>
                    <a:pt x="2400300" y="0"/>
                  </a:lnTo>
                  <a:close/>
                </a:path>
              </a:pathLst>
            </a:custGeom>
            <a:solidFill>
              <a:srgbClr val="EDF4FF"/>
            </a:solidFill>
            <a:ln>
              <a:noFill/>
            </a:ln>
          </p:spPr>
          <p:txBody>
            <a:bodyPr rtlCol="0" anchor="ctr"/>
            <a:lstStyle/>
            <a:p>
              <a:pPr algn="ctr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371475" y="1371600"/>
              <a:ext cx="2828925" cy="1714500"/>
            </a:xfrm>
            <a:custGeom>
              <a:avLst/>
              <a:gdLst/>
              <a:ahLst/>
              <a:cxnLst/>
              <a:rect l="0" t="0" r="0" b="0"/>
              <a:pathLst>
                <a:path w="2828925" h="1714500">
                  <a:moveTo>
                    <a:pt x="2714625" y="1257300"/>
                  </a:moveTo>
                  <a:lnTo>
                    <a:pt x="2828925" y="1714500"/>
                  </a:lnTo>
                  <a:lnTo>
                    <a:pt x="428625" y="1714500"/>
                  </a:lnTo>
                  <a:lnTo>
                    <a:pt x="314325" y="1257300"/>
                  </a:lnTo>
                  <a:close/>
                  <a:moveTo>
                    <a:pt x="2571675" y="685800"/>
                  </a:moveTo>
                  <a:lnTo>
                    <a:pt x="2685975" y="1143000"/>
                  </a:lnTo>
                  <a:lnTo>
                    <a:pt x="285675" y="1143000"/>
                  </a:lnTo>
                  <a:lnTo>
                    <a:pt x="171375" y="685800"/>
                  </a:lnTo>
                  <a:close/>
                  <a:moveTo>
                    <a:pt x="2543175" y="571500"/>
                  </a:moveTo>
                  <a:lnTo>
                    <a:pt x="142875" y="571500"/>
                  </a:lnTo>
                  <a:lnTo>
                    <a:pt x="0" y="0"/>
                  </a:lnTo>
                  <a:lnTo>
                    <a:pt x="2400300" y="0"/>
                  </a:lnTo>
                  <a:close/>
                </a:path>
              </a:pathLst>
            </a:custGeom>
            <a:noFill/>
            <a:ln w="14287">
              <a:solidFill>
                <a:srgbClr val="4E88E7"/>
              </a:solidFill>
            </a:ln>
          </p:spPr>
          <p:txBody>
            <a:bodyPr rtlCol="0" anchor="ctr"/>
            <a:lstStyle/>
            <a:p>
              <a:pPr algn="ctr"/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3085720" y="940593"/>
            <a:ext cx="1543050" cy="33337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ctr"/>
            <a:r>
              <a:rPr sz="1800" b="1">
                <a:solidFill>
                  <a:srgbClr val="484848"/>
                </a:solidFill>
                <a:latin typeface="Roboto"/>
              </a:rPr>
              <a:t>分析老年人情感孤独的原因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762251" y="1993106"/>
            <a:ext cx="4572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4E88E7"/>
                </a:solidFill>
                <a:latin typeface="Roboto"/>
              </a:rPr>
              <a:t>社会变革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619751" y="1993106"/>
            <a:ext cx="4572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3CC583"/>
                </a:solidFill>
                <a:latin typeface="Roboto"/>
              </a:rPr>
              <a:t>政策支持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953001" y="2645568"/>
            <a:ext cx="9429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449A70"/>
                </a:solidFill>
                <a:latin typeface="Roboto"/>
              </a:rPr>
              <a:t>智能养老服务机器人试点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809876" y="3217068"/>
            <a:ext cx="6000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507FCC"/>
                </a:solidFill>
                <a:latin typeface="Roboto"/>
              </a:rPr>
              <a:t>计划经济的结束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096001" y="3217068"/>
            <a:ext cx="3429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449A70"/>
                </a:solidFill>
                <a:latin typeface="Roboto"/>
              </a:rPr>
              <a:t>国际标准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943601" y="3764756"/>
            <a:ext cx="9144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484848"/>
                </a:solidFill>
                <a:latin typeface="Roboto"/>
              </a:rPr>
              <a:t>老年人的情感孤独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3238501" y="4360068"/>
            <a:ext cx="342900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B27338"/>
                </a:solidFill>
                <a:latin typeface="Roboto"/>
              </a:rPr>
              <a:t>缺乏关注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667376" y="4360068"/>
            <a:ext cx="6000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3188A5"/>
                </a:solidFill>
                <a:latin typeface="Roboto"/>
              </a:rPr>
              <a:t>玩具产业的升级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2667001" y="4931568"/>
            <a:ext cx="6000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B27338"/>
                </a:solidFill>
                <a:latin typeface="Roboto"/>
              </a:rPr>
              <a:t>子女的忙碌生活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642706" y="4931568"/>
            <a:ext cx="600075" cy="20002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100" b="0">
                <a:solidFill>
                  <a:srgbClr val="3188A5"/>
                </a:solidFill>
                <a:latin typeface="Roboto"/>
              </a:rPr>
              <a:t>AI 交互的改进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762251" y="5536406"/>
            <a:ext cx="4572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DE8431"/>
                </a:solidFill>
                <a:latin typeface="Roboto"/>
              </a:rPr>
              <a:t>家庭动态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619751" y="5536406"/>
            <a:ext cx="457200" cy="280035"/>
          </a:xfrm>
          <a:prstGeom prst="rect">
            <a:avLst/>
          </a:prstGeom>
          <a:noFill/>
          <a:ln>
            <a:noFill/>
          </a:ln>
        </p:spPr>
        <p:txBody>
          <a:bodyPr wrap="none" lIns="0" rIns="0" tIns="0" bIns="0" anchor="t">
            <a:spAutoFit/>
          </a:bodyPr>
          <a:lstStyle/>
          <a:p>
            <a:pPr algn="r"/>
            <a:r>
              <a:rPr sz="1500" b="0">
                <a:solidFill>
                  <a:srgbClr val="1EABDA"/>
                </a:solidFill>
                <a:latin typeface="Roboto"/>
              </a:rPr>
              <a:t>技术进步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