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60" r:id="rId4"/>
    <p:sldId id="262" r:id="rId5"/>
    <p:sldId id="263" r:id="rId6"/>
    <p:sldId id="264" r:id="rId7"/>
    <p:sldId id="261" r:id="rId8"/>
    <p:sldId id="272" r:id="rId9"/>
    <p:sldId id="273" r:id="rId10"/>
    <p:sldId id="274" r:id="rId11"/>
    <p:sldId id="265" r:id="rId12"/>
    <p:sldId id="259" r:id="rId13"/>
    <p:sldId id="258" r:id="rId14"/>
    <p:sldId id="266" r:id="rId15"/>
    <p:sldId id="271" r:id="rId16"/>
    <p:sldId id="270" r:id="rId17"/>
    <p:sldId id="289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0" r:id="rId32"/>
    <p:sldId id="291" r:id="rId33"/>
    <p:sldId id="293" r:id="rId34"/>
    <p:sldId id="292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1B71-0AEC-44B1-AF5D-9A44D140C834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3A14F-40C9-49F2-BD9B-5DBC983EBC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00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97739-7206-4BB6-AD36-AE2EFC0D2AD2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1DCF-C6C1-49B9-B24A-886C4A481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4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B1DCF-C6C1-49B9-B24A-886C4A481E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02CA3DE-2A56-4796-AAF3-0C96D523326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BB98A50-2117-42AD-9E07-5615FAB4B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A3DE-2A56-4796-AAF3-0C96D523326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8A50-2117-42AD-9E07-5615FAB4B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A3DE-2A56-4796-AAF3-0C96D523326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8A50-2117-42AD-9E07-5615FAB4B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A3DE-2A56-4796-AAF3-0C96D523326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8A50-2117-42AD-9E07-5615FAB4B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A3DE-2A56-4796-AAF3-0C96D523326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8A50-2117-42AD-9E07-5615FAB4B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A3DE-2A56-4796-AAF3-0C96D523326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8A50-2117-42AD-9E07-5615FAB4B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2CA3DE-2A56-4796-AAF3-0C96D523326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B98A50-2117-42AD-9E07-5615FAB4B0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02CA3DE-2A56-4796-AAF3-0C96D523326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BB98A50-2117-42AD-9E07-5615FAB4B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A3DE-2A56-4796-AAF3-0C96D523326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8A50-2117-42AD-9E07-5615FAB4B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A3DE-2A56-4796-AAF3-0C96D523326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8A50-2117-42AD-9E07-5615FAB4B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A3DE-2A56-4796-AAF3-0C96D523326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8A50-2117-42AD-9E07-5615FAB4B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02CA3DE-2A56-4796-AAF3-0C96D523326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BB98A50-2117-42AD-9E07-5615FAB4B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localhost\Users\Ginkgo\dropbox\Beta%20Seminar%20Presentation\kinect_trim.mov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stuypuls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2012 Beta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694 Software Engineering</a:t>
            </a:r>
            <a:endParaRPr lang="en-US" dirty="0"/>
          </a:p>
        </p:txBody>
      </p:sp>
      <p:pic>
        <p:nvPicPr>
          <p:cNvPr id="1026" name="Picture 2" descr="C:\Users\Kevin Wang\Documents\My Dropbox\Beta Seminar Presentation\694 Logo Stand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495800"/>
            <a:ext cx="19812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8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can save data such as constants in flash memory</a:t>
            </a:r>
          </a:p>
          <a:p>
            <a:r>
              <a:rPr lang="en-US" dirty="0" smtClean="0"/>
              <a:t>Data can be accessed and modified using </a:t>
            </a:r>
            <a:r>
              <a:rPr lang="en-US" dirty="0" err="1" smtClean="0"/>
              <a:t>NetworkTable</a:t>
            </a:r>
            <a:endParaRPr lang="en-US" dirty="0" smtClean="0"/>
          </a:p>
          <a:p>
            <a:r>
              <a:rPr lang="en-US" dirty="0" smtClean="0"/>
              <a:t>Testing: </a:t>
            </a:r>
            <a:r>
              <a:rPr lang="en-US" dirty="0" err="1" smtClean="0"/>
              <a:t>IOException</a:t>
            </a:r>
            <a:r>
              <a:rPr lang="en-US" dirty="0" smtClean="0"/>
              <a:t> when trying to save</a:t>
            </a:r>
          </a:p>
        </p:txBody>
      </p:sp>
    </p:spTree>
    <p:extLst>
      <p:ext uri="{BB962C8B-B14F-4D97-AF65-F5344CB8AC3E}">
        <p14:creationId xmlns:p14="http://schemas.microsoft.com/office/powerpoint/2010/main" val="23652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Laptop-based Vision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 processing requires heavy computation</a:t>
            </a:r>
          </a:p>
          <a:p>
            <a:r>
              <a:rPr lang="en-US" dirty="0" smtClean="0"/>
              <a:t>Camera images can be processed on a laptop instead of on the </a:t>
            </a:r>
            <a:r>
              <a:rPr lang="en-US" dirty="0" err="1" smtClean="0"/>
              <a:t>cRIO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NI Vision Library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</a:rPr>
              <a:t>FIRST</a:t>
            </a:r>
            <a:r>
              <a:rPr lang="en-US" dirty="0" smtClean="0">
                <a:solidFill>
                  <a:schemeClr val="tx1"/>
                </a:solidFill>
              </a:rPr>
              <a:t>-provided Java wrapper for </a:t>
            </a:r>
            <a:r>
              <a:rPr lang="en-US" dirty="0" err="1" smtClean="0">
                <a:solidFill>
                  <a:schemeClr val="tx1"/>
                </a:solidFill>
              </a:rPr>
              <a:t>OpenCV</a:t>
            </a:r>
            <a:r>
              <a:rPr lang="en-US" dirty="0" smtClean="0">
                <a:solidFill>
                  <a:schemeClr val="tx1"/>
                </a:solidFill>
              </a:rPr>
              <a:t> (Open Source Computer Vision) library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Documentation?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Data can then be sent back to robot using </a:t>
            </a:r>
            <a:r>
              <a:rPr lang="en-US" dirty="0" err="1" smtClean="0"/>
              <a:t>NetworkTable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Jaguar - Firmware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Ramp mode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694’s troubled relationship with Jaguars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New Jaguar mode that, when activated, automatically ramps the output voltage to the motor at a preset ramp rate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 be accessed regardless of the control mode; Servo PWM, CAN, or Serial</a:t>
            </a:r>
          </a:p>
          <a:p>
            <a:r>
              <a:rPr lang="en-US" dirty="0" smtClean="0"/>
              <a:t>One-second fan test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Mode - Graph</a:t>
            </a:r>
            <a:endParaRPr lang="en-US" dirty="0"/>
          </a:p>
        </p:txBody>
      </p:sp>
      <p:pic>
        <p:nvPicPr>
          <p:cNvPr id="4" name="Content Placeholder 3" descr="Jaguar Ramp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04026"/>
            <a:ext cx="8229600" cy="36152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Mode - Jumpers</a:t>
            </a:r>
            <a:endParaRPr lang="en-US" dirty="0"/>
          </a:p>
        </p:txBody>
      </p:sp>
      <p:pic>
        <p:nvPicPr>
          <p:cNvPr id="4" name="Content Placeholder 3" descr="Jaguar Jump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7439" y="2249488"/>
            <a:ext cx="5889122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Mode -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Placed </a:t>
            </a:r>
            <a:r>
              <a:rPr lang="en-US" dirty="0" err="1" smtClean="0"/>
              <a:t>Mecanum</a:t>
            </a:r>
            <a:r>
              <a:rPr lang="en-US" dirty="0" smtClean="0"/>
              <a:t> drive robot on blocks</a:t>
            </a:r>
          </a:p>
          <a:p>
            <a:r>
              <a:rPr lang="en-US" dirty="0" smtClean="0"/>
              <a:t>Set two Jaguars to normal mode and two to Automatic Ramp mode</a:t>
            </a:r>
          </a:p>
          <a:p>
            <a:r>
              <a:rPr lang="en-US" dirty="0" smtClean="0"/>
              <a:t>Rapidly switched between full forward and full reverse using “button drive”</a:t>
            </a:r>
          </a:p>
          <a:p>
            <a:r>
              <a:rPr lang="en-US" dirty="0" smtClean="0"/>
              <a:t>Two Jaguars failed; one on normal mode, and one on Automatic Ramp mode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Became unresponsive, indicator LED not on</a:t>
            </a:r>
          </a:p>
          <a:p>
            <a:r>
              <a:rPr lang="en-US" dirty="0" smtClean="0"/>
              <a:t>Jaguars operational after robot reboot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Dual Relay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not be available in 2012</a:t>
            </a:r>
          </a:p>
          <a:p>
            <a:r>
              <a:rPr lang="en-US" dirty="0" smtClean="0"/>
              <a:t>Equivalent to two Spikes</a:t>
            </a:r>
            <a:endParaRPr lang="en-US" dirty="0"/>
          </a:p>
        </p:txBody>
      </p:sp>
      <p:pic>
        <p:nvPicPr>
          <p:cNvPr id="4" name="Content Placeholder 5" descr="David Examp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3337302"/>
            <a:ext cx="6400800" cy="33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4-slot </a:t>
            </a:r>
            <a:r>
              <a:rPr lang="en-US" dirty="0" err="1" smtClean="0"/>
              <a:t>cRIO</a:t>
            </a:r>
            <a:r>
              <a:rPr lang="en-US" dirty="0" smtClean="0"/>
              <a:t>-FRC II </a:t>
            </a:r>
            <a:endParaRPr lang="en-US" dirty="0"/>
          </a:p>
        </p:txBody>
      </p:sp>
      <p:pic>
        <p:nvPicPr>
          <p:cNvPr id="4" name="Content Placeholder 3" descr="cRIO FRC II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7599" r="-27599"/>
          <a:stretch>
            <a:fillRect/>
          </a:stretch>
        </p:blipFill>
        <p:spPr>
          <a:xfrm>
            <a:off x="457200" y="2249424"/>
            <a:ext cx="8229600" cy="4303776"/>
          </a:xfrm>
        </p:spPr>
      </p:pic>
      <p:sp>
        <p:nvSpPr>
          <p:cNvPr id="5" name="TextBox 4"/>
          <p:cNvSpPr txBox="1"/>
          <p:nvPr/>
        </p:nvSpPr>
        <p:spPr>
          <a:xfrm>
            <a:off x="7239000" y="6477000"/>
            <a:ext cx="90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team358.org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4-slot </a:t>
            </a:r>
            <a:r>
              <a:rPr lang="en-US" dirty="0" err="1" smtClean="0"/>
              <a:t>cRIO</a:t>
            </a:r>
            <a:r>
              <a:rPr lang="en-US" dirty="0" smtClean="0"/>
              <a:t>-FRC II —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ethernet</a:t>
            </a:r>
            <a:r>
              <a:rPr lang="en-US" dirty="0" smtClean="0"/>
              <a:t> port</a:t>
            </a:r>
          </a:p>
          <a:p>
            <a:r>
              <a:rPr lang="en-US" dirty="0" smtClean="0"/>
              <a:t>7” long (~2/3 the  length)</a:t>
            </a:r>
          </a:p>
          <a:p>
            <a:r>
              <a:rPr lang="en-US" dirty="0" smtClean="0"/>
              <a:t>30% lighter</a:t>
            </a:r>
          </a:p>
          <a:p>
            <a:r>
              <a:rPr lang="en-US" dirty="0" smtClean="0"/>
              <a:t>256MB RAM (2x the old </a:t>
            </a:r>
            <a:r>
              <a:rPr lang="en-US" dirty="0" err="1" smtClean="0"/>
              <a:t>cRIO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512MB storage (2x the old </a:t>
            </a:r>
            <a:r>
              <a:rPr lang="en-US" dirty="0" err="1" smtClean="0"/>
              <a:t>cRIO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configuration (4-slot)</a:t>
            </a:r>
            <a:endParaRPr lang="en-US" dirty="0"/>
          </a:p>
        </p:txBody>
      </p:sp>
      <p:pic>
        <p:nvPicPr>
          <p:cNvPr id="6" name="Content Placeholder 5" descr="cRIO_ar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366" r="-21366"/>
          <a:stretch>
            <a:fillRect/>
          </a:stretch>
        </p:blipFill>
        <p:spPr>
          <a:xfrm>
            <a:off x="914400" y="2249424"/>
            <a:ext cx="8229600" cy="4325112"/>
          </a:xfrm>
        </p:spPr>
      </p:pic>
      <p:sp>
        <p:nvSpPr>
          <p:cNvPr id="4" name="TextBox 3"/>
          <p:cNvSpPr txBox="1"/>
          <p:nvPr/>
        </p:nvSpPr>
        <p:spPr>
          <a:xfrm>
            <a:off x="2133600" y="3733800"/>
            <a:ext cx="762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Slot “1”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2743200"/>
            <a:ext cx="91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Slot “2”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WPILib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Command-based programming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NetworkTables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SmartDashboard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Preferences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Laptop-based vision processing</a:t>
            </a:r>
          </a:p>
          <a:p>
            <a:r>
              <a:rPr lang="en-US" dirty="0" smtClean="0"/>
              <a:t>Jaguar firmware update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Automatic Ramp mode</a:t>
            </a:r>
          </a:p>
          <a:p>
            <a:r>
              <a:rPr lang="en-US" dirty="0" smtClean="0"/>
              <a:t>David dual relay module</a:t>
            </a:r>
          </a:p>
          <a:p>
            <a:r>
              <a:rPr lang="en-US" dirty="0" smtClean="0"/>
              <a:t>4-slot </a:t>
            </a:r>
            <a:r>
              <a:rPr lang="en-US" dirty="0" err="1" smtClean="0"/>
              <a:t>cRIO</a:t>
            </a:r>
            <a:r>
              <a:rPr lang="en-US" dirty="0" smtClean="0"/>
              <a:t>-FRC II</a:t>
            </a:r>
          </a:p>
          <a:p>
            <a:r>
              <a:rPr lang="en-US" dirty="0" err="1" smtClean="0"/>
              <a:t>Kinect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configuration (8-slot)</a:t>
            </a:r>
            <a:endParaRPr lang="en-US" dirty="0"/>
          </a:p>
        </p:txBody>
      </p:sp>
      <p:pic>
        <p:nvPicPr>
          <p:cNvPr id="6" name="Content Placeholder 5" descr="big_cRIO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366" r="-21366"/>
          <a:stretch>
            <a:fillRect/>
          </a:stretch>
        </p:blipFill>
        <p:spPr>
          <a:xfrm>
            <a:off x="914400" y="2249424"/>
            <a:ext cx="8229600" cy="4325112"/>
          </a:xfrm>
        </p:spPr>
      </p:pic>
      <p:sp>
        <p:nvSpPr>
          <p:cNvPr id="3" name="TextBox 2"/>
          <p:cNvSpPr txBox="1"/>
          <p:nvPr/>
        </p:nvSpPr>
        <p:spPr>
          <a:xfrm>
            <a:off x="2133600" y="4609563"/>
            <a:ext cx="762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Slot “1”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3112395"/>
            <a:ext cx="91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Slot “2”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cRIO</a:t>
            </a:r>
            <a:r>
              <a:rPr lang="en-US" dirty="0" smtClean="0"/>
              <a:t> determines the physical location of modules from code based on predetermined module order</a:t>
            </a:r>
            <a:endParaRPr lang="en-US" dirty="0">
              <a:solidFill>
                <a:srgbClr val="423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cRIO</a:t>
            </a:r>
            <a:r>
              <a:rPr lang="en-US" dirty="0" smtClean="0"/>
              <a:t> determines the physical location of modules from code based on predetermined module order </a:t>
            </a:r>
          </a:p>
          <a:p>
            <a:r>
              <a:rPr lang="en-US" dirty="0" smtClean="0"/>
              <a:t>A Digital Module in slot “1” in code must be in </a:t>
            </a:r>
            <a:r>
              <a:rPr lang="en-US" i="1" dirty="0" smtClean="0"/>
              <a:t>physical </a:t>
            </a:r>
            <a:r>
              <a:rPr lang="en-US" dirty="0" smtClean="0"/>
              <a:t> </a:t>
            </a:r>
            <a:r>
              <a:rPr lang="en-US" dirty="0" err="1" smtClean="0"/>
              <a:t>cRIO</a:t>
            </a:r>
            <a:r>
              <a:rPr lang="en-US" dirty="0" smtClean="0"/>
              <a:t> slot 2</a:t>
            </a:r>
            <a:endParaRPr lang="en-US" dirty="0">
              <a:solidFill>
                <a:srgbClr val="423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cRIO</a:t>
            </a:r>
            <a:r>
              <a:rPr lang="en-US" dirty="0" smtClean="0"/>
              <a:t> determines the physical location of modules from code based on predetermined module order </a:t>
            </a:r>
          </a:p>
          <a:p>
            <a:r>
              <a:rPr lang="en-US" dirty="0" smtClean="0"/>
              <a:t>A Digital Module in slot “1” in code must be in </a:t>
            </a:r>
            <a:r>
              <a:rPr lang="en-US" i="1" dirty="0" smtClean="0"/>
              <a:t>physical </a:t>
            </a:r>
            <a:r>
              <a:rPr lang="en-US" dirty="0" smtClean="0"/>
              <a:t> </a:t>
            </a:r>
            <a:r>
              <a:rPr lang="en-US" dirty="0" err="1" smtClean="0"/>
              <a:t>cRIO</a:t>
            </a:r>
            <a:r>
              <a:rPr lang="en-US" dirty="0" smtClean="0"/>
              <a:t> slot 2</a:t>
            </a:r>
          </a:p>
          <a:p>
            <a:r>
              <a:rPr lang="en-US" dirty="0" smtClean="0"/>
              <a:t>A Digital Module in slot “2” in code must be in </a:t>
            </a:r>
            <a:r>
              <a:rPr lang="en-US" i="1" dirty="0" smtClean="0"/>
              <a:t>physical</a:t>
            </a:r>
            <a:r>
              <a:rPr lang="en-US" dirty="0" smtClean="0"/>
              <a:t> </a:t>
            </a:r>
            <a:r>
              <a:rPr lang="en-US" dirty="0" err="1" smtClean="0"/>
              <a:t>cRIO</a:t>
            </a:r>
            <a:r>
              <a:rPr lang="en-US" dirty="0" smtClean="0"/>
              <a:t> slot 4 on the 4-slot, and slot 5 on the 8-slot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Victor </a:t>
            </a:r>
            <a:r>
              <a:rPr lang="en-US" dirty="0" err="1" smtClean="0"/>
              <a:t>left_motor</a:t>
            </a:r>
            <a:r>
              <a:rPr lang="en-US" dirty="0" smtClean="0"/>
              <a:t>= new Victor(1, 5);</a:t>
            </a:r>
          </a:p>
          <a:p>
            <a:pPr lvl="1">
              <a:buClr>
                <a:srgbClr val="846800"/>
              </a:buClr>
            </a:pPr>
            <a:r>
              <a:rPr lang="en-US" dirty="0" smtClean="0">
                <a:solidFill>
                  <a:srgbClr val="423400"/>
                </a:solidFill>
              </a:rPr>
              <a:t>Victor in 5</a:t>
            </a:r>
            <a:r>
              <a:rPr lang="en-US" baseline="30000" dirty="0" smtClean="0">
                <a:solidFill>
                  <a:srgbClr val="423400"/>
                </a:solidFill>
              </a:rPr>
              <a:t>th</a:t>
            </a:r>
            <a:r>
              <a:rPr lang="en-US" dirty="0" smtClean="0">
                <a:solidFill>
                  <a:srgbClr val="423400"/>
                </a:solidFill>
              </a:rPr>
              <a:t> channel of Digital “1</a:t>
            </a:r>
            <a:r>
              <a:rPr lang="en-US" baseline="30000" dirty="0" smtClean="0">
                <a:solidFill>
                  <a:srgbClr val="423400"/>
                </a:solidFill>
              </a:rPr>
              <a:t>st”</a:t>
            </a:r>
            <a:r>
              <a:rPr lang="en-US" dirty="0" smtClean="0">
                <a:solidFill>
                  <a:srgbClr val="423400"/>
                </a:solidFill>
              </a:rPr>
              <a:t> slot</a:t>
            </a:r>
          </a:p>
          <a:p>
            <a:pPr lvl="2">
              <a:buClr>
                <a:srgbClr val="846800"/>
              </a:buClr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Physical Digital I/O slot #2 on both old &amp; new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cRIOs</a:t>
            </a:r>
            <a:endParaRPr lang="en-US" dirty="0" smtClean="0">
              <a:solidFill>
                <a:srgbClr val="423400"/>
              </a:solidFill>
            </a:endParaRPr>
          </a:p>
          <a:p>
            <a:pPr>
              <a:buClr>
                <a:srgbClr val="846800"/>
              </a:buClr>
            </a:pPr>
            <a:endParaRPr lang="en-US" dirty="0" smtClean="0">
              <a:solidFill>
                <a:srgbClr val="423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Victor </a:t>
            </a:r>
            <a:r>
              <a:rPr lang="en-US" dirty="0" err="1" smtClean="0"/>
              <a:t>left_motor</a:t>
            </a:r>
            <a:r>
              <a:rPr lang="en-US" dirty="0" smtClean="0"/>
              <a:t>= new Victor(1, 5);</a:t>
            </a:r>
          </a:p>
          <a:p>
            <a:pPr lvl="1">
              <a:buClr>
                <a:srgbClr val="846800"/>
              </a:buClr>
            </a:pPr>
            <a:r>
              <a:rPr lang="en-US" dirty="0" smtClean="0">
                <a:solidFill>
                  <a:srgbClr val="423400"/>
                </a:solidFill>
              </a:rPr>
              <a:t>Victor in 5</a:t>
            </a:r>
            <a:r>
              <a:rPr lang="en-US" baseline="30000" dirty="0" smtClean="0">
                <a:solidFill>
                  <a:srgbClr val="423400"/>
                </a:solidFill>
              </a:rPr>
              <a:t>th</a:t>
            </a:r>
            <a:r>
              <a:rPr lang="en-US" dirty="0" smtClean="0">
                <a:solidFill>
                  <a:srgbClr val="423400"/>
                </a:solidFill>
              </a:rPr>
              <a:t> channel of Digital “1</a:t>
            </a:r>
            <a:r>
              <a:rPr lang="en-US" baseline="30000" dirty="0" smtClean="0">
                <a:solidFill>
                  <a:srgbClr val="423400"/>
                </a:solidFill>
              </a:rPr>
              <a:t>st”</a:t>
            </a:r>
            <a:r>
              <a:rPr lang="en-US" dirty="0" smtClean="0">
                <a:solidFill>
                  <a:srgbClr val="423400"/>
                </a:solidFill>
              </a:rPr>
              <a:t> slot</a:t>
            </a:r>
          </a:p>
          <a:p>
            <a:pPr lvl="2">
              <a:buClr>
                <a:srgbClr val="846800"/>
              </a:buClr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Physical Digital I/O slot #2 on both old &amp; new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cRIOs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rgbClr val="846800"/>
              </a:buClr>
            </a:pPr>
            <a:r>
              <a:rPr lang="en-US" dirty="0" smtClean="0"/>
              <a:t>Victor </a:t>
            </a:r>
            <a:r>
              <a:rPr lang="en-US" dirty="0" err="1" smtClean="0"/>
              <a:t>left_motor</a:t>
            </a:r>
            <a:r>
              <a:rPr lang="en-US" dirty="0" smtClean="0"/>
              <a:t>= new Victor(5);</a:t>
            </a:r>
          </a:p>
          <a:p>
            <a:pPr lvl="1">
              <a:buClr>
                <a:srgbClr val="846800"/>
              </a:buClr>
            </a:pPr>
            <a:r>
              <a:rPr lang="en-US" dirty="0" smtClean="0">
                <a:solidFill>
                  <a:srgbClr val="423400"/>
                </a:solidFill>
              </a:rPr>
              <a:t>Same as above</a:t>
            </a:r>
          </a:p>
          <a:p>
            <a:pPr>
              <a:buClr>
                <a:srgbClr val="846800"/>
              </a:buClr>
            </a:pPr>
            <a:endParaRPr lang="en-US" dirty="0" smtClean="0">
              <a:solidFill>
                <a:srgbClr val="423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Victor </a:t>
            </a:r>
            <a:r>
              <a:rPr lang="en-US" dirty="0" err="1" smtClean="0"/>
              <a:t>left_motor</a:t>
            </a:r>
            <a:r>
              <a:rPr lang="en-US" dirty="0" smtClean="0"/>
              <a:t>= new Victor(1, 5);</a:t>
            </a:r>
          </a:p>
          <a:p>
            <a:pPr lvl="1">
              <a:buClr>
                <a:srgbClr val="846800"/>
              </a:buClr>
            </a:pPr>
            <a:r>
              <a:rPr lang="en-US" dirty="0" smtClean="0">
                <a:solidFill>
                  <a:srgbClr val="423400"/>
                </a:solidFill>
              </a:rPr>
              <a:t>Victor in 5</a:t>
            </a:r>
            <a:r>
              <a:rPr lang="en-US" baseline="30000" dirty="0" smtClean="0">
                <a:solidFill>
                  <a:srgbClr val="423400"/>
                </a:solidFill>
              </a:rPr>
              <a:t>th</a:t>
            </a:r>
            <a:r>
              <a:rPr lang="en-US" dirty="0" smtClean="0">
                <a:solidFill>
                  <a:srgbClr val="423400"/>
                </a:solidFill>
              </a:rPr>
              <a:t> channel of Digital “1</a:t>
            </a:r>
            <a:r>
              <a:rPr lang="en-US" baseline="30000" dirty="0" smtClean="0">
                <a:solidFill>
                  <a:srgbClr val="423400"/>
                </a:solidFill>
              </a:rPr>
              <a:t>st”</a:t>
            </a:r>
            <a:r>
              <a:rPr lang="en-US" dirty="0" smtClean="0">
                <a:solidFill>
                  <a:srgbClr val="423400"/>
                </a:solidFill>
              </a:rPr>
              <a:t> slot</a:t>
            </a:r>
          </a:p>
          <a:p>
            <a:pPr lvl="2">
              <a:buClr>
                <a:srgbClr val="846800"/>
              </a:buClr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Physical Digital I/O slot #2 on both old &amp; new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cRIOs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rgbClr val="846800"/>
              </a:buClr>
            </a:pPr>
            <a:r>
              <a:rPr lang="en-US" dirty="0" smtClean="0"/>
              <a:t>Victor </a:t>
            </a:r>
            <a:r>
              <a:rPr lang="en-US" dirty="0" err="1" smtClean="0"/>
              <a:t>left_motor</a:t>
            </a:r>
            <a:r>
              <a:rPr lang="en-US" dirty="0" smtClean="0"/>
              <a:t>= new Victor(5);</a:t>
            </a:r>
          </a:p>
          <a:p>
            <a:pPr lvl="1">
              <a:buClr>
                <a:srgbClr val="846800"/>
              </a:buClr>
            </a:pPr>
            <a:r>
              <a:rPr lang="en-US" dirty="0" smtClean="0">
                <a:solidFill>
                  <a:srgbClr val="423400"/>
                </a:solidFill>
              </a:rPr>
              <a:t>Same as above</a:t>
            </a:r>
          </a:p>
          <a:p>
            <a:pPr>
              <a:buClr>
                <a:srgbClr val="846800"/>
              </a:buClr>
            </a:pPr>
            <a:r>
              <a:rPr lang="en-US" dirty="0" smtClean="0"/>
              <a:t>Victor </a:t>
            </a:r>
            <a:r>
              <a:rPr lang="en-US" dirty="0" err="1" smtClean="0"/>
              <a:t>right_arm</a:t>
            </a:r>
            <a:r>
              <a:rPr lang="en-US" dirty="0" smtClean="0"/>
              <a:t>= new Victor(2,5);</a:t>
            </a:r>
          </a:p>
          <a:p>
            <a:pPr lvl="1">
              <a:buClr>
                <a:srgbClr val="846800"/>
              </a:buClr>
            </a:pPr>
            <a:r>
              <a:rPr lang="en-US" dirty="0" smtClean="0">
                <a:solidFill>
                  <a:srgbClr val="423400"/>
                </a:solidFill>
              </a:rPr>
              <a:t>Victor in 5</a:t>
            </a:r>
            <a:r>
              <a:rPr lang="en-US" baseline="30000" dirty="0" smtClean="0">
                <a:solidFill>
                  <a:srgbClr val="423400"/>
                </a:solidFill>
              </a:rPr>
              <a:t>th</a:t>
            </a:r>
            <a:r>
              <a:rPr lang="en-US" dirty="0" smtClean="0">
                <a:solidFill>
                  <a:srgbClr val="423400"/>
                </a:solidFill>
              </a:rPr>
              <a:t> channel of Digital “2</a:t>
            </a:r>
            <a:r>
              <a:rPr lang="en-US" baseline="30000" dirty="0" smtClean="0">
                <a:solidFill>
                  <a:srgbClr val="423400"/>
                </a:solidFill>
              </a:rPr>
              <a:t>nd</a:t>
            </a:r>
            <a:r>
              <a:rPr lang="en-US" dirty="0" smtClean="0">
                <a:solidFill>
                  <a:srgbClr val="423400"/>
                </a:solidFill>
              </a:rPr>
              <a:t>” slot</a:t>
            </a:r>
          </a:p>
          <a:p>
            <a:pPr lvl="2">
              <a:buClr>
                <a:srgbClr val="846800"/>
              </a:buClr>
            </a:pPr>
            <a:r>
              <a:rPr lang="en-US" dirty="0" smtClean="0"/>
              <a:t>Physical Wildcard slot </a:t>
            </a:r>
            <a:r>
              <a:rPr lang="en-US" dirty="0" smtClean="0">
                <a:solidFill>
                  <a:srgbClr val="000000"/>
                </a:solidFill>
              </a:rPr>
              <a:t>#4 </a:t>
            </a:r>
            <a:r>
              <a:rPr lang="en-US" dirty="0" smtClean="0"/>
              <a:t>on new </a:t>
            </a:r>
            <a:r>
              <a:rPr lang="en-US" dirty="0" err="1" smtClean="0"/>
              <a:t>cRIO</a:t>
            </a:r>
            <a:endParaRPr lang="en-US" dirty="0" smtClean="0"/>
          </a:p>
          <a:p>
            <a:pPr lvl="2">
              <a:buClr>
                <a:srgbClr val="846800"/>
              </a:buClr>
            </a:pPr>
            <a:r>
              <a:rPr lang="en-US" dirty="0" smtClean="0"/>
              <a:t>Physical Digital I/O slot </a:t>
            </a:r>
            <a:r>
              <a:rPr lang="en-US" dirty="0" smtClean="0">
                <a:solidFill>
                  <a:srgbClr val="000000"/>
                </a:solidFill>
              </a:rPr>
              <a:t>#6 </a:t>
            </a:r>
            <a:r>
              <a:rPr lang="en-US" dirty="0" smtClean="0"/>
              <a:t>on old </a:t>
            </a:r>
            <a:r>
              <a:rPr lang="en-US" dirty="0" err="1" smtClean="0"/>
              <a:t>cRIO</a:t>
            </a:r>
            <a:endParaRPr lang="en-US" dirty="0" smtClean="0"/>
          </a:p>
          <a:p>
            <a:pPr lvl="1">
              <a:buClr>
                <a:srgbClr val="846800"/>
              </a:buClr>
            </a:pPr>
            <a:endParaRPr lang="en-US" dirty="0" smtClean="0">
              <a:solidFill>
                <a:srgbClr val="423400"/>
              </a:solidFill>
            </a:endParaRPr>
          </a:p>
          <a:p>
            <a:pPr>
              <a:buClr>
                <a:srgbClr val="846800"/>
              </a:buClr>
            </a:pPr>
            <a:endParaRPr lang="en-US" dirty="0" smtClean="0">
              <a:solidFill>
                <a:srgbClr val="423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Gyro gyro = new Gyro(2, 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Gyro gyro = new Gyro(2, 1);</a:t>
            </a:r>
          </a:p>
          <a:p>
            <a:pPr lvl="1">
              <a:buClr>
                <a:srgbClr val="846800"/>
              </a:buClr>
            </a:pPr>
            <a:r>
              <a:rPr lang="en-US" dirty="0" smtClean="0">
                <a:solidFill>
                  <a:srgbClr val="423400"/>
                </a:solidFill>
              </a:rPr>
              <a:t>Constructs a Gyro object in the 1</a:t>
            </a:r>
            <a:r>
              <a:rPr lang="en-US" baseline="30000" dirty="0" smtClean="0">
                <a:solidFill>
                  <a:srgbClr val="423400"/>
                </a:solidFill>
              </a:rPr>
              <a:t>st</a:t>
            </a:r>
            <a:r>
              <a:rPr lang="en-US" dirty="0" smtClean="0">
                <a:solidFill>
                  <a:srgbClr val="423400"/>
                </a:solidFill>
              </a:rPr>
              <a:t> channel of the Analog  “2</a:t>
            </a:r>
            <a:r>
              <a:rPr lang="en-US" baseline="30000" dirty="0" smtClean="0">
                <a:solidFill>
                  <a:srgbClr val="423400"/>
                </a:solidFill>
              </a:rPr>
              <a:t>nd”</a:t>
            </a:r>
            <a:r>
              <a:rPr lang="en-US" dirty="0" smtClean="0">
                <a:solidFill>
                  <a:srgbClr val="423400"/>
                </a:solidFill>
              </a:rPr>
              <a:t> slot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Gyro gyro = new Gyro(2, 1);</a:t>
            </a:r>
          </a:p>
          <a:p>
            <a:pPr lvl="1">
              <a:buClr>
                <a:srgbClr val="846800"/>
              </a:buClr>
            </a:pPr>
            <a:r>
              <a:rPr lang="en-US" dirty="0" smtClean="0">
                <a:solidFill>
                  <a:srgbClr val="423400"/>
                </a:solidFill>
              </a:rPr>
              <a:t>Constructs a Gyro object in the 1</a:t>
            </a:r>
            <a:r>
              <a:rPr lang="en-US" baseline="30000" dirty="0" smtClean="0">
                <a:solidFill>
                  <a:srgbClr val="423400"/>
                </a:solidFill>
              </a:rPr>
              <a:t>st</a:t>
            </a:r>
            <a:r>
              <a:rPr lang="en-US" dirty="0" smtClean="0">
                <a:solidFill>
                  <a:srgbClr val="423400"/>
                </a:solidFill>
              </a:rPr>
              <a:t> channel of the Analog  “2</a:t>
            </a:r>
            <a:r>
              <a:rPr lang="en-US" baseline="30000" dirty="0" smtClean="0">
                <a:solidFill>
                  <a:srgbClr val="423400"/>
                </a:solidFill>
              </a:rPr>
              <a:t>nd”</a:t>
            </a:r>
            <a:r>
              <a:rPr lang="en-US" dirty="0" smtClean="0">
                <a:solidFill>
                  <a:srgbClr val="423400"/>
                </a:solidFill>
              </a:rPr>
              <a:t> slot</a:t>
            </a:r>
          </a:p>
          <a:p>
            <a:pPr lvl="1">
              <a:buClr>
                <a:srgbClr val="846800"/>
              </a:buClr>
            </a:pPr>
            <a:r>
              <a:rPr lang="en-US" dirty="0" smtClean="0">
                <a:solidFill>
                  <a:srgbClr val="423400"/>
                </a:solidFill>
              </a:rPr>
              <a:t>Corresponds to physical 4</a:t>
            </a:r>
            <a:r>
              <a:rPr lang="en-US" baseline="30000" dirty="0" smtClean="0">
                <a:solidFill>
                  <a:srgbClr val="423400"/>
                </a:solidFill>
              </a:rPr>
              <a:t>th</a:t>
            </a:r>
            <a:r>
              <a:rPr lang="en-US" dirty="0" smtClean="0">
                <a:solidFill>
                  <a:srgbClr val="423400"/>
                </a:solidFill>
              </a:rPr>
              <a:t> “wildcard” slot on new </a:t>
            </a:r>
            <a:r>
              <a:rPr lang="en-US" dirty="0" err="1" smtClean="0">
                <a:solidFill>
                  <a:srgbClr val="423400"/>
                </a:solidFill>
              </a:rPr>
              <a:t>cRIO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Command-based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Subsystems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Define the capabilities of each part of the robot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Subclasses of Subsystem</a:t>
            </a:r>
          </a:p>
          <a:p>
            <a:r>
              <a:rPr lang="en-US" b="1" dirty="0" smtClean="0"/>
              <a:t>Commands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Define the operation of the robot incorporating the capabilities defined in the subsystems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Commands are subclasses of Command or </a:t>
            </a:r>
            <a:r>
              <a:rPr lang="en-US" dirty="0" err="1" smtClean="0">
                <a:solidFill>
                  <a:schemeClr val="tx1"/>
                </a:solidFill>
              </a:rPr>
              <a:t>CommandGroup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Gyro gyro = new Gyro(2, 1);</a:t>
            </a:r>
          </a:p>
          <a:p>
            <a:pPr lvl="1">
              <a:buClr>
                <a:srgbClr val="846800"/>
              </a:buClr>
            </a:pPr>
            <a:r>
              <a:rPr lang="en-US" dirty="0" smtClean="0">
                <a:solidFill>
                  <a:srgbClr val="423400"/>
                </a:solidFill>
              </a:rPr>
              <a:t>Constructs a Gyro object in the 1</a:t>
            </a:r>
            <a:r>
              <a:rPr lang="en-US" baseline="30000" dirty="0" smtClean="0">
                <a:solidFill>
                  <a:srgbClr val="423400"/>
                </a:solidFill>
              </a:rPr>
              <a:t>st</a:t>
            </a:r>
            <a:r>
              <a:rPr lang="en-US" dirty="0" smtClean="0">
                <a:solidFill>
                  <a:srgbClr val="423400"/>
                </a:solidFill>
              </a:rPr>
              <a:t> channel of the Analog  “2</a:t>
            </a:r>
            <a:r>
              <a:rPr lang="en-US" baseline="30000" dirty="0" smtClean="0">
                <a:solidFill>
                  <a:srgbClr val="423400"/>
                </a:solidFill>
              </a:rPr>
              <a:t>nd”</a:t>
            </a:r>
            <a:r>
              <a:rPr lang="en-US" dirty="0" smtClean="0">
                <a:solidFill>
                  <a:srgbClr val="423400"/>
                </a:solidFill>
              </a:rPr>
              <a:t> slot</a:t>
            </a:r>
          </a:p>
          <a:p>
            <a:pPr lvl="1">
              <a:buClr>
                <a:srgbClr val="846800"/>
              </a:buClr>
            </a:pPr>
            <a:r>
              <a:rPr lang="en-US" dirty="0" smtClean="0">
                <a:solidFill>
                  <a:srgbClr val="423400"/>
                </a:solidFill>
              </a:rPr>
              <a:t>Corresponds to physical 4</a:t>
            </a:r>
            <a:r>
              <a:rPr lang="en-US" baseline="30000" dirty="0" smtClean="0">
                <a:solidFill>
                  <a:srgbClr val="423400"/>
                </a:solidFill>
              </a:rPr>
              <a:t>th</a:t>
            </a:r>
            <a:r>
              <a:rPr lang="en-US" dirty="0" smtClean="0">
                <a:solidFill>
                  <a:srgbClr val="423400"/>
                </a:solidFill>
              </a:rPr>
              <a:t> “wildcard” slot on new </a:t>
            </a:r>
            <a:r>
              <a:rPr lang="en-US" dirty="0" err="1" smtClean="0">
                <a:solidFill>
                  <a:srgbClr val="423400"/>
                </a:solidFill>
              </a:rPr>
              <a:t>cRIO</a:t>
            </a:r>
            <a:endParaRPr lang="en-US" dirty="0" smtClean="0">
              <a:solidFill>
                <a:srgbClr val="423400"/>
              </a:solidFill>
            </a:endParaRPr>
          </a:p>
          <a:p>
            <a:pPr lvl="1">
              <a:buClr>
                <a:srgbClr val="846800"/>
              </a:buClr>
            </a:pPr>
            <a:r>
              <a:rPr lang="en-US" dirty="0" smtClean="0">
                <a:solidFill>
                  <a:srgbClr val="423400"/>
                </a:solidFill>
              </a:rPr>
              <a:t>Corresponds to physical 5</a:t>
            </a:r>
            <a:r>
              <a:rPr lang="en-US" baseline="30000" dirty="0" smtClean="0">
                <a:solidFill>
                  <a:srgbClr val="423400"/>
                </a:solidFill>
              </a:rPr>
              <a:t>th</a:t>
            </a:r>
            <a:r>
              <a:rPr lang="en-US" dirty="0" smtClean="0">
                <a:solidFill>
                  <a:srgbClr val="423400"/>
                </a:solidFill>
              </a:rPr>
              <a:t> Analog I/O slot on old </a:t>
            </a:r>
            <a:r>
              <a:rPr lang="en-US" dirty="0" err="1" smtClean="0">
                <a:solidFill>
                  <a:srgbClr val="423400"/>
                </a:solidFill>
              </a:rPr>
              <a:t>cRIO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endParaRPr lang="en-US" dirty="0"/>
          </a:p>
        </p:txBody>
      </p:sp>
      <p:pic>
        <p:nvPicPr>
          <p:cNvPr id="4" name="Content Placeholder 3" descr="kinect.jpg"/>
          <p:cNvPicPr>
            <a:picLocks noGrp="1" noChangeAspect="1"/>
          </p:cNvPicPr>
          <p:nvPr>
            <p:ph idx="1"/>
          </p:nvPr>
        </p:nvPicPr>
        <p:blipFill>
          <a:blip r:embed="rId2"/>
          <a:srcRect l="-9559" r="-955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You</a:t>
            </a:r>
            <a:r>
              <a:rPr lang="en-US" dirty="0" smtClean="0"/>
              <a:t> are the joystick</a:t>
            </a:r>
          </a:p>
          <a:p>
            <a:r>
              <a:rPr lang="en-US" dirty="0" smtClean="0"/>
              <a:t>Arms – “forwards” and “backwards”</a:t>
            </a:r>
          </a:p>
          <a:p>
            <a:r>
              <a:rPr lang="en-US" dirty="0" smtClean="0"/>
              <a:t>Head, legs – “buttons”</a:t>
            </a:r>
          </a:p>
          <a:p>
            <a:endParaRPr lang="en-US" dirty="0" smtClean="0"/>
          </a:p>
          <a:p>
            <a:r>
              <a:rPr lang="en-US" dirty="0" smtClean="0"/>
              <a:t>Left Arm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left joystick</a:t>
            </a:r>
          </a:p>
          <a:p>
            <a:r>
              <a:rPr lang="en-US" dirty="0" smtClean="0"/>
              <a:t>Right Arm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right joystick</a:t>
            </a:r>
          </a:p>
          <a:p>
            <a:r>
              <a:rPr lang="en-US" dirty="0" smtClean="0"/>
              <a:t>Head/legs can be programmed to do anything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KinectStick</a:t>
            </a:r>
            <a:r>
              <a:rPr lang="en-US" dirty="0" smtClean="0"/>
              <a:t> left = new KinectStick(1);</a:t>
            </a:r>
          </a:p>
          <a:p>
            <a:r>
              <a:rPr lang="en-US" dirty="0" err="1" smtClean="0"/>
              <a:t>KinectStick</a:t>
            </a:r>
            <a:r>
              <a:rPr lang="en-US" dirty="0" smtClean="0"/>
              <a:t> right = new KinectStick(2);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drivetrain.tankDrive(left</a:t>
            </a:r>
            <a:r>
              <a:rPr lang="en-US" dirty="0" smtClean="0"/>
              <a:t>, right);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endParaRPr lang="en-US" dirty="0"/>
          </a:p>
        </p:txBody>
      </p:sp>
      <p:pic>
        <p:nvPicPr>
          <p:cNvPr id="4" name="kinect_trim.mov">
            <a:hlinkClick r:id="" action="ppaction://media"/>
          </p:cNvPr>
          <p:cNvPicPr>
            <a:picLocks noGrp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12520" y="2249488"/>
            <a:ext cx="6918960" cy="43243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US" dirty="0" smtClean="0">
                <a:hlinkClick r:id="rId2"/>
              </a:rPr>
              <a:t>www.github.com/prog694</a:t>
            </a:r>
          </a:p>
          <a:p>
            <a:pPr>
              <a:buClr>
                <a:schemeClr val="tx1"/>
              </a:buClr>
              <a:buNone/>
            </a:pPr>
            <a:r>
              <a:rPr lang="en-US" dirty="0" smtClean="0">
                <a:hlinkClick r:id="rId2"/>
              </a:rPr>
              <a:t>www.stuypulse.com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694 Logo Standa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495800"/>
            <a:ext cx="2057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 and Commands</a:t>
            </a:r>
            <a:endParaRPr lang="en-US" dirty="0"/>
          </a:p>
        </p:txBody>
      </p:sp>
      <p:pic>
        <p:nvPicPr>
          <p:cNvPr id="4" name="Content Placeholder 3" descr="Subsystems and Command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313992"/>
            <a:ext cx="8229600" cy="21953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CommandGroup</a:t>
            </a:r>
            <a:endParaRPr lang="en-US" dirty="0"/>
          </a:p>
        </p:txBody>
      </p:sp>
      <p:pic>
        <p:nvPicPr>
          <p:cNvPr id="4" name="Content Placeholder 3" descr="CommandGro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416807"/>
            <a:ext cx="8229600" cy="19897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CommandGroup</a:t>
            </a:r>
            <a:endParaRPr lang="en-US" dirty="0"/>
          </a:p>
        </p:txBody>
      </p:sp>
      <p:pic>
        <p:nvPicPr>
          <p:cNvPr id="6" name="Content Placeholder 5" descr="CommandGroupChi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2669" y="2249488"/>
            <a:ext cx="7418662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programmer to easily send data between a laptop (either the driver station laptop or another laptop) and the robot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SmartDashboard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Preferences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Laptop-based vision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NetworkTables</a:t>
            </a:r>
            <a:r>
              <a:rPr lang="en-US" dirty="0" smtClean="0"/>
              <a:t> –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Bidirectional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Robot can send data to a laptop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Laptop can send data to robot</a:t>
            </a:r>
          </a:p>
          <a:p>
            <a:r>
              <a:rPr lang="en-US" dirty="0" smtClean="0"/>
              <a:t>Named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Key-value pairs</a:t>
            </a:r>
          </a:p>
          <a:p>
            <a:r>
              <a:rPr lang="en-US" dirty="0" smtClean="0"/>
              <a:t>Full notification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 need to poll for new values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NetworkListener</a:t>
            </a:r>
            <a:r>
              <a:rPr lang="en-US" dirty="0" smtClean="0">
                <a:solidFill>
                  <a:schemeClr val="tx1"/>
                </a:solidFill>
              </a:rPr>
              <a:t> interface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NetworkTables</a:t>
            </a:r>
            <a:r>
              <a:rPr lang="en-US" dirty="0" smtClean="0"/>
              <a:t> –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named tables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e.g. </a:t>
            </a:r>
            <a:r>
              <a:rPr lang="en-US" dirty="0" err="1" smtClean="0">
                <a:solidFill>
                  <a:schemeClr val="tx1"/>
                </a:solidFill>
              </a:rPr>
              <a:t>SmartDashboard</a:t>
            </a:r>
            <a:r>
              <a:rPr lang="en-US" dirty="0" smtClean="0">
                <a:solidFill>
                  <a:schemeClr val="tx1"/>
                </a:solidFill>
              </a:rPr>
              <a:t>, Preferences</a:t>
            </a:r>
          </a:p>
          <a:p>
            <a:r>
              <a:rPr lang="en-US" dirty="0" smtClean="0"/>
              <a:t>Transactional model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Ensures that a group of values are updated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3986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1770</TotalTime>
  <Words>870</Words>
  <Application>Microsoft Office PowerPoint</Application>
  <PresentationFormat>On-screen Show (4:3)</PresentationFormat>
  <Paragraphs>152</Paragraphs>
  <Slides>35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Urban</vt:lpstr>
      <vt:lpstr>2012 Beta Seminar</vt:lpstr>
      <vt:lpstr>Overview</vt:lpstr>
      <vt:lpstr>Command-based Programming</vt:lpstr>
      <vt:lpstr>Subsystems and Commands</vt:lpstr>
      <vt:lpstr>CommandGroup</vt:lpstr>
      <vt:lpstr>CommandGroup</vt:lpstr>
      <vt:lpstr>NetworkTables</vt:lpstr>
      <vt:lpstr>NetworkTables – Data Transfer</vt:lpstr>
      <vt:lpstr>NetworkTables – Data Transfer</vt:lpstr>
      <vt:lpstr>Preferences</vt:lpstr>
      <vt:lpstr>Laptop-based Vision Processing</vt:lpstr>
      <vt:lpstr>Jaguar - Firmware Update</vt:lpstr>
      <vt:lpstr>Ramp Mode - Graph</vt:lpstr>
      <vt:lpstr>Ramp Mode - Jumpers</vt:lpstr>
      <vt:lpstr>Ramp Mode - Testing</vt:lpstr>
      <vt:lpstr>David Dual Relay Module</vt:lpstr>
      <vt:lpstr>4-slot cRIO-FRC II </vt:lpstr>
      <vt:lpstr>4-slot cRIO-FRC II — comparison</vt:lpstr>
      <vt:lpstr>Slot configuration (4-slot)</vt:lpstr>
      <vt:lpstr>Slot configuration (8-slot)</vt:lpstr>
      <vt:lpstr>How it works</vt:lpstr>
      <vt:lpstr>How it works</vt:lpstr>
      <vt:lpstr>How it works</vt:lpstr>
      <vt:lpstr>Huh?</vt:lpstr>
      <vt:lpstr>Huh?</vt:lpstr>
      <vt:lpstr>Huh?</vt:lpstr>
      <vt:lpstr>Okay…</vt:lpstr>
      <vt:lpstr>Okay…</vt:lpstr>
      <vt:lpstr>Okay…</vt:lpstr>
      <vt:lpstr>Okay…</vt:lpstr>
      <vt:lpstr>Kinect</vt:lpstr>
      <vt:lpstr>Kinect</vt:lpstr>
      <vt:lpstr>Kinect</vt:lpstr>
      <vt:lpstr>Kinect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Newbie Final Project</dc:title>
  <dc:creator>Kevin Wang</dc:creator>
  <cp:lastModifiedBy>Kevin Wang</cp:lastModifiedBy>
  <cp:revision>194</cp:revision>
  <dcterms:created xsi:type="dcterms:W3CDTF">2011-12-17T07:52:11Z</dcterms:created>
  <dcterms:modified xsi:type="dcterms:W3CDTF">2011-12-17T17:37:08Z</dcterms:modified>
</cp:coreProperties>
</file>