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9" r:id="rId7"/>
    <p:sldId id="259" r:id="rId8"/>
    <p:sldId id="267" r:id="rId9"/>
    <p:sldId id="268" r:id="rId10"/>
    <p:sldId id="260" r:id="rId11"/>
    <p:sldId id="270" r:id="rId12"/>
    <p:sldId id="271" r:id="rId13"/>
    <p:sldId id="272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Shape 6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2" name="Shape 13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 rot="5400000">
            <a:off x="4732338" y="2171699"/>
            <a:ext cx="5849936" cy="2055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 rot="5400000">
            <a:off x="542131" y="189706"/>
            <a:ext cx="5849936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body" idx="1"/>
          </p:nvPr>
        </p:nvSpPr>
        <p:spPr>
          <a:xfrm rot="5400000">
            <a:off x="2309018" y="-251618"/>
            <a:ext cx="4524374" cy="8228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/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body" idx="1"/>
          </p:nvPr>
        </p:nvSpPr>
        <p:spPr>
          <a:xfrm>
            <a:off x="457200" y="1600200"/>
            <a:ext cx="4037013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type="body" idx="2"/>
          </p:nvPr>
        </p:nvSpPr>
        <p:spPr>
          <a:xfrm>
            <a:off x="4646612" y="1600200"/>
            <a:ext cx="4038599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sldNum" idx="12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685800" y="763587"/>
            <a:ext cx="7772400" cy="144621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NWEN304 Group Project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– Group 7</a:t>
            </a:r>
            <a:endParaRPr lang="en-US" sz="4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371600" y="2209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Shengkun Xie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Colton Vermilyea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Zhen Wang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028700" y="4173525"/>
            <a:ext cx="7086600" cy="1530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https://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github.com/NWEN304Group/GroupProject</a:t>
            </a:r>
            <a:endParaRPr lang="en-US"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/>
              <a:t>https://nwen304-shopping-project.herokuapp.com</a:t>
            </a:r>
            <a:endParaRPr lang="en-US" sz="2400"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" y="320040"/>
            <a:ext cx="7848600" cy="1838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 Design and Implementation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(Alex)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676400"/>
            <a:ext cx="6606540" cy="3947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" y="320040"/>
            <a:ext cx="7848600" cy="1838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 Design and Implementation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(Alex)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" name="图片 0" descr="aa"/>
          <p:cNvPicPr>
            <a:picLocks noChangeAspect="1"/>
          </p:cNvPicPr>
          <p:nvPr/>
        </p:nvPicPr>
        <p:blipFill>
          <a:blip r:embed="rId1"/>
          <a:srcRect l="756" t="-13" r="10519" b="13"/>
          <a:stretch>
            <a:fillRect/>
          </a:stretch>
        </p:blipFill>
        <p:spPr>
          <a:xfrm rot="16200000">
            <a:off x="2773045" y="-200025"/>
            <a:ext cx="3830955" cy="8006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592050" y="559350"/>
            <a:ext cx="6402900" cy="5739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Signup, Login and Facebook login</a:t>
            </a:r>
            <a:endParaRPr lang="en-US" sz="3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/>
          </a:p>
          <a:p>
            <a:pPr marL="457200" marR="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Email, username, password</a:t>
            </a:r>
            <a:endParaRPr lang="en-US" sz="3200"/>
          </a:p>
          <a:p>
            <a:pPr marL="457200" marR="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Facebook login</a:t>
            </a:r>
            <a:endParaRPr lang="en-US" sz="3200"/>
          </a:p>
          <a:p>
            <a:pPr marL="457200" marR="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Security (bcrypt)</a:t>
            </a:r>
            <a:endParaRPr lang="en-US" sz="3200"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371600" y="8"/>
            <a:ext cx="6400800" cy="1235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Weather based products recommendation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825825" y="1714500"/>
            <a:ext cx="1246800" cy="968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/>
              <a:t>Client</a:t>
            </a:r>
            <a:endParaRPr lang="en-US" sz="2400" b="1"/>
          </a:p>
        </p:txBody>
      </p:sp>
      <p:cxnSp>
        <p:nvCxnSpPr>
          <p:cNvPr id="96" name="Shape 96"/>
          <p:cNvCxnSpPr/>
          <p:nvPr/>
        </p:nvCxnSpPr>
        <p:spPr>
          <a:xfrm rot="10800000" flipH="1">
            <a:off x="3072625" y="2048425"/>
            <a:ext cx="3051300" cy="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/>
          <p:nvPr/>
        </p:nvSpPr>
        <p:spPr>
          <a:xfrm>
            <a:off x="6145475" y="1714500"/>
            <a:ext cx="1246800" cy="968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/>
              <a:t>Yahoo</a:t>
            </a:r>
            <a:endParaRPr lang="en-US" sz="2400" b="1"/>
          </a:p>
        </p:txBody>
      </p:sp>
      <p:cxnSp>
        <p:nvCxnSpPr>
          <p:cNvPr id="98" name="Shape 98"/>
          <p:cNvCxnSpPr/>
          <p:nvPr/>
        </p:nvCxnSpPr>
        <p:spPr>
          <a:xfrm rot="10800000">
            <a:off x="3072925" y="2449275"/>
            <a:ext cx="3064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/>
          <p:nvPr/>
        </p:nvSpPr>
        <p:spPr>
          <a:xfrm>
            <a:off x="1825825" y="3993325"/>
            <a:ext cx="1246800" cy="968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/>
              <a:t>Server</a:t>
            </a:r>
            <a:endParaRPr lang="en-US" sz="2400" b="1"/>
          </a:p>
        </p:txBody>
      </p:sp>
      <p:sp>
        <p:nvSpPr>
          <p:cNvPr id="100" name="Shape 100"/>
          <p:cNvSpPr/>
          <p:nvPr/>
        </p:nvSpPr>
        <p:spPr>
          <a:xfrm>
            <a:off x="6145475" y="4090075"/>
            <a:ext cx="1547400" cy="775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/>
              <a:t>Database</a:t>
            </a:r>
            <a:endParaRPr lang="en-US" sz="2400" b="1"/>
          </a:p>
        </p:txBody>
      </p:sp>
      <p:cxnSp>
        <p:nvCxnSpPr>
          <p:cNvPr id="101" name="Shape 101"/>
          <p:cNvCxnSpPr/>
          <p:nvPr/>
        </p:nvCxnSpPr>
        <p:spPr>
          <a:xfrm flipH="1">
            <a:off x="2170975" y="2705325"/>
            <a:ext cx="11100" cy="130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671975" y="2672000"/>
            <a:ext cx="11100" cy="133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 rot="10800000" flipH="1">
            <a:off x="3065875" y="4136387"/>
            <a:ext cx="3064800" cy="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3067175" y="4865275"/>
            <a:ext cx="3078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3067175" y="140042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Sent </a:t>
            </a:r>
            <a:r>
              <a:rPr lang="en-US">
                <a:solidFill>
                  <a:schemeClr val="dk1"/>
                </a:solidFill>
              </a:rPr>
              <a:t>geographical information to Yahoo weather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067175" y="244927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Get weather information back</a:t>
            </a:r>
            <a:endParaRPr lang="en-US"/>
          </a:p>
        </p:txBody>
      </p:sp>
      <p:sp>
        <p:nvSpPr>
          <p:cNvPr id="107" name="Shape 107"/>
          <p:cNvSpPr txBox="1"/>
          <p:nvPr/>
        </p:nvSpPr>
        <p:spPr>
          <a:xfrm>
            <a:off x="781675" y="2923725"/>
            <a:ext cx="13893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Sent weather information to server</a:t>
            </a:r>
            <a:endParaRPr lang="en-US"/>
          </a:p>
        </p:txBody>
      </p:sp>
      <p:sp>
        <p:nvSpPr>
          <p:cNvPr id="108" name="Shape 108"/>
          <p:cNvSpPr txBox="1"/>
          <p:nvPr/>
        </p:nvSpPr>
        <p:spPr>
          <a:xfrm>
            <a:off x="3067175" y="421382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Get products from database based on weather information</a:t>
            </a:r>
            <a:endParaRPr lang="en-US"/>
          </a:p>
        </p:txBody>
      </p:sp>
      <p:sp>
        <p:nvSpPr>
          <p:cNvPr id="109" name="Shape 109"/>
          <p:cNvSpPr txBox="1"/>
          <p:nvPr/>
        </p:nvSpPr>
        <p:spPr>
          <a:xfrm>
            <a:off x="2671975" y="2847200"/>
            <a:ext cx="17034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Sent recommendations to client</a:t>
            </a:r>
            <a:endParaRPr lang="en-US"/>
          </a:p>
        </p:txBody>
      </p:sp>
      <p:sp>
        <p:nvSpPr>
          <p:cNvPr id="110" name="Shape 110"/>
          <p:cNvSpPr txBox="1"/>
          <p:nvPr/>
        </p:nvSpPr>
        <p:spPr>
          <a:xfrm>
            <a:off x="1825825" y="5359950"/>
            <a:ext cx="59466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In order to </a:t>
            </a:r>
            <a:r>
              <a:rPr lang="en-US" b="1">
                <a:solidFill>
                  <a:schemeClr val="dk1"/>
                </a:solidFill>
              </a:rPr>
              <a:t>protect the privacy of users, we only collect</a:t>
            </a:r>
            <a:r>
              <a:rPr lang="en-US" b="1"/>
              <a:t> user’s weather information.</a:t>
            </a:r>
            <a:endParaRPr lang="en-US" b="1"/>
          </a:p>
          <a:p>
            <a:pPr lvl="0">
              <a:spcBef>
                <a:spcPts val="0"/>
              </a:spcBef>
              <a:buNone/>
            </a:pPr>
            <a:r>
              <a:rPr lang="en-US" b="1"/>
              <a:t>We do not collect user’s geographical location.</a:t>
            </a:r>
            <a:endParaRPr lang="en-US" b="1"/>
          </a:p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11" name="Shape 111"/>
          <p:cNvSpPr/>
          <p:nvPr/>
        </p:nvSpPr>
        <p:spPr>
          <a:xfrm>
            <a:off x="2671975" y="1262400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1</a:t>
            </a:r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507450" y="2610675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2</a:t>
            </a:r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371600" y="2610675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3</a:t>
            </a:r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310975" y="3691900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4</a:t>
            </a:r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840350" y="4962012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5</a:t>
            </a:r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784325" y="3561537"/>
            <a:ext cx="425400" cy="425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6</a:t>
            </a:r>
            <a:endParaRPr lang="en-US"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371600" y="89078"/>
            <a:ext cx="6400800" cy="712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Time out function</a:t>
            </a:r>
            <a:endParaRPr lang="en-US" sz="320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01582"/>
            <a:ext cx="9143999" cy="21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3273125"/>
            <a:ext cx="1756800" cy="9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Connect mongo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170950" y="1870400"/>
            <a:ext cx="3161700" cy="712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371600" y="910590"/>
            <a:ext cx="6400800" cy="5359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(Colton)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3078480"/>
            <a:ext cx="6142990" cy="24003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371600" y="2287586"/>
            <a:ext cx="6400799" cy="39830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 Performance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(Colton)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371600" y="361950"/>
            <a:ext cx="6400799" cy="54975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relate some of these things to what we covered in class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1.express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2.nodejs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3.mongodb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4.http header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5.security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6.privacy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7.OAuth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371600" y="254000"/>
            <a:ext cx="6400799" cy="6426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worked on what: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Shengkun Xie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/>
              <a:t>Signup, Login/Logout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(basic1 a, b)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2.Setup database for user functions (basic 3)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3.Use OAuth / OpenID and online service (Facebook login) for user registration and authentication (completion 1)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4.Implement a simple product recommendation service that uses the local 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 conditions (challenge 1)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5.Support timeout fuction (challenge 2)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6.RESTful interface and curl tests for user functions (mandatory)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Colton Vermilyea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Host the application in a cloud service (Basic 3)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 HTTPS to facilitate secure communication (Basic 4)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Manage the use of HTTP cache headers to improve application response times (Completion 3)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Evaluate and measure application performance (Challenge 3)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Zhen Wang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Set up product display (Basic 1)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Database setup (Basic 3)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Develop shopping cart functionality (Completion 2)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Implement a product recommendation service that uses purchase history (Challenge 1)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Develop test cases for the API and manage error handling </a:t>
            </a:r>
            <a:r>
              <a:rPr lang="en-US">
                <a:solidFill>
                  <a:schemeClr val="dk1"/>
                </a:solidFill>
              </a:rPr>
              <a:t>(mandatory)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Pages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 Page (not logged in)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Home Page (user logged in)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Login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Signup/Registration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Profile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Edit Profile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Product Category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Individual Product Page 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Cart Page</a:t>
            </a:r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mlab.com/databases/newn304groupproject </a:t>
            </a:r>
            <a:endParaRPr lang="en-US"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github.com/NWEN304Group/GroupProject</a:t>
            </a:r>
            <a:endParaRPr lang="en-US"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/>
              <a:t>https://nwen304-shopping-project.herokuapp.com</a:t>
            </a:r>
            <a:endParaRPr lang="en-US" sz="240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Design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2000" y="-2192020"/>
            <a:ext cx="50800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indent="0" algn="l"/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REST interface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0" y="8265160"/>
            <a:ext cx="5080000" cy="784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Times New Roman" charset="0"/>
                <a:ea typeface="Times New Roman" charset="0"/>
                <a:cs typeface="Times New Roman" charset="0"/>
              </a:rPr>
              <a:t>  </a:t>
            </a:r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 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1478915" y="1518920"/>
          <a:ext cx="6638925" cy="411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5"/>
                <a:gridCol w="1161415"/>
                <a:gridCol w="1585595"/>
                <a:gridCol w="1315720"/>
                <a:gridCol w="1404620"/>
              </a:tblGrid>
              <a:tr h="5187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/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index page of website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index web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404 Not Found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/login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login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login web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404 Not Found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POST /login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email and password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login user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profile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 not found/Password wrong401 Bad Request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/profile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profile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profile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 not found401 redirect to login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POST /profile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name, address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update profile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profile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 not found401 redirect to login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/signup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NaN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signup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signup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404 Not Found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POST /signup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name, email, password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signup a new user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profile page200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email already exist401 Bad Requestredirect to profile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Design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2000" y="-2192020"/>
            <a:ext cx="50800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indent="0" algn="l"/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REST interface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0" y="8265160"/>
            <a:ext cx="5080000" cy="784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Times New Roman" charset="0"/>
                <a:ea typeface="Times New Roman" charset="0"/>
                <a:cs typeface="Times New Roman" charset="0"/>
              </a:rPr>
              <a:t>  </a:t>
            </a:r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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66900" y="1771650"/>
          <a:ext cx="5409565" cy="290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88"/>
                <a:gridCol w="1081087"/>
                <a:gridCol w="1082675"/>
                <a:gridCol w="1082675"/>
                <a:gridCol w="1082675"/>
              </a:tblGrid>
              <a:tr h="12446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5B9BD5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URL + HTTP Verb</a:t>
                      </a:r>
                      <a:endParaRPr lang="zh-CN" altLang="en-US" sz="1200" b="0" u="none">
                        <a:solidFill>
                          <a:srgbClr val="5B9BD5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5B9BD5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Parameters</a:t>
                      </a:r>
                      <a:endParaRPr lang="zh-CN" altLang="en-US" sz="1200" b="0" u="none">
                        <a:solidFill>
                          <a:srgbClr val="5B9BD5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5B9BD5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zh-CN" altLang="en-US" sz="1200" b="0" u="none">
                        <a:solidFill>
                          <a:srgbClr val="5B9BD5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5B9BD5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Response status and body (when successful) </a:t>
                      </a:r>
                      <a:endParaRPr lang="zh-CN" altLang="en-US" sz="1200" b="0" u="none">
                        <a:solidFill>
                          <a:srgbClr val="5B9BD5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5B9BD5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Response status and body (when failed)</a:t>
                      </a:r>
                      <a:endParaRPr lang="zh-CN" altLang="en-US" sz="1200" b="0" u="none">
                        <a:solidFill>
                          <a:srgbClr val="5B9BD5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‘/products/:category_id’+get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category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_id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 page that show all products of one category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:Request:+req..category_id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‘/product/:product_id’+get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product_id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a page that show details of a product  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E4E4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error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:err,:,:+req..product_id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Design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2000" y="-2192020"/>
            <a:ext cx="50800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indent="0" algn="l"/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REST interface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0" y="8265160"/>
            <a:ext cx="5080000" cy="784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Times New Roman" charset="0"/>
                <a:ea typeface="Times New Roman" charset="0"/>
                <a:cs typeface="Times New Roman" charset="0"/>
              </a:rPr>
              <a:t>  </a:t>
            </a:r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 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767080" y="1316355"/>
          <a:ext cx="7602220" cy="4730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5"/>
                <a:gridCol w="1378585"/>
                <a:gridCol w="2153920"/>
                <a:gridCol w="662940"/>
                <a:gridCol w="1692910"/>
              </a:tblGrid>
              <a:tr h="9455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‘/page/:page’+get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 page that show products that index is :page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E4E4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error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:err,:,:+ req..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 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67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‘/pagenotlogin/:page’+get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Get a page that show 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show products that index is :page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with login buttons 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:err,:,:+ req..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7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‘/product/:product_id’+post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product_id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User_id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add product to user's cart and update cart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E4E4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error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:err,:,:+ req...product_id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‘/cart’+get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user._id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Show cart page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5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‘/removeall’+post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user._idreq.body.item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remove all quanlity of one product in cart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E4E4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error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 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Design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2000" y="-2192020"/>
            <a:ext cx="50800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indent="0" algn="l"/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REST interface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0" y="8265160"/>
            <a:ext cx="5080000" cy="784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Times New Roman" charset="0"/>
                <a:ea typeface="Times New Roman" charset="0"/>
                <a:cs typeface="Times New Roman" charset="0"/>
              </a:rPr>
              <a:t>  </a:t>
            </a:r>
            <a:r>
              <a:rPr lang="en-US" altLang="zh-CN" sz="1400" b="0" u="none">
                <a:latin typeface="Times New Roman" charset="0"/>
                <a:ea typeface="Times New Roman" charset="0"/>
                <a:cs typeface="Times New Roman" charset="0"/>
              </a:rPr>
              <a:t> 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1129030" y="1458595"/>
          <a:ext cx="7002145" cy="4212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540"/>
                <a:gridCol w="1398270"/>
                <a:gridCol w="1402080"/>
                <a:gridCol w="1413510"/>
                <a:gridCol w="1388745"/>
              </a:tblGrid>
              <a:tr h="21069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‘/removeone’+post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user._idreq.body.item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Remove 1 quanlity of one product in cart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500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</a:t>
                      </a: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zh-CN" altLang="en-US" sz="900" b="0" u="none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56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Helvetica" charset="0"/>
                          <a:ea typeface="Helvetica" charset="0"/>
                          <a:cs typeface="Helvetica" charset="0"/>
                        </a:rPr>
                        <a:t>‘/payment’ + get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User id 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confirm payment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200 OK</a:t>
                      </a:r>
                      <a:endParaRPr lang="zh-CN" altLang="en-US" sz="1000" b="0" u="none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E4E4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error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宋体" charset="0"/>
                          <a:ea typeface="宋体" charset="0"/>
                          <a:cs typeface="宋体" charset="0"/>
                        </a:rPr>
                        <a:t>:err,:,:</a:t>
                      </a:r>
                      <a:endParaRPr lang="zh-CN" altLang="en-US" sz="900" b="0" u="none">
                        <a:solidFill>
                          <a:srgbClr val="000000"/>
                        </a:solidFill>
                        <a:highlight>
                          <a:srgbClr val="E4E4FF"/>
                        </a:highlight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" y="320040"/>
            <a:ext cx="7848600" cy="1838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 Design and Implementation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(Alex)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update user  schema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add cart shcema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NZ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//add product to user's cart and update cart</a:t>
            </a:r>
            <a:endParaRPr lang="en-NZ"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post('/product/:product_id', function (req, res, next)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4.get('/cart', function (req, res, next) 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5.post('/removeall', function (req, res, next)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6.post('/removeone', function (req, res, next)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7.get('/payment', function (req, res, next)</a:t>
            </a:r>
            <a:endParaRPr lang="en-NZ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" y="320040"/>
            <a:ext cx="7848600" cy="1838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 Design and Implementation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(Alex)</a:t>
            </a:r>
            <a:endParaRPr lang="en-US"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668780"/>
            <a:ext cx="8616315" cy="46120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4435</Words>
  <Application>WPS 演示</Application>
  <PresentationFormat/>
  <Paragraphs>362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AlexWang</cp:lastModifiedBy>
  <cp:revision>5</cp:revision>
  <dcterms:created xsi:type="dcterms:W3CDTF">2016-06-26T11:34:00Z</dcterms:created>
  <dcterms:modified xsi:type="dcterms:W3CDTF">2016-06-26T11:59:45Z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