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6" r:id="rId5"/>
    <p:sldMasterId id="2147483751" r:id="rId6"/>
  </p:sldMasterIdLst>
  <p:notesMasterIdLst>
    <p:notesMasterId r:id="rId21"/>
  </p:notesMasterIdLst>
  <p:handoutMasterIdLst>
    <p:handoutMasterId r:id="rId22"/>
  </p:handoutMasterIdLst>
  <p:sldIdLst>
    <p:sldId id="646" r:id="rId7"/>
    <p:sldId id="648" r:id="rId8"/>
    <p:sldId id="650" r:id="rId9"/>
    <p:sldId id="653" r:id="rId10"/>
    <p:sldId id="656" r:id="rId11"/>
    <p:sldId id="660" r:id="rId12"/>
    <p:sldId id="662" r:id="rId13"/>
    <p:sldId id="652" r:id="rId14"/>
    <p:sldId id="658" r:id="rId15"/>
    <p:sldId id="659" r:id="rId16"/>
    <p:sldId id="655" r:id="rId17"/>
    <p:sldId id="657" r:id="rId18"/>
    <p:sldId id="651" r:id="rId19"/>
    <p:sldId id="647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anne Hancock" initials="SH" lastIdx="1" clrIdx="0">
    <p:extLst>
      <p:ext uri="{19B8F6BF-5375-455C-9EA6-DF929625EA0E}">
        <p15:presenceInfo xmlns:p15="http://schemas.microsoft.com/office/powerpoint/2012/main" userId="S::shia7041@esri.com::46a39a21-fb14-4886-816a-87ed4debfc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87E"/>
    <a:srgbClr val="37335B"/>
    <a:srgbClr val="3811FB"/>
    <a:srgbClr val="2303C5"/>
    <a:srgbClr val="135534"/>
    <a:srgbClr val="CCE8DA"/>
    <a:srgbClr val="2D2B4B"/>
    <a:srgbClr val="32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B95A9-BD1A-4776-AC5F-FF844BC1DEEE}" v="163" dt="2024-03-18T15:36:05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1447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55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37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068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3/14/2025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94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26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08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834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3/14/2025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337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3/14/2025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6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937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35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64887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138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23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95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108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3/14/2025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0522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04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493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3/14/2025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52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3/14/2025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82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8112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599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4425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4" y="1394070"/>
            <a:ext cx="10160681" cy="1843651"/>
          </a:xfrm>
        </p:spPr>
        <p:txBody>
          <a:bodyPr/>
          <a:lstStyle/>
          <a:p>
            <a:r>
              <a:rPr lang="en-US" dirty="0"/>
              <a:t>Hydrologic Monitoring Fieldwork Instructions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0FED4D-3DAB-6792-D269-9F4ACC4F2D8D}"/>
              </a:ext>
            </a:extLst>
          </p:cNvPr>
          <p:cNvSpPr txBox="1">
            <a:spLocks/>
          </p:cNvSpPr>
          <p:nvPr/>
        </p:nvSpPr>
        <p:spPr>
          <a:xfrm>
            <a:off x="880543" y="3115045"/>
            <a:ext cx="8135937" cy="62790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Purpose of this document is to help prepare staff before going out into the field to collect data at monitoring wells</a:t>
            </a:r>
            <a:endParaRPr lang="en-US" sz="1600" i="1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2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55" y="552762"/>
            <a:ext cx="11755050" cy="802250"/>
          </a:xfrm>
        </p:spPr>
        <p:txBody>
          <a:bodyPr/>
          <a:lstStyle/>
          <a:p>
            <a:r>
              <a:rPr lang="en-US" sz="4400" dirty="0"/>
              <a:t>Submitting a Completed Visit - Offline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After all information is collected in the form, the fieldworker will submit the form.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checkmark to submit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offline, you have one option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Choose Save in Outbox - then once the device is back online send the data to </a:t>
            </a:r>
            <a:r>
              <a:rPr lang="en-US">
                <a:ea typeface="+mn-lt"/>
                <a:cs typeface="+mn-lt"/>
              </a:rPr>
              <a:t>the database 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2050" name="Picture 2" descr="Solved: Unable to Submit Survey while using Cell phone con... - Esri  Community">
            <a:extLst>
              <a:ext uri="{FF2B5EF4-FFF2-40B4-BE49-F238E27FC236}">
                <a16:creationId xmlns:a16="http://schemas.microsoft.com/office/drawing/2014/main" id="{DCCC1C17-F773-CC19-D478-1B84F99E5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13160" r="12468" b="14951"/>
          <a:stretch/>
        </p:blipFill>
        <p:spPr bwMode="auto">
          <a:xfrm>
            <a:off x="4376291" y="4455138"/>
            <a:ext cx="2286000" cy="19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4122334" y="430586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115AA-D68F-988F-FFBE-434643DD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48" y="3767165"/>
            <a:ext cx="1960167" cy="26684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8672623" y="6296036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8CE5E-9C37-189F-8355-5D1A65DC3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712" y="3759377"/>
            <a:ext cx="1910842" cy="26762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D930D-6EC9-3BE3-F3EB-2FCDB9B7D838}"/>
              </a:ext>
            </a:extLst>
          </p:cNvPr>
          <p:cNvCxnSpPr>
            <a:cxnSpLocks/>
          </p:cNvCxnSpPr>
          <p:nvPr/>
        </p:nvCxnSpPr>
        <p:spPr>
          <a:xfrm flipH="1">
            <a:off x="11063619" y="6257256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F3AFAF-CDD1-CD5E-FB2C-23BFBDD9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77" y="4258626"/>
            <a:ext cx="1621758" cy="2228819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7FB082A-5006-4638-7612-3120C35BEA00}"/>
              </a:ext>
            </a:extLst>
          </p:cNvPr>
          <p:cNvSpPr/>
          <p:nvPr/>
        </p:nvSpPr>
        <p:spPr>
          <a:xfrm>
            <a:off x="711379" y="407491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8491CA-21CC-14A3-D363-558D35D97941}"/>
              </a:ext>
            </a:extLst>
          </p:cNvPr>
          <p:cNvCxnSpPr>
            <a:cxnSpLocks/>
          </p:cNvCxnSpPr>
          <p:nvPr/>
        </p:nvCxnSpPr>
        <p:spPr>
          <a:xfrm flipH="1">
            <a:off x="2562460" y="6400290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0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Field Maps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912562" y="2511095"/>
            <a:ext cx="9163667" cy="15889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Field Maps Application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Map based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Available on mobile device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Used to locate well, ability to view historical information, ability to view photos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Optional </a:t>
            </a:r>
          </a:p>
          <a:p>
            <a:pPr marL="0" indent="0"/>
            <a:endParaRPr lang="en-US" dirty="0">
              <a:ea typeface="+mn-lt"/>
              <a:cs typeface="+mn-lt"/>
            </a:endParaRPr>
          </a:p>
        </p:txBody>
      </p:sp>
      <p:pic>
        <p:nvPicPr>
          <p:cNvPr id="1028" name="Picture 4" descr="Field Data Collection App for Mobile Workers | ArcGIS Field Maps">
            <a:extLst>
              <a:ext uri="{FF2B5EF4-FFF2-40B4-BE49-F238E27FC236}">
                <a16:creationId xmlns:a16="http://schemas.microsoft.com/office/drawing/2014/main" id="{EC5374A0-2D17-A2ED-EEDA-FFA0FA1A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2" y="219406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DC09B3E-B322-0DB9-C421-98B94A46F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771" y="2737566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6AC301A-425F-FC63-1CB7-47A19BD70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93" b="10423"/>
          <a:stretch/>
        </p:blipFill>
        <p:spPr bwMode="auto">
          <a:xfrm>
            <a:off x="8259382" y="4277031"/>
            <a:ext cx="2643431" cy="97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8A46135-1B57-60A8-5191-1E5F28F39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6"/>
          <a:stretch/>
        </p:blipFill>
        <p:spPr bwMode="auto">
          <a:xfrm>
            <a:off x="4519776" y="4277031"/>
            <a:ext cx="2367471" cy="207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Check for Updates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10917772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update the offline map area to incorporate any recent changes.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Field Maps application on your mobile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map called ‘Hydrologic Monitoring Field Collection (Field Maps)’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the three dots next to the offline map area called ‘Use this when Offline’ and select ‘Check for Update’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Offline area will be updated to show all Location Visits available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4225056" y="4116451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8057375" y="4054192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2C69BB-3B88-F93D-33EF-6EF20DD4023D}"/>
              </a:ext>
            </a:extLst>
          </p:cNvPr>
          <p:cNvCxnSpPr>
            <a:cxnSpLocks/>
          </p:cNvCxnSpPr>
          <p:nvPr/>
        </p:nvCxnSpPr>
        <p:spPr>
          <a:xfrm flipH="1">
            <a:off x="6765362" y="5315323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>
            <a:extLst>
              <a:ext uri="{FF2B5EF4-FFF2-40B4-BE49-F238E27FC236}">
                <a16:creationId xmlns:a16="http://schemas.microsoft.com/office/drawing/2014/main" id="{6038041C-EC85-FBF4-B380-A1E3D1F2D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/>
          <a:stretch/>
        </p:blipFill>
        <p:spPr bwMode="auto">
          <a:xfrm>
            <a:off x="889668" y="4277032"/>
            <a:ext cx="2453300" cy="18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5987DE6-CEE2-3F19-BBF7-AE410F235E9F}"/>
              </a:ext>
            </a:extLst>
          </p:cNvPr>
          <p:cNvSpPr/>
          <p:nvPr/>
        </p:nvSpPr>
        <p:spPr>
          <a:xfrm>
            <a:off x="712870" y="410023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2FBCFE-74A5-A531-1C76-0E395DBBAF31}"/>
              </a:ext>
            </a:extLst>
          </p:cNvPr>
          <p:cNvCxnSpPr>
            <a:cxnSpLocks/>
          </p:cNvCxnSpPr>
          <p:nvPr/>
        </p:nvCxnSpPr>
        <p:spPr>
          <a:xfrm flipH="1">
            <a:off x="3191336" y="5794161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C4D936A-FB26-BF03-84B3-1083298040CF}"/>
              </a:ext>
            </a:extLst>
          </p:cNvPr>
          <p:cNvSpPr/>
          <p:nvPr/>
        </p:nvSpPr>
        <p:spPr>
          <a:xfrm>
            <a:off x="9581097" y="4787720"/>
            <a:ext cx="546129" cy="21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E4A7942-3E11-5D4F-4756-9283850C4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7" b="29507"/>
          <a:stretch/>
        </p:blipFill>
        <p:spPr bwMode="auto">
          <a:xfrm>
            <a:off x="738156" y="4414684"/>
            <a:ext cx="2739260" cy="227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Enabling Location </a:t>
            </a:r>
            <a:r>
              <a:rPr lang="en-US" sz="3200" dirty="0"/>
              <a:t>(Optional Setting)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10106642" cy="2953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is an optional settings for Field Maps. By turning on Location access in your phones settings the application will monitor your location and show your proximity to the well.</a:t>
            </a:r>
          </a:p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Setting configuration will vary depending on device (iOS/Android)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‘Online Map’ is opened a dialog box will appear to update the setting. Alternative you may go directly to the settings app on your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Change the Location setting to ‘While Using’ or ‘Always’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View your location on the map via the blue dot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561358" y="414313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3EBDC93E-5AC3-FE50-2AA2-B1A6AD6A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68" y="4496728"/>
            <a:ext cx="2156011" cy="158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D834B1-06D9-2D2E-9BB0-3704CA8879FA}"/>
              </a:ext>
            </a:extLst>
          </p:cNvPr>
          <p:cNvCxnSpPr>
            <a:cxnSpLocks/>
          </p:cNvCxnSpPr>
          <p:nvPr/>
        </p:nvCxnSpPr>
        <p:spPr>
          <a:xfrm flipH="1">
            <a:off x="6185259" y="5482225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B2C0108-06A6-D0C6-3A06-9ADDD6C13505}"/>
              </a:ext>
            </a:extLst>
          </p:cNvPr>
          <p:cNvSpPr/>
          <p:nvPr/>
        </p:nvSpPr>
        <p:spPr>
          <a:xfrm>
            <a:off x="3942918" y="423788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101" name="Picture 5" descr="Get started with geofences in ArcGIS Field Maps">
            <a:extLst>
              <a:ext uri="{FF2B5EF4-FFF2-40B4-BE49-F238E27FC236}">
                <a16:creationId xmlns:a16="http://schemas.microsoft.com/office/drawing/2014/main" id="{63C5D968-4DC9-453D-075D-842DE44A3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3"/>
          <a:stretch/>
        </p:blipFill>
        <p:spPr bwMode="auto">
          <a:xfrm>
            <a:off x="7492502" y="4479474"/>
            <a:ext cx="2005460" cy="21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F294EE1-4E4D-F162-90B3-FEC60CB6C7EE}"/>
              </a:ext>
            </a:extLst>
          </p:cNvPr>
          <p:cNvSpPr/>
          <p:nvPr/>
        </p:nvSpPr>
        <p:spPr>
          <a:xfrm>
            <a:off x="7305459" y="423788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180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:a16="http://schemas.microsoft.com/office/drawing/2014/main" id="{596A6DE4-E488-F825-6236-82F142C0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755" y="3151476"/>
            <a:ext cx="1822550" cy="35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0B93-5F90-F6B6-8B49-48F45AF7F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1" b="10843"/>
          <a:stretch/>
        </p:blipFill>
        <p:spPr bwMode="auto">
          <a:xfrm>
            <a:off x="4194246" y="4772582"/>
            <a:ext cx="2831299" cy="199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788438A-6990-3F03-1F70-BDC03991C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/>
          <a:stretch/>
        </p:blipFill>
        <p:spPr bwMode="auto">
          <a:xfrm>
            <a:off x="452828" y="4811234"/>
            <a:ext cx="2453300" cy="18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How to Use Field Maps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139397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Field Maps application on your mobile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map called ‘Hydrologic Monitoring Field Collection (Field Maps)’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the ‘Online Map’ if you have signal connection, otherwise if your device is offline use the option ‘On Device’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map opens, zoom into the location of interest on the map and select the point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View any historical field visits, Measuring Point photos </a:t>
            </a:r>
            <a:r>
              <a:rPr lang="en-US" sz="1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etc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207763" y="468941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9455690" y="2974678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3963184" y="463443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E24026-2319-7F36-3A8E-2878282AB428}"/>
              </a:ext>
            </a:extLst>
          </p:cNvPr>
          <p:cNvCxnSpPr>
            <a:cxnSpLocks/>
          </p:cNvCxnSpPr>
          <p:nvPr/>
        </p:nvCxnSpPr>
        <p:spPr>
          <a:xfrm flipH="1">
            <a:off x="2762864" y="6289726"/>
            <a:ext cx="517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4E0721-D009-2C83-9ED4-C65558DFD962}"/>
              </a:ext>
            </a:extLst>
          </p:cNvPr>
          <p:cNvCxnSpPr>
            <a:cxnSpLocks/>
          </p:cNvCxnSpPr>
          <p:nvPr/>
        </p:nvCxnSpPr>
        <p:spPr>
          <a:xfrm>
            <a:off x="9948455" y="4189295"/>
            <a:ext cx="467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6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Survey123 Workflow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912562" y="2511095"/>
            <a:ext cx="9163667" cy="146847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Survey123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Form based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Available on laptop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Used to collect current site visit information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Required</a:t>
            </a:r>
          </a:p>
        </p:txBody>
      </p:sp>
      <p:pic>
        <p:nvPicPr>
          <p:cNvPr id="1030" name="Picture 6" descr="ArcGIS Survey123">
            <a:extLst>
              <a:ext uri="{FF2B5EF4-FFF2-40B4-BE49-F238E27FC236}">
                <a16:creationId xmlns:a16="http://schemas.microsoft.com/office/drawing/2014/main" id="{4ADBF80A-5D15-AF75-9B93-84004A18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66691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B77BE3B-BC96-992A-01A7-ED2338F4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454" y="3131835"/>
            <a:ext cx="594329" cy="5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Update Survey123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update the Survey123 to the latest version.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‘Updates available’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refresh button or ‘Download updates’ to get the latest version of the survey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0F0A1-4D33-885D-BCF2-E6DCBDED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24" y="3814472"/>
            <a:ext cx="2299669" cy="27143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634127" y="363767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1C5D2B-F6E5-5727-AB73-3C882F7C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58" y="3814471"/>
            <a:ext cx="2140543" cy="2714364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EA832-15A9-87B2-25EE-0CECF812123D}"/>
              </a:ext>
            </a:extLst>
          </p:cNvPr>
          <p:cNvCxnSpPr>
            <a:cxnSpLocks/>
          </p:cNvCxnSpPr>
          <p:nvPr/>
        </p:nvCxnSpPr>
        <p:spPr>
          <a:xfrm flipH="1">
            <a:off x="5892702" y="4930285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336178-F018-4BDC-5E4B-709DB0C3270E}"/>
              </a:ext>
            </a:extLst>
          </p:cNvPr>
          <p:cNvCxnSpPr>
            <a:cxnSpLocks/>
          </p:cNvCxnSpPr>
          <p:nvPr/>
        </p:nvCxnSpPr>
        <p:spPr>
          <a:xfrm flipH="1">
            <a:off x="5561886" y="6385859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99CCF8-3805-1B14-6EAE-C4ADD72DD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26"/>
          <a:stretch/>
        </p:blipFill>
        <p:spPr>
          <a:xfrm>
            <a:off x="609872" y="4576447"/>
            <a:ext cx="2299669" cy="1701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Load Locations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load the locations in Survey123.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‘Hydrologic Monitoring Field Collection’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‘Refresh’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57677-4625-4D89-848A-F258B24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DD424-5744-4119-999A-9C2099F3AB08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8B5B50D-1BAA-4E04-92DE-D5B47F5D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70" y="4054348"/>
            <a:ext cx="1901618" cy="25245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D74C9E-E096-4739-896C-DCFCEFFFAD65}"/>
              </a:ext>
            </a:extLst>
          </p:cNvPr>
          <p:cNvCxnSpPr>
            <a:cxnSpLocks/>
          </p:cNvCxnSpPr>
          <p:nvPr/>
        </p:nvCxnSpPr>
        <p:spPr>
          <a:xfrm flipH="1">
            <a:off x="8613393" y="646246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BB8562B-20E5-7F8C-5B4C-585A8ABAE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487" y="3991271"/>
            <a:ext cx="1841720" cy="26506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C25EEA2-3328-022F-9292-E6DCEC80C66E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29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B33BEBD-6B3B-48D4-5393-C23D40639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26"/>
          <a:stretch/>
        </p:blipFill>
        <p:spPr>
          <a:xfrm>
            <a:off x="609872" y="4576447"/>
            <a:ext cx="2299669" cy="1701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Starting a Location Visit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8738381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‘Hydrologic Monitoring Field Collection’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 the Search bar or scroll to the location and select it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Fill in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26CF2-D459-078C-9165-DD68EEB0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DD5FD-2592-5F91-2A34-2FA89407BBDD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58CC16-18A0-239A-5C9C-06E81ACC5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955" y="3871138"/>
            <a:ext cx="1841720" cy="2650663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AC79EF6-770D-4B25-5C7C-9B300F248F0D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A5A9331-7F55-7FCD-3A63-3694829FB7B4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E26D9CA-1BD8-7CB3-2A16-E357401FFF6D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B2BB5-75DC-4952-5255-A3AACE9793A2}"/>
              </a:ext>
            </a:extLst>
          </p:cNvPr>
          <p:cNvCxnSpPr>
            <a:cxnSpLocks/>
          </p:cNvCxnSpPr>
          <p:nvPr/>
        </p:nvCxnSpPr>
        <p:spPr>
          <a:xfrm flipH="1">
            <a:off x="8567986" y="536822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BC9D70C-30DD-C7D7-73D3-693F4AFF8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763" y="3871137"/>
            <a:ext cx="1884136" cy="265066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97021E-BCA9-2176-C408-FB7A12B1BF17}"/>
              </a:ext>
            </a:extLst>
          </p:cNvPr>
          <p:cNvCxnSpPr>
            <a:cxnSpLocks/>
          </p:cNvCxnSpPr>
          <p:nvPr/>
        </p:nvCxnSpPr>
        <p:spPr>
          <a:xfrm flipH="1">
            <a:off x="8567986" y="4252259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35ED4A9-A6CA-B597-CD00-1292CEB1D7BA}"/>
              </a:ext>
            </a:extLst>
          </p:cNvPr>
          <p:cNvSpPr/>
          <p:nvPr/>
        </p:nvSpPr>
        <p:spPr>
          <a:xfrm>
            <a:off x="96874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062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D5CE9-096B-87BE-2B61-04C64FD6E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27AF-621D-260A-0CFD-729C38C5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Upload Photos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EC06D27-7586-12CE-4C2F-BA506613C66C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8738381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Photos taken using an external device such as a smart phone.</a:t>
            </a:r>
          </a:p>
          <a:p>
            <a:pPr marL="0" indent="0"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Upload via physical connection (iPhone)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After taking a photo, connect your phone to the laptop via USB. Allow device to access photos and videos.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folder icon in the survey.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Navigate to the photo – the iPhone will be accessible under My PC in the file explorer window.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Photo will be seen in the survey when it has been successfully uploaded.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E2962C-9281-72E9-7945-060EE1B4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2" y="5186739"/>
            <a:ext cx="241335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50D0312-77C6-A9D5-5855-D7AFED10FBC7}"/>
              </a:ext>
            </a:extLst>
          </p:cNvPr>
          <p:cNvSpPr/>
          <p:nvPr/>
        </p:nvSpPr>
        <p:spPr>
          <a:xfrm>
            <a:off x="293808" y="5009941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02822A-98B2-EB2B-7DB0-33055B3A31CC}"/>
              </a:ext>
            </a:extLst>
          </p:cNvPr>
          <p:cNvCxnSpPr>
            <a:cxnSpLocks/>
          </p:cNvCxnSpPr>
          <p:nvPr/>
        </p:nvCxnSpPr>
        <p:spPr>
          <a:xfrm flipH="1">
            <a:off x="1257645" y="6528118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7D510E-A2F4-013F-D823-9524D437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20" y="5160318"/>
            <a:ext cx="410478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EEC98A7-5F82-F77E-7FCE-9B56278BBE24}"/>
              </a:ext>
            </a:extLst>
          </p:cNvPr>
          <p:cNvSpPr/>
          <p:nvPr/>
        </p:nvSpPr>
        <p:spPr>
          <a:xfrm>
            <a:off x="3908070" y="498352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650DD4-B9D4-69CC-268F-D5CB0CF611DC}"/>
              </a:ext>
            </a:extLst>
          </p:cNvPr>
          <p:cNvCxnSpPr>
            <a:cxnSpLocks/>
          </p:cNvCxnSpPr>
          <p:nvPr/>
        </p:nvCxnSpPr>
        <p:spPr>
          <a:xfrm flipH="1">
            <a:off x="6402636" y="6322359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757F07C1-7674-5FA5-B2FE-F5D92669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289" y="4922194"/>
            <a:ext cx="155618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6D3B6EB-975A-6B9B-1AC1-99091B339249}"/>
              </a:ext>
            </a:extLst>
          </p:cNvPr>
          <p:cNvSpPr/>
          <p:nvPr/>
        </p:nvSpPr>
        <p:spPr>
          <a:xfrm>
            <a:off x="9390491" y="474539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237A74-D550-9B56-ED34-B1150688B73B}"/>
              </a:ext>
            </a:extLst>
          </p:cNvPr>
          <p:cNvCxnSpPr>
            <a:cxnSpLocks/>
          </p:cNvCxnSpPr>
          <p:nvPr/>
        </p:nvCxnSpPr>
        <p:spPr>
          <a:xfrm flipH="1">
            <a:off x="10826863" y="574287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apple logo with a bite taken out of it">
            <a:extLst>
              <a:ext uri="{FF2B5EF4-FFF2-40B4-BE49-F238E27FC236}">
                <a16:creationId xmlns:a16="http://schemas.microsoft.com/office/drawing/2014/main" id="{42FF358E-16C9-84D6-4380-60DA96970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739" y="989365"/>
            <a:ext cx="2599126" cy="1562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E8B8A3-C04E-2D61-A538-8AE509847683}"/>
              </a:ext>
            </a:extLst>
          </p:cNvPr>
          <p:cNvSpPr txBox="1"/>
          <p:nvPr/>
        </p:nvSpPr>
        <p:spPr>
          <a:xfrm>
            <a:off x="9299739" y="2767891"/>
            <a:ext cx="2599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iPhone Instructions (Android instructions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97927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68039-F375-3253-2126-FBD9EB9C7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CA68-3BAA-BA16-06DB-20ABA6D9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Upload Photos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0852BBD-1D62-7855-89E9-3C805E6E3F11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5371635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Photos taken using an external device such as a smart phone.</a:t>
            </a:r>
          </a:p>
          <a:p>
            <a:pPr marL="0" indent="0"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Upload via physical connection (Android)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After taking a photo, connect your phone to the laptop via USB. Pull down the notification bar from the top of the screen and tap for more options.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“File Transfer”.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folder icon in the survey.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Navigate to the photo – the phone will be accessible under My PC in the file explorer window (Select Internal shared storage underneath the name of your phone).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88B10B-D00F-DA28-0DEE-B54E1F67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366484" y="329885"/>
            <a:ext cx="3469671" cy="11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9C7F2C2-8438-96C5-4E22-8DBC8BC81AE4}"/>
              </a:ext>
            </a:extLst>
          </p:cNvPr>
          <p:cNvSpPr/>
          <p:nvPr/>
        </p:nvSpPr>
        <p:spPr>
          <a:xfrm>
            <a:off x="7189686" y="148012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290CE-23EC-8101-42A5-D2D440286CF6}"/>
              </a:ext>
            </a:extLst>
          </p:cNvPr>
          <p:cNvCxnSpPr>
            <a:cxnSpLocks/>
          </p:cNvCxnSpPr>
          <p:nvPr/>
        </p:nvCxnSpPr>
        <p:spPr>
          <a:xfrm flipH="1">
            <a:off x="10010214" y="1029362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B541C-DE14-AA17-19D7-06996933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99" y="5282197"/>
            <a:ext cx="410478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77DF293-2463-2AB1-4D1A-88C964B3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0144258" y="5573953"/>
            <a:ext cx="1556188" cy="12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6575DFC-FD3C-7996-32CD-67B66524C60A}"/>
              </a:ext>
            </a:extLst>
          </p:cNvPr>
          <p:cNvSpPr/>
          <p:nvPr/>
        </p:nvSpPr>
        <p:spPr>
          <a:xfrm>
            <a:off x="10100985" y="526239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36A7C5-42AD-C898-500F-463D4264DFEA}"/>
              </a:ext>
            </a:extLst>
          </p:cNvPr>
          <p:cNvCxnSpPr>
            <a:cxnSpLocks/>
          </p:cNvCxnSpPr>
          <p:nvPr/>
        </p:nvCxnSpPr>
        <p:spPr>
          <a:xfrm flipH="1">
            <a:off x="11649772" y="6185312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een robot with two ears">
            <a:extLst>
              <a:ext uri="{FF2B5EF4-FFF2-40B4-BE49-F238E27FC236}">
                <a16:creationId xmlns:a16="http://schemas.microsoft.com/office/drawing/2014/main" id="{9D25FC5F-AF0E-C9B5-6918-92AD067E3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2280" y="158977"/>
            <a:ext cx="855657" cy="1005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C9D70D-6F87-0CA1-1673-A2CD95E04CA2}"/>
              </a:ext>
            </a:extLst>
          </p:cNvPr>
          <p:cNvSpPr txBox="1"/>
          <p:nvPr/>
        </p:nvSpPr>
        <p:spPr>
          <a:xfrm>
            <a:off x="9101320" y="17316"/>
            <a:ext cx="2599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Android Instructions</a:t>
            </a:r>
          </a:p>
        </p:txBody>
      </p:sp>
      <p:pic>
        <p:nvPicPr>
          <p:cNvPr id="11" name="Picture 10" descr="A screenshot of a device&#10;&#10;AI-generated content may be incorrect.">
            <a:extLst>
              <a:ext uri="{FF2B5EF4-FFF2-40B4-BE49-F238E27FC236}">
                <a16:creationId xmlns:a16="http://schemas.microsoft.com/office/drawing/2014/main" id="{FA59F157-AA09-D333-703D-781764AC3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6664" y="1605431"/>
            <a:ext cx="2119513" cy="3578398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24F2F5B-2737-F60D-2A02-EDA5BB6560B8}"/>
              </a:ext>
            </a:extLst>
          </p:cNvPr>
          <p:cNvSpPr/>
          <p:nvPr/>
        </p:nvSpPr>
        <p:spPr>
          <a:xfrm>
            <a:off x="7861468" y="142863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2E6648-3676-35C2-8EF2-2600A4AD2AC4}"/>
              </a:ext>
            </a:extLst>
          </p:cNvPr>
          <p:cNvCxnSpPr>
            <a:cxnSpLocks/>
          </p:cNvCxnSpPr>
          <p:nvPr/>
        </p:nvCxnSpPr>
        <p:spPr>
          <a:xfrm flipH="1">
            <a:off x="8215063" y="6426742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E026028-73E8-D28B-8871-22E6F1F9582E}"/>
              </a:ext>
            </a:extLst>
          </p:cNvPr>
          <p:cNvSpPr/>
          <p:nvPr/>
        </p:nvSpPr>
        <p:spPr>
          <a:xfrm>
            <a:off x="5742405" y="505621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F56C67-4843-1FD7-4E78-24E36E7724A8}"/>
              </a:ext>
            </a:extLst>
          </p:cNvPr>
          <p:cNvCxnSpPr>
            <a:cxnSpLocks/>
          </p:cNvCxnSpPr>
          <p:nvPr/>
        </p:nvCxnSpPr>
        <p:spPr>
          <a:xfrm flipH="1">
            <a:off x="9101320" y="452397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1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6F5FC26-70B8-CFB2-D195-1FC2FC43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83" y="4195906"/>
            <a:ext cx="1771344" cy="2425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625793-124A-CD53-4C31-0BC5A3EC3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33" y="4238138"/>
            <a:ext cx="1703501" cy="2341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A8D722-EA15-4660-C578-C3162260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24" y="4231591"/>
            <a:ext cx="1744699" cy="2354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Saving a Partially Completed Visit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If a situation arises where the form can’t be completed, the information can be saved to the device as a draft.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‘X’ in the upper left to leave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Select the Option to ‘Save in Drafts’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Reopen the survey via the ‘Drafts’ and then selecting the location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3637040" y="397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8482707" y="651979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033FC6C-B88A-44E9-5AEB-0CCD2C8969E0}"/>
              </a:ext>
            </a:extLst>
          </p:cNvPr>
          <p:cNvSpPr/>
          <p:nvPr/>
        </p:nvSpPr>
        <p:spPr>
          <a:xfrm>
            <a:off x="599965" y="397610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D8084F-1B11-2D51-61A7-5ABEB780113F}"/>
              </a:ext>
            </a:extLst>
          </p:cNvPr>
          <p:cNvCxnSpPr>
            <a:cxnSpLocks/>
          </p:cNvCxnSpPr>
          <p:nvPr/>
        </p:nvCxnSpPr>
        <p:spPr>
          <a:xfrm>
            <a:off x="265128" y="4434640"/>
            <a:ext cx="5924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DC728F-07EA-D189-F6B5-DD5AEC8E36D2}"/>
              </a:ext>
            </a:extLst>
          </p:cNvPr>
          <p:cNvCxnSpPr>
            <a:cxnSpLocks/>
          </p:cNvCxnSpPr>
          <p:nvPr/>
        </p:nvCxnSpPr>
        <p:spPr>
          <a:xfrm flipH="1">
            <a:off x="5067884" y="5408718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2924EE6-DE47-1186-B4EE-AE04649CB937}"/>
              </a:ext>
            </a:extLst>
          </p:cNvPr>
          <p:cNvSpPr/>
          <p:nvPr/>
        </p:nvSpPr>
        <p:spPr>
          <a:xfrm>
            <a:off x="6606853" y="397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B009E2-8A21-AACA-002A-2BB30BA23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882" y="4165310"/>
            <a:ext cx="1797785" cy="245621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352C69-0F17-9515-0D8B-734E31426C3F}"/>
              </a:ext>
            </a:extLst>
          </p:cNvPr>
          <p:cNvCxnSpPr>
            <a:cxnSpLocks/>
          </p:cNvCxnSpPr>
          <p:nvPr/>
        </p:nvCxnSpPr>
        <p:spPr>
          <a:xfrm flipH="1">
            <a:off x="11073701" y="4675448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1755050" cy="802250"/>
          </a:xfrm>
        </p:spPr>
        <p:txBody>
          <a:bodyPr/>
          <a:lstStyle/>
          <a:p>
            <a:r>
              <a:rPr lang="en-US" sz="4400" dirty="0"/>
              <a:t>Submitting a Completed Visit - Online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After all information is collected in the form, the fieldworker will submit the form.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checkmark to submit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When the device is online, you have two options: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Send Now – which will send all collected data directly into the database (recommended)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Save in Outbox – which saves the data locally on the device and allows you to reopen it on the device later (recommended to use ‘Save as Draft’ if the form is partially completed)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E0B6B-F133-22D7-C43A-28C68DBB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99" y="4590877"/>
            <a:ext cx="1942037" cy="1925438"/>
          </a:xfrm>
          <a:prstGeom prst="rect">
            <a:avLst/>
          </a:prstGeom>
        </p:spPr>
      </p:pic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EE87811-007E-0045-5957-5B5B0F799F50}"/>
              </a:ext>
            </a:extLst>
          </p:cNvPr>
          <p:cNvSpPr/>
          <p:nvPr/>
        </p:nvSpPr>
        <p:spPr>
          <a:xfrm>
            <a:off x="3735825" y="44285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C4BC-7ADC-161F-7136-621387EC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77" y="4258626"/>
            <a:ext cx="1621758" cy="2228819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650D631-2A30-9183-085F-E1599E8B101B}"/>
              </a:ext>
            </a:extLst>
          </p:cNvPr>
          <p:cNvSpPr/>
          <p:nvPr/>
        </p:nvSpPr>
        <p:spPr>
          <a:xfrm>
            <a:off x="711379" y="407491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B68503-5947-8E07-6664-86E1E2CF41B2}"/>
              </a:ext>
            </a:extLst>
          </p:cNvPr>
          <p:cNvCxnSpPr>
            <a:cxnSpLocks/>
          </p:cNvCxnSpPr>
          <p:nvPr/>
        </p:nvCxnSpPr>
        <p:spPr>
          <a:xfrm flipH="1">
            <a:off x="2562460" y="6400290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2425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3.xml><?xml version="1.0" encoding="utf-8"?>
<a:theme xmlns:a="http://schemas.openxmlformats.org/drawingml/2006/main" name="1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7CA36A-E5DD-484D-9099-5CE945AE726E}">
  <we:reference id="eabe5385-62b0-465a-932e-5d906dc6f4ba" version="1.0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37483bb-355d-4cde-a7e8-a7b4efd217ae" xsi:nil="true"/>
    <SharedWithUsers xmlns="dcdee733-fb76-4ecc-9fd9-c176319f5bd5">
      <UserInfo>
        <DisplayName>Derek Hoshijo</DisplayName>
        <AccountId>26</AccountId>
        <AccountType/>
      </UserInfo>
      <UserInfo>
        <DisplayName>Luci Coleman</DisplayName>
        <AccountId>30</AccountId>
        <AccountType/>
      </UserInfo>
      <UserInfo>
        <DisplayName>Michael Green</DisplayName>
        <AccountId>23</AccountId>
        <AccountType/>
      </UserInfo>
      <UserInfo>
        <DisplayName>Morgan Ripp</DisplayName>
        <AccountId>33</AccountId>
        <AccountType/>
      </UserInfo>
      <UserInfo>
        <DisplayName>Shianne Hancock</DisplayName>
        <AccountId>9</AccountId>
        <AccountType/>
      </UserInfo>
    </SharedWithUsers>
    <lcf76f155ced4ddcb4097134ff3c332f xmlns="a37483bb-355d-4cde-a7e8-a7b4efd217ae">
      <Terms xmlns="http://schemas.microsoft.com/office/infopath/2007/PartnerControls"/>
    </lcf76f155ced4ddcb4097134ff3c332f>
    <TaxCatchAll xmlns="dcdee733-fb76-4ecc-9fd9-c176319f5bd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EA4252DA4C44392747A616AA88B25" ma:contentTypeVersion="15" ma:contentTypeDescription="Create a new document." ma:contentTypeScope="" ma:versionID="fe6ef71d6c346ae31fda0586df2badae">
  <xsd:schema xmlns:xsd="http://www.w3.org/2001/XMLSchema" xmlns:xs="http://www.w3.org/2001/XMLSchema" xmlns:p="http://schemas.microsoft.com/office/2006/metadata/properties" xmlns:ns2="a37483bb-355d-4cde-a7e8-a7b4efd217ae" xmlns:ns3="dcdee733-fb76-4ecc-9fd9-c176319f5bd5" targetNamespace="http://schemas.microsoft.com/office/2006/metadata/properties" ma:root="true" ma:fieldsID="1b930b4465c725f12df9bf3c6bc1a927" ns2:_="" ns3:_="">
    <xsd:import namespace="a37483bb-355d-4cde-a7e8-a7b4efd217ae"/>
    <xsd:import namespace="dcdee733-fb76-4ecc-9fd9-c176319f5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483bb-355d-4cde-a7e8-a7b4efd217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373b550-10be-49fa-a249-6a5a55e59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ee733-fb76-4ecc-9fd9-c176319f5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186b63f-b85b-4b16-8574-44334a72a7f0}" ma:internalName="TaxCatchAll" ma:showField="CatchAllData" ma:web="dcdee733-fb76-4ecc-9fd9-c176319f5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a37483bb-355d-4cde-a7e8-a7b4efd217ae"/>
    <ds:schemaRef ds:uri="dcdee733-fb76-4ecc-9fd9-c176319f5b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560A0A-620D-4757-BDEF-5770E4172447}">
  <ds:schemaRefs>
    <ds:schemaRef ds:uri="a37483bb-355d-4cde-a7e8-a7b4efd217ae"/>
    <ds:schemaRef ds:uri="dcdee733-fb76-4ecc-9fd9-c176319f5b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aee6e3c9-711e-4c7c-bd27-04f2307db20d}" enabled="0" method="" siteId="{aee6e3c9-711e-4c7c-bd27-04f2307db20d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8883</TotalTime>
  <Words>1030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Gill Sans MT</vt:lpstr>
      <vt:lpstr>Lucida Grande</vt:lpstr>
      <vt:lpstr>Walbaum Display</vt:lpstr>
      <vt:lpstr>3DFloatVTI</vt:lpstr>
      <vt:lpstr>Esri_Corporate_Template-Dark</vt:lpstr>
      <vt:lpstr>1_Esri_Corporate_Template-Dark</vt:lpstr>
      <vt:lpstr>Hydrologic Monitoring Fieldwork Instructions</vt:lpstr>
      <vt:lpstr>Survey123 Workflow</vt:lpstr>
      <vt:lpstr>Update Survey123 (Prior to Fieldwork)</vt:lpstr>
      <vt:lpstr>Load Locations (Prior to Fieldwork)</vt:lpstr>
      <vt:lpstr>Starting a Location Visit (In the Field)</vt:lpstr>
      <vt:lpstr>Upload Photos (In the Field)</vt:lpstr>
      <vt:lpstr>Upload Photos (In the Field)</vt:lpstr>
      <vt:lpstr>Saving a Partially Completed Visit (In the Field)</vt:lpstr>
      <vt:lpstr>Submitting a Completed Visit - Online (In the Field)</vt:lpstr>
      <vt:lpstr>Submitting a Completed Visit - Offline (In the Field)</vt:lpstr>
      <vt:lpstr>Field Maps</vt:lpstr>
      <vt:lpstr>Check for Updates (Prior to Fieldwork)</vt:lpstr>
      <vt:lpstr>Enabling Location (Optional Setting)</vt:lpstr>
      <vt:lpstr>How to Use Field Maps (In the Field)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6_Testing Directions</dc:title>
  <dc:creator>Shianne Hancock</dc:creator>
  <cp:lastModifiedBy>John Beamish</cp:lastModifiedBy>
  <cp:revision>195</cp:revision>
  <cp:lastPrinted>2022-04-07T16:01:52Z</cp:lastPrinted>
  <dcterms:created xsi:type="dcterms:W3CDTF">2022-03-01T16:31:35Z</dcterms:created>
  <dcterms:modified xsi:type="dcterms:W3CDTF">2025-03-14T15:20:15Z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0x010100BE0EA4252DA4C44392747A616AA88B25</vt:lpwstr>
  </property>
  <property fmtid="{D5CDD505-2E9C-101B-9397-08002B2CF9AE}" pid="3" name="MediaServiceImageTags">
    <vt:lpwstr/>
  </property>
</Properties>
</file>