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7"/>
  </p:notesMasterIdLst>
  <p:handoutMasterIdLst>
    <p:handoutMasterId r:id="rId18"/>
  </p:handoutMasterIdLst>
  <p:sldIdLst>
    <p:sldId id="646" r:id="rId7"/>
    <p:sldId id="648" r:id="rId8"/>
    <p:sldId id="650" r:id="rId9"/>
    <p:sldId id="653" r:id="rId10"/>
    <p:sldId id="656" r:id="rId11"/>
    <p:sldId id="660" r:id="rId12"/>
    <p:sldId id="662" r:id="rId13"/>
    <p:sldId id="652" r:id="rId14"/>
    <p:sldId id="658" r:id="rId15"/>
    <p:sldId id="659" r:id="rId1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3/20/2025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3/20/2025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3/20/2025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3/20/2025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3/20/2025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3/20/2025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184" y="1394070"/>
            <a:ext cx="10160681" cy="1843651"/>
          </a:xfrm>
        </p:spPr>
        <p:txBody>
          <a:bodyPr/>
          <a:lstStyle/>
          <a:p>
            <a:r>
              <a:rPr lang="en-US" dirty="0"/>
              <a:t>Hydrologic Monitoring Fieldwork Instructions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0FED4D-3DAB-6792-D269-9F4ACC4F2D8D}"/>
              </a:ext>
            </a:extLst>
          </p:cNvPr>
          <p:cNvSpPr txBox="1">
            <a:spLocks/>
          </p:cNvSpPr>
          <p:nvPr/>
        </p:nvSpPr>
        <p:spPr>
          <a:xfrm>
            <a:off x="880543" y="3115045"/>
            <a:ext cx="8135937" cy="62790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Purpose of this document is to help prepare staff before going out into the field to collect data at monitoring wells</a:t>
            </a:r>
            <a:endParaRPr lang="en-US" sz="1600" i="1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055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Offline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If the device is offline, you have one option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Choose Save in Outbox - then once the device is back online send the data to </a:t>
            </a:r>
            <a:r>
              <a:rPr lang="en-US">
                <a:ea typeface="+mn-lt"/>
                <a:cs typeface="+mn-lt"/>
              </a:rPr>
              <a:t>the database 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2050" name="Picture 2" descr="Solved: Unable to Submit Survey while using Cell phone con... - Esri  Community">
            <a:extLst>
              <a:ext uri="{FF2B5EF4-FFF2-40B4-BE49-F238E27FC236}">
                <a16:creationId xmlns:a16="http://schemas.microsoft.com/office/drawing/2014/main" id="{DCCC1C17-F773-CC19-D478-1B84F99E54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77" t="13160" r="12468" b="14951"/>
          <a:stretch/>
        </p:blipFill>
        <p:spPr bwMode="auto">
          <a:xfrm>
            <a:off x="4376291" y="4455138"/>
            <a:ext cx="2286000" cy="198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4122334" y="430586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D115AA-D68F-988F-FFBE-434643DD8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248" y="3767165"/>
            <a:ext cx="1960167" cy="266846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672623" y="629603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8CE5E-9C37-189F-8355-5D1A65DC3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3712" y="3759377"/>
            <a:ext cx="1910842" cy="267624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D930D-6EC9-3BE3-F3EB-2FCDB9B7D838}"/>
              </a:ext>
            </a:extLst>
          </p:cNvPr>
          <p:cNvCxnSpPr>
            <a:cxnSpLocks/>
          </p:cNvCxnSpPr>
          <p:nvPr/>
        </p:nvCxnSpPr>
        <p:spPr>
          <a:xfrm flipH="1">
            <a:off x="11063619" y="6257256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1F3AFAF-CDD1-CD5E-FB2C-23BFBDD9E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7FB082A-5006-4638-7612-3120C35BEA00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8491CA-21CC-14A3-D363-558D35D97941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806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sz="4400" dirty="0"/>
              <a:t>Survey123 Workflow</a:t>
            </a:r>
            <a:endParaRPr lang="en-US" sz="4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1912562" y="2511095"/>
            <a:ext cx="9163667" cy="146847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Survey123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Form based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Available on laptop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Used to collect current site visit information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ea typeface="+mn-lt"/>
                <a:cs typeface="+mn-lt"/>
              </a:rPr>
              <a:t>Required</a:t>
            </a:r>
          </a:p>
        </p:txBody>
      </p:sp>
      <p:pic>
        <p:nvPicPr>
          <p:cNvPr id="1030" name="Picture 6" descr="ArcGIS Survey123">
            <a:extLst>
              <a:ext uri="{FF2B5EF4-FFF2-40B4-BE49-F238E27FC236}">
                <a16:creationId xmlns:a16="http://schemas.microsoft.com/office/drawing/2014/main" id="{4ADBF80A-5D15-AF75-9B93-84004A18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2666916"/>
            <a:ext cx="906841" cy="90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B77BE3B-BC96-992A-01A7-ED2338F4D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8454" y="3131835"/>
            <a:ext cx="594329" cy="59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54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Update Survey123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update the Survey123 to the latest version.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‘Updates available’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refresh button or ‘Download updates’ to get the latest version of the survey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F0F0A1-4D33-885D-BCF2-E6DCBDED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24" y="3814472"/>
            <a:ext cx="2299669" cy="27143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634127" y="363767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C5D2B-F6E5-5727-AB73-3C882F7CC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2058" y="3814471"/>
            <a:ext cx="2140543" cy="2714364"/>
          </a:xfrm>
          <a:prstGeom prst="rect">
            <a:avLst/>
          </a:prstGeom>
        </p:spPr>
      </p:pic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8EA832-15A9-87B2-25EE-0CECF812123D}"/>
              </a:ext>
            </a:extLst>
          </p:cNvPr>
          <p:cNvCxnSpPr>
            <a:cxnSpLocks/>
          </p:cNvCxnSpPr>
          <p:nvPr/>
        </p:nvCxnSpPr>
        <p:spPr>
          <a:xfrm flipH="1">
            <a:off x="5892702" y="4930285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336178-F018-4BDC-5E4B-709DB0C3270E}"/>
              </a:ext>
            </a:extLst>
          </p:cNvPr>
          <p:cNvCxnSpPr>
            <a:cxnSpLocks/>
          </p:cNvCxnSpPr>
          <p:nvPr/>
        </p:nvCxnSpPr>
        <p:spPr>
          <a:xfrm flipH="1">
            <a:off x="5561886" y="6385859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5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499CCF8-3805-1B14-6EAE-C4ADD72DDC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2" y="279142"/>
            <a:ext cx="11068028" cy="972066"/>
          </a:xfrm>
        </p:spPr>
        <p:txBody>
          <a:bodyPr/>
          <a:lstStyle/>
          <a:p>
            <a:r>
              <a:rPr lang="en-US" sz="4400" dirty="0"/>
              <a:t>Load Locations </a:t>
            </a:r>
            <a:r>
              <a:rPr lang="en-US" sz="3200" dirty="0"/>
              <a:t>(Prior to Fieldwork)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815813"/>
            <a:ext cx="10943477" cy="3277012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697660" y="1298359"/>
            <a:ext cx="948203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While you still have internet connection in the office the fieldworker will be required to load the locations in Survey123.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‘Refresh’</a:t>
            </a:r>
          </a:p>
          <a:p>
            <a:pPr marL="0" indent="0"/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570" y="4054348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8613393" y="646246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B8562B-20E5-7F8C-5B4C-585A8ABAE0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2487" y="3991271"/>
            <a:ext cx="1841720" cy="2650663"/>
          </a:xfrm>
          <a:prstGeom prst="rect">
            <a:avLst/>
          </a:prstGeom>
        </p:spPr>
      </p:pic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B0670337-5489-658C-CEE1-C7A0D08156CC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48A3387F-16C4-7CE7-2B0C-14B1E5D6A347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AC25EEA2-3328-022F-9292-E6DCEC80C66E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299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B33BEBD-6B3B-48D4-5393-C23D40639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326"/>
          <a:stretch/>
        </p:blipFill>
        <p:spPr>
          <a:xfrm>
            <a:off x="609872" y="4576447"/>
            <a:ext cx="2299669" cy="1701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Starting a Location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Survey123 application via your task bar or search bar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‘Hydrologic Monitoring Field Collection’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‘Inbox’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Use the Search bar or scroll to the location and select it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Fill in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26CF2-D459-078C-9165-DD68EEB0F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783" y="3926837"/>
            <a:ext cx="2106769" cy="265066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8DD5FD-2592-5F91-2A34-2FA89407BBDD}"/>
              </a:ext>
            </a:extLst>
          </p:cNvPr>
          <p:cNvCxnSpPr>
            <a:cxnSpLocks/>
          </p:cNvCxnSpPr>
          <p:nvPr/>
        </p:nvCxnSpPr>
        <p:spPr>
          <a:xfrm flipH="1">
            <a:off x="5500817" y="6441844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F58CC16-18A0-239A-5C9C-06E81ACC5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955" y="3871138"/>
            <a:ext cx="1841720" cy="2650663"/>
          </a:xfrm>
          <a:prstGeom prst="rect">
            <a:avLst/>
          </a:prstGeom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4AC79EF6-770D-4B25-5C7C-9B300F248F0D}"/>
              </a:ext>
            </a:extLst>
          </p:cNvPr>
          <p:cNvSpPr/>
          <p:nvPr/>
        </p:nvSpPr>
        <p:spPr>
          <a:xfrm>
            <a:off x="353813" y="43530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A5A9331-7F55-7FCD-3A63-3694829FB7B4}"/>
              </a:ext>
            </a:extLst>
          </p:cNvPr>
          <p:cNvSpPr/>
          <p:nvPr/>
        </p:nvSpPr>
        <p:spPr>
          <a:xfrm>
            <a:off x="35369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26D9CA-1BD8-7CB3-2A16-E357401FFF6D}"/>
              </a:ext>
            </a:extLst>
          </p:cNvPr>
          <p:cNvSpPr/>
          <p:nvPr/>
        </p:nvSpPr>
        <p:spPr>
          <a:xfrm>
            <a:off x="6681543" y="381447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8B2BB5-75DC-4952-5255-A3AACE9793A2}"/>
              </a:ext>
            </a:extLst>
          </p:cNvPr>
          <p:cNvCxnSpPr>
            <a:cxnSpLocks/>
          </p:cNvCxnSpPr>
          <p:nvPr/>
        </p:nvCxnSpPr>
        <p:spPr>
          <a:xfrm flipH="1">
            <a:off x="8567986" y="536822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BC9D70C-30DD-C7D7-73D3-693F4AFF8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7763" y="3871137"/>
            <a:ext cx="1884136" cy="265066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97021E-BCA9-2176-C408-FB7A12B1BF17}"/>
              </a:ext>
            </a:extLst>
          </p:cNvPr>
          <p:cNvCxnSpPr>
            <a:cxnSpLocks/>
          </p:cNvCxnSpPr>
          <p:nvPr/>
        </p:nvCxnSpPr>
        <p:spPr>
          <a:xfrm flipH="1">
            <a:off x="8567986" y="42522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835ED4A9-A6CA-B597-CD00-1292CEB1D7BA}"/>
              </a:ext>
            </a:extLst>
          </p:cNvPr>
          <p:cNvSpPr/>
          <p:nvPr/>
        </p:nvSpPr>
        <p:spPr>
          <a:xfrm>
            <a:off x="9687485" y="375003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1062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D5CE9-096B-87BE-2B61-04C64FD6E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27AF-621D-260A-0CFD-729C38C5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Upload Photos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EC06D27-7586-12CE-4C2F-BA506613C66C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8738381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8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Photos taken using an external device such as a smart phone.</a:t>
            </a:r>
          </a:p>
          <a:p>
            <a:pPr marL="0" indent="0">
              <a:spcAft>
                <a:spcPts val="0"/>
              </a:spcAft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Upload via physical connection (iPhone)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taking a photo, connect your phone to the laptop via USB. Allow device to access photos and videos.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folder icon in the survey.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Navigate to the photo – the iPhone will be accessible under My PC in the file explorer window.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 will be seen in the survey when it has been successfully uploaded.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E2962C-9281-72E9-7945-060EE1B4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2" y="5186739"/>
            <a:ext cx="2413357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50D0312-77C6-A9D5-5855-D7AFED10FBC7}"/>
              </a:ext>
            </a:extLst>
          </p:cNvPr>
          <p:cNvSpPr/>
          <p:nvPr/>
        </p:nvSpPr>
        <p:spPr>
          <a:xfrm>
            <a:off x="293808" y="5009941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02822A-98B2-EB2B-7DB0-33055B3A31CC}"/>
              </a:ext>
            </a:extLst>
          </p:cNvPr>
          <p:cNvCxnSpPr>
            <a:cxnSpLocks/>
          </p:cNvCxnSpPr>
          <p:nvPr/>
        </p:nvCxnSpPr>
        <p:spPr>
          <a:xfrm flipH="1">
            <a:off x="1257645" y="6528118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37D510E-A2F4-013F-D823-9524D437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620" y="5160318"/>
            <a:ext cx="410478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BEEC98A7-5F82-F77E-7FCE-9B56278BBE24}"/>
              </a:ext>
            </a:extLst>
          </p:cNvPr>
          <p:cNvSpPr/>
          <p:nvPr/>
        </p:nvSpPr>
        <p:spPr>
          <a:xfrm>
            <a:off x="3908070" y="498352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650DD4-B9D4-69CC-268F-D5CB0CF611DC}"/>
              </a:ext>
            </a:extLst>
          </p:cNvPr>
          <p:cNvCxnSpPr>
            <a:cxnSpLocks/>
          </p:cNvCxnSpPr>
          <p:nvPr/>
        </p:nvCxnSpPr>
        <p:spPr>
          <a:xfrm flipH="1">
            <a:off x="6402636" y="6322359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757F07C1-7674-5FA5-B2FE-F5D92669E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289" y="4922194"/>
            <a:ext cx="155618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6D3B6EB-975A-6B9B-1AC1-99091B339249}"/>
              </a:ext>
            </a:extLst>
          </p:cNvPr>
          <p:cNvSpPr/>
          <p:nvPr/>
        </p:nvSpPr>
        <p:spPr>
          <a:xfrm>
            <a:off x="9390491" y="474539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237A74-D550-9B56-ED34-B1150688B73B}"/>
              </a:ext>
            </a:extLst>
          </p:cNvPr>
          <p:cNvCxnSpPr>
            <a:cxnSpLocks/>
          </p:cNvCxnSpPr>
          <p:nvPr/>
        </p:nvCxnSpPr>
        <p:spPr>
          <a:xfrm flipH="1">
            <a:off x="10826863" y="5742871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apple logo with a bite taken out of it">
            <a:extLst>
              <a:ext uri="{FF2B5EF4-FFF2-40B4-BE49-F238E27FC236}">
                <a16:creationId xmlns:a16="http://schemas.microsoft.com/office/drawing/2014/main" id="{42FF358E-16C9-84D6-4380-60DA96970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9739" y="989365"/>
            <a:ext cx="2599126" cy="1562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E8B8A3-C04E-2D61-A538-8AE509847683}"/>
              </a:ext>
            </a:extLst>
          </p:cNvPr>
          <p:cNvSpPr txBox="1"/>
          <p:nvPr/>
        </p:nvSpPr>
        <p:spPr>
          <a:xfrm>
            <a:off x="9299739" y="2767891"/>
            <a:ext cx="2599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iPhone Instructions (Android instructions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97927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8039-F375-3253-2126-FBD9EB9C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CA68-3BAA-BA16-06DB-20ABA6D9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Upload Photos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40852BBD-1D62-7855-89E9-3C805E6E3F11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5371635" cy="530201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sz="1600" i="1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This workflow will be completed while the fieldworker is in the field.</a:t>
            </a: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Photos taken using an external device such as a smart phone.</a:t>
            </a:r>
          </a:p>
          <a:p>
            <a:pPr marL="0" indent="0">
              <a:spcAft>
                <a:spcPts val="0"/>
              </a:spcAft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Upload via physical connection (Android)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After taking a photo, connect your phone to the laptop via USB. Pull down the notification bar from the top of the screen and tap for more options.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“File Transfer”.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Click on the folder icon in the survey.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Navigate to the photo 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Select Internal shared storage underneath the name of your phone.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DCIM folder</a:t>
            </a:r>
          </a:p>
          <a:p>
            <a:pPr marL="800100" lvl="1" indent="-342900">
              <a:spcAft>
                <a:spcPts val="0"/>
              </a:spcAft>
              <a:buFont typeface="+mj-lt"/>
              <a:buAutoNum type="alphaLcPeriod"/>
            </a:pPr>
            <a:r>
              <a:rPr lang="en-US" sz="16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Open Camera folder and Select photo</a:t>
            </a: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6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42900" indent="-342900">
              <a:spcAft>
                <a:spcPts val="0"/>
              </a:spcAft>
              <a:buFont typeface="+mj-lt"/>
              <a:buAutoNum type="arabicPeriod"/>
            </a:pPr>
            <a:endParaRPr lang="en-US" sz="12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</a:pPr>
            <a:endParaRPr lang="en-US" sz="1800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8B10B-D00F-DA28-0DEE-B54E1F67F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7366484" y="329885"/>
            <a:ext cx="3469671" cy="1130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F9C7F2C2-8438-96C5-4E22-8DBC8BC81AE4}"/>
              </a:ext>
            </a:extLst>
          </p:cNvPr>
          <p:cNvSpPr/>
          <p:nvPr/>
        </p:nvSpPr>
        <p:spPr>
          <a:xfrm>
            <a:off x="7189686" y="148012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C290CE-23EC-8101-42A5-D2D440286CF6}"/>
              </a:ext>
            </a:extLst>
          </p:cNvPr>
          <p:cNvCxnSpPr>
            <a:cxnSpLocks/>
          </p:cNvCxnSpPr>
          <p:nvPr/>
        </p:nvCxnSpPr>
        <p:spPr>
          <a:xfrm flipH="1">
            <a:off x="10010214" y="1029362"/>
            <a:ext cx="63946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B541C-DE14-AA17-19D7-069969338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912" y="1659179"/>
            <a:ext cx="4148025" cy="17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77DF293-2463-2AB1-4D1A-88C964B3D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6042330" y="4701083"/>
            <a:ext cx="2041653" cy="160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46575DFC-FD3C-7996-32CD-67B66524C60A}"/>
              </a:ext>
            </a:extLst>
          </p:cNvPr>
          <p:cNvSpPr/>
          <p:nvPr/>
        </p:nvSpPr>
        <p:spPr>
          <a:xfrm>
            <a:off x="5845817" y="4461358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pic>
        <p:nvPicPr>
          <p:cNvPr id="6" name="Picture 5" descr="A green robot with two ears">
            <a:extLst>
              <a:ext uri="{FF2B5EF4-FFF2-40B4-BE49-F238E27FC236}">
                <a16:creationId xmlns:a16="http://schemas.microsoft.com/office/drawing/2014/main" id="{9D25FC5F-AF0E-C9B5-6918-92AD067E3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2280" y="158977"/>
            <a:ext cx="855657" cy="1005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C9D70D-6F87-0CA1-1673-A2CD95E04CA2}"/>
              </a:ext>
            </a:extLst>
          </p:cNvPr>
          <p:cNvSpPr txBox="1"/>
          <p:nvPr/>
        </p:nvSpPr>
        <p:spPr>
          <a:xfrm>
            <a:off x="9101320" y="17316"/>
            <a:ext cx="2599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Android Instructions</a:t>
            </a:r>
          </a:p>
        </p:txBody>
      </p:sp>
      <p:pic>
        <p:nvPicPr>
          <p:cNvPr id="11" name="Picture 10" descr="A screenshot of a device&#10;&#10;AI-generated content may be incorrect.">
            <a:extLst>
              <a:ext uri="{FF2B5EF4-FFF2-40B4-BE49-F238E27FC236}">
                <a16:creationId xmlns:a16="http://schemas.microsoft.com/office/drawing/2014/main" id="{FA59F157-AA09-D333-703D-781764AC3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5041" y="1642613"/>
            <a:ext cx="1543050" cy="2605149"/>
          </a:xfrm>
          <a:prstGeom prst="rect">
            <a:avLst/>
          </a:prstGeom>
        </p:spPr>
      </p:pic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524F2F5B-2737-F60D-2A02-EDA5BB6560B8}"/>
              </a:ext>
            </a:extLst>
          </p:cNvPr>
          <p:cNvSpPr/>
          <p:nvPr/>
        </p:nvSpPr>
        <p:spPr>
          <a:xfrm>
            <a:off x="5852679" y="1465815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2E6648-3676-35C2-8EF2-2600A4AD2AC4}"/>
              </a:ext>
            </a:extLst>
          </p:cNvPr>
          <p:cNvCxnSpPr>
            <a:cxnSpLocks/>
          </p:cNvCxnSpPr>
          <p:nvPr/>
        </p:nvCxnSpPr>
        <p:spPr>
          <a:xfrm flipH="1">
            <a:off x="10163571" y="2961316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E026028-73E8-D28B-8871-22E6F1F9582E}"/>
              </a:ext>
            </a:extLst>
          </p:cNvPr>
          <p:cNvSpPr/>
          <p:nvPr/>
        </p:nvSpPr>
        <p:spPr>
          <a:xfrm>
            <a:off x="7683341" y="1488153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F56C67-4843-1FD7-4E78-24E36E7724A8}"/>
              </a:ext>
            </a:extLst>
          </p:cNvPr>
          <p:cNvCxnSpPr>
            <a:cxnSpLocks/>
          </p:cNvCxnSpPr>
          <p:nvPr/>
        </p:nvCxnSpPr>
        <p:spPr>
          <a:xfrm flipH="1">
            <a:off x="6813707" y="3748170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652EBE8-D666-7E1C-8556-4BAD67F51AF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6919"/>
          <a:stretch/>
        </p:blipFill>
        <p:spPr>
          <a:xfrm>
            <a:off x="8616823" y="4738564"/>
            <a:ext cx="856038" cy="156667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E9600F-D24E-31EC-93D7-A741477437BE}"/>
              </a:ext>
            </a:extLst>
          </p:cNvPr>
          <p:cNvCxnSpPr>
            <a:cxnSpLocks/>
          </p:cNvCxnSpPr>
          <p:nvPr/>
        </p:nvCxnSpPr>
        <p:spPr>
          <a:xfrm flipH="1">
            <a:off x="9060931" y="5283265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27CA886B-8298-4AD5-3F1E-4DA48459A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46541" y="4738565"/>
            <a:ext cx="1533451" cy="102590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C55FBD-7E51-F13A-CCAB-04BD230C19AB}"/>
              </a:ext>
            </a:extLst>
          </p:cNvPr>
          <p:cNvCxnSpPr>
            <a:cxnSpLocks/>
          </p:cNvCxnSpPr>
          <p:nvPr/>
        </p:nvCxnSpPr>
        <p:spPr>
          <a:xfrm flipH="1">
            <a:off x="7994417" y="5513253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4D089A3F-65F6-64A8-3F16-1988E3A3A036}"/>
              </a:ext>
            </a:extLst>
          </p:cNvPr>
          <p:cNvSpPr/>
          <p:nvPr/>
        </p:nvSpPr>
        <p:spPr>
          <a:xfrm>
            <a:off x="8349745" y="44603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E9F1C030-E264-3F7B-6876-8CAC5B8CC686}"/>
              </a:ext>
            </a:extLst>
          </p:cNvPr>
          <p:cNvSpPr/>
          <p:nvPr/>
        </p:nvSpPr>
        <p:spPr>
          <a:xfrm>
            <a:off x="9687104" y="4460336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36A7C5-42AD-C898-500F-463D4264DFEA}"/>
              </a:ext>
            </a:extLst>
          </p:cNvPr>
          <p:cNvCxnSpPr>
            <a:cxnSpLocks/>
          </p:cNvCxnSpPr>
          <p:nvPr/>
        </p:nvCxnSpPr>
        <p:spPr>
          <a:xfrm flipH="1">
            <a:off x="10836155" y="4894122"/>
            <a:ext cx="47462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1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6F5FC26-70B8-CFB2-D195-1FC2FC43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583" y="4195906"/>
            <a:ext cx="1771344" cy="24256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625793-124A-CD53-4C31-0BC5A3EC3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333" y="4238138"/>
            <a:ext cx="1703501" cy="2341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9A8D722-EA15-4660-C578-C31622605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4124" y="4231591"/>
            <a:ext cx="1744699" cy="2354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0961947" cy="802250"/>
          </a:xfrm>
        </p:spPr>
        <p:txBody>
          <a:bodyPr/>
          <a:lstStyle/>
          <a:p>
            <a:r>
              <a:rPr lang="en-US" sz="4400" dirty="0"/>
              <a:t>Saving a Partially Completed Visit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If a situation arises where the form can’t be completed, the information can be saved to the device as a draft.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‘X’ in the upper left to leave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the Option to ‘Save in Drafts’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Reopen the survey via the ‘Drafts’ and then selecting the location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3FE75FB-A550-7B77-8141-7E80B6A7E34A}"/>
              </a:ext>
            </a:extLst>
          </p:cNvPr>
          <p:cNvSpPr/>
          <p:nvPr/>
        </p:nvSpPr>
        <p:spPr>
          <a:xfrm>
            <a:off x="3637040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3FB2CC-584F-320D-37C5-54C51BBCA259}"/>
              </a:ext>
            </a:extLst>
          </p:cNvPr>
          <p:cNvCxnSpPr>
            <a:cxnSpLocks/>
          </p:cNvCxnSpPr>
          <p:nvPr/>
        </p:nvCxnSpPr>
        <p:spPr>
          <a:xfrm flipH="1">
            <a:off x="8482707" y="6519799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4033FC6C-B88A-44E9-5AEB-0CCD2C8969E0}"/>
              </a:ext>
            </a:extLst>
          </p:cNvPr>
          <p:cNvSpPr/>
          <p:nvPr/>
        </p:nvSpPr>
        <p:spPr>
          <a:xfrm>
            <a:off x="599965" y="3976100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D8084F-1B11-2D51-61A7-5ABEB780113F}"/>
              </a:ext>
            </a:extLst>
          </p:cNvPr>
          <p:cNvCxnSpPr>
            <a:cxnSpLocks/>
          </p:cNvCxnSpPr>
          <p:nvPr/>
        </p:nvCxnSpPr>
        <p:spPr>
          <a:xfrm>
            <a:off x="265128" y="4434640"/>
            <a:ext cx="5924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DC728F-07EA-D189-F6B5-DD5AEC8E36D2}"/>
              </a:ext>
            </a:extLst>
          </p:cNvPr>
          <p:cNvCxnSpPr>
            <a:cxnSpLocks/>
          </p:cNvCxnSpPr>
          <p:nvPr/>
        </p:nvCxnSpPr>
        <p:spPr>
          <a:xfrm flipH="1">
            <a:off x="5067884" y="540871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C2924EE6-DE47-1186-B4EE-AE04649CB937}"/>
              </a:ext>
            </a:extLst>
          </p:cNvPr>
          <p:cNvSpPr/>
          <p:nvPr/>
        </p:nvSpPr>
        <p:spPr>
          <a:xfrm>
            <a:off x="6606853" y="397609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B009E2-8A21-AACA-002A-2BB30BA23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2882" y="4165310"/>
            <a:ext cx="1797785" cy="245621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352C69-0F17-9515-0D8B-734E31426C3F}"/>
              </a:ext>
            </a:extLst>
          </p:cNvPr>
          <p:cNvCxnSpPr>
            <a:cxnSpLocks/>
          </p:cNvCxnSpPr>
          <p:nvPr/>
        </p:nvCxnSpPr>
        <p:spPr>
          <a:xfrm flipH="1">
            <a:off x="11073701" y="4675448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476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358" y="552762"/>
            <a:ext cx="11755050" cy="802250"/>
          </a:xfrm>
        </p:spPr>
        <p:txBody>
          <a:bodyPr/>
          <a:lstStyle/>
          <a:p>
            <a:r>
              <a:rPr lang="en-US" sz="4400" dirty="0"/>
              <a:t>Submitting a Completed Visit - Online </a:t>
            </a:r>
            <a:r>
              <a:rPr lang="en-US" sz="3200" dirty="0"/>
              <a:t>(In the Field)</a:t>
            </a:r>
            <a:endParaRPr 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8" y="1460740"/>
            <a:ext cx="9704076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</a:pPr>
            <a:r>
              <a:rPr lang="en-US" i="1" dirty="0">
                <a:ea typeface="+mn-lt"/>
                <a:cs typeface="+mn-lt"/>
              </a:rPr>
              <a:t>After all information is collected in the form, the fieldworker will submit the form. </a:t>
            </a:r>
            <a:endParaRPr lang="en-US" dirty="0">
              <a:ea typeface="+mn-lt"/>
              <a:cs typeface="+mn-lt"/>
            </a:endParaRP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the checkmark to submit the form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When the device is online, you have two options: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Send Now – which will send all collected data directly into the database (recommended)</a:t>
            </a:r>
          </a:p>
          <a:p>
            <a:pPr lvl="1">
              <a:spcAft>
                <a:spcPts val="0"/>
              </a:spcAft>
            </a:pPr>
            <a:r>
              <a:rPr lang="en-US" dirty="0">
                <a:ea typeface="+mn-lt"/>
                <a:cs typeface="+mn-lt"/>
              </a:rPr>
              <a:t>Save in Outbox – which saves the data locally on the device and allows you to reopen it on the device later (recommended to use ‘Save as Draft’ if the form is partially completed)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AE0B6B-F133-22D7-C43A-28C68DBB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999" y="4590877"/>
            <a:ext cx="1942037" cy="1925438"/>
          </a:xfrm>
          <a:prstGeom prst="rect">
            <a:avLst/>
          </a:prstGeom>
        </p:spPr>
      </p:pic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EE87811-007E-0045-5957-5B5B0F799F50}"/>
              </a:ext>
            </a:extLst>
          </p:cNvPr>
          <p:cNvSpPr/>
          <p:nvPr/>
        </p:nvSpPr>
        <p:spPr>
          <a:xfrm>
            <a:off x="3735825" y="4428514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ADC4BC-7ADC-161F-7136-621387EC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77" y="4258626"/>
            <a:ext cx="1621758" cy="2228819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50D631-2A30-9183-085F-E1599E8B101B}"/>
              </a:ext>
            </a:extLst>
          </p:cNvPr>
          <p:cNvSpPr/>
          <p:nvPr/>
        </p:nvSpPr>
        <p:spPr>
          <a:xfrm>
            <a:off x="711379" y="4074919"/>
            <a:ext cx="353595" cy="353595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B68503-5947-8E07-6664-86E1E2CF41B2}"/>
              </a:ext>
            </a:extLst>
          </p:cNvPr>
          <p:cNvCxnSpPr>
            <a:cxnSpLocks/>
          </p:cNvCxnSpPr>
          <p:nvPr/>
        </p:nvCxnSpPr>
        <p:spPr>
          <a:xfrm flipH="1">
            <a:off x="2562460" y="6400290"/>
            <a:ext cx="59093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2425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7CA36A-E5DD-484D-9099-5CE945AE726E}">
  <we:reference id="eabe5385-62b0-465a-932e-5d906dc6f4ba" version="1.0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Props1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ee6e3c9-711e-4c7c-bd27-04f2307db20d}" enabled="0" method="" siteId="{aee6e3c9-711e-4c7c-bd27-04f2307db20d}" removed="1"/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8911</TotalTime>
  <Words>698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Hydrologic Monitoring Fieldwork Instructions</vt:lpstr>
      <vt:lpstr>Survey123 Workflow</vt:lpstr>
      <vt:lpstr>Update Survey123 (Prior to Fieldwork)</vt:lpstr>
      <vt:lpstr>Load Locations (Prior to Fieldwork)</vt:lpstr>
      <vt:lpstr>Starting a Location Visit (In the Field)</vt:lpstr>
      <vt:lpstr>Upload Photos (In the Field)</vt:lpstr>
      <vt:lpstr>Upload Photos (In the Field)</vt:lpstr>
      <vt:lpstr>Saving a Partially Completed Visit (In the Field)</vt:lpstr>
      <vt:lpstr>Submitting a Completed Visit - Online (In the Field)</vt:lpstr>
      <vt:lpstr>Submitting a Completed Visit - Offline (In the Field)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Sarah Hibbard</cp:lastModifiedBy>
  <cp:revision>200</cp:revision>
  <cp:lastPrinted>2022-04-07T16:01:52Z</cp:lastPrinted>
  <dcterms:created xsi:type="dcterms:W3CDTF">2022-03-01T16:31:35Z</dcterms:created>
  <dcterms:modified xsi:type="dcterms:W3CDTF">2025-03-20T18:24:43Z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