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21"/>
  </p:notesMasterIdLst>
  <p:handoutMasterIdLst>
    <p:handoutMasterId r:id="rId22"/>
  </p:handoutMasterIdLst>
  <p:sldIdLst>
    <p:sldId id="646" r:id="rId7"/>
    <p:sldId id="648" r:id="rId8"/>
    <p:sldId id="650" r:id="rId9"/>
    <p:sldId id="653" r:id="rId10"/>
    <p:sldId id="656" r:id="rId11"/>
    <p:sldId id="660" r:id="rId12"/>
    <p:sldId id="662" r:id="rId13"/>
    <p:sldId id="652" r:id="rId14"/>
    <p:sldId id="658" r:id="rId15"/>
    <p:sldId id="659" r:id="rId16"/>
    <p:sldId id="655" r:id="rId17"/>
    <p:sldId id="657" r:id="rId18"/>
    <p:sldId id="651" r:id="rId19"/>
    <p:sldId id="647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03/17/2025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03/17/2025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03/17/2025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03/17/2025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03/17/2025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03/17/2025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03/17/2025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03/17/2025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03/17/2025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03/17/2025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03/17/2025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03/17/2025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03/17/2025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03/17/2025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03/17/2025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03/17/2025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03/17/2025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03/17/2025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03/17/2025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Offline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</a:t>
            </a:r>
            <a:r>
              <a:rPr lang="en-US">
                <a:ea typeface="+mn-lt"/>
                <a:cs typeface="+mn-lt"/>
              </a:rPr>
              <a:t>the database 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376291" y="4455138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122334" y="430586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48" y="3767165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672623" y="629603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712" y="3759377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063619" y="625725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F3AFAF-CDD1-CD5E-FB2C-23BFBDD9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7FB082A-5006-4638-7612-3120C35BEA00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8491CA-21CC-14A3-D363-558D35D97941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0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Field Maps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5889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Field Maps Application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Map based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mobile device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locate well, ability to view historical information, ability to view photos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Optional 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pic>
        <p:nvPicPr>
          <p:cNvPr id="1028" name="Picture 4" descr="Field Data Collection App for Mobile Workers | ArcGIS Field Maps">
            <a:extLst>
              <a:ext uri="{FF2B5EF4-FFF2-40B4-BE49-F238E27FC236}">
                <a16:creationId xmlns:a16="http://schemas.microsoft.com/office/drawing/2014/main" id="{EC5374A0-2D17-A2ED-EEDA-FFA0FA1A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" y="219406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DC09B3E-B322-0DB9-C421-98B94A46F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771" y="2737566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6AC301A-425F-FC63-1CB7-47A19BD70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93" b="10423"/>
          <a:stretch/>
        </p:blipFill>
        <p:spPr bwMode="auto">
          <a:xfrm>
            <a:off x="8259382" y="4277031"/>
            <a:ext cx="2643431" cy="97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8A46135-1B57-60A8-5191-1E5F28F39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6"/>
          <a:stretch/>
        </p:blipFill>
        <p:spPr bwMode="auto">
          <a:xfrm>
            <a:off x="4519776" y="4277031"/>
            <a:ext cx="2367471" cy="207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Check for Updates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917772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offline map area to incorporate any recent changes.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three dots next to the offline map area called ‘Use this when Offline’ and select ‘Check for Update’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Offline area will be updated to show all Location Visits available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4225056" y="411645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8057375" y="405419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C69BB-3B88-F93D-33EF-6EF20DD4023D}"/>
              </a:ext>
            </a:extLst>
          </p:cNvPr>
          <p:cNvCxnSpPr>
            <a:cxnSpLocks/>
          </p:cNvCxnSpPr>
          <p:nvPr/>
        </p:nvCxnSpPr>
        <p:spPr>
          <a:xfrm flipH="1">
            <a:off x="6765362" y="5315323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>
            <a:extLst>
              <a:ext uri="{FF2B5EF4-FFF2-40B4-BE49-F238E27FC236}">
                <a16:creationId xmlns:a16="http://schemas.microsoft.com/office/drawing/2014/main" id="{6038041C-EC85-FBF4-B380-A1E3D1F2D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889668" y="4277032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5987DE6-CEE2-3F19-BBF7-AE410F235E9F}"/>
              </a:ext>
            </a:extLst>
          </p:cNvPr>
          <p:cNvSpPr/>
          <p:nvPr/>
        </p:nvSpPr>
        <p:spPr>
          <a:xfrm>
            <a:off x="712870" y="410023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2FBCFE-74A5-A531-1C76-0E395DBBAF31}"/>
              </a:ext>
            </a:extLst>
          </p:cNvPr>
          <p:cNvCxnSpPr>
            <a:cxnSpLocks/>
          </p:cNvCxnSpPr>
          <p:nvPr/>
        </p:nvCxnSpPr>
        <p:spPr>
          <a:xfrm flipH="1">
            <a:off x="3191336" y="5794161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C4D936A-FB26-BF03-84B3-1083298040CF}"/>
              </a:ext>
            </a:extLst>
          </p:cNvPr>
          <p:cNvSpPr/>
          <p:nvPr/>
        </p:nvSpPr>
        <p:spPr>
          <a:xfrm>
            <a:off x="9581097" y="4787720"/>
            <a:ext cx="546129" cy="21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1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E4A7942-3E11-5D4F-4756-9283850C4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7" b="29507"/>
          <a:stretch/>
        </p:blipFill>
        <p:spPr bwMode="auto">
          <a:xfrm>
            <a:off x="738156" y="4414684"/>
            <a:ext cx="2739260" cy="227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Enabling Location </a:t>
            </a:r>
            <a:r>
              <a:rPr lang="en-US" sz="3200" dirty="0"/>
              <a:t>(Optional Setting)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106642" cy="295394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is an optional settings for Field Maps. By turning on Location access in your phones settings the application will monitor your location and show your proximity to the well.</a:t>
            </a:r>
          </a:p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Setting configuration will vary depending on device (iOS/Android)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‘Online Map’ is opened a dialog box will appear to update the setting. Alternative you may go directly to the settings app on your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Change the Location setting to ‘While Using’ or ‘Always’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your location on the map via the blue dot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561358" y="414313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EBDC93E-5AC3-FE50-2AA2-B1A6AD6A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68" y="4496728"/>
            <a:ext cx="2156011" cy="1582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D834B1-06D9-2D2E-9BB0-3704CA8879FA}"/>
              </a:ext>
            </a:extLst>
          </p:cNvPr>
          <p:cNvCxnSpPr>
            <a:cxnSpLocks/>
          </p:cNvCxnSpPr>
          <p:nvPr/>
        </p:nvCxnSpPr>
        <p:spPr>
          <a:xfrm flipH="1">
            <a:off x="6185259" y="5482225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2C0108-06A6-D0C6-3A06-9ADDD6C13505}"/>
              </a:ext>
            </a:extLst>
          </p:cNvPr>
          <p:cNvSpPr/>
          <p:nvPr/>
        </p:nvSpPr>
        <p:spPr>
          <a:xfrm>
            <a:off x="3942918" y="423788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101" name="Picture 5" descr="Get started with geofences in ArcGIS Field Maps">
            <a:extLst>
              <a:ext uri="{FF2B5EF4-FFF2-40B4-BE49-F238E27FC236}">
                <a16:creationId xmlns:a16="http://schemas.microsoft.com/office/drawing/2014/main" id="{63C5D968-4DC9-453D-075D-842DE44A3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43"/>
          <a:stretch/>
        </p:blipFill>
        <p:spPr bwMode="auto">
          <a:xfrm>
            <a:off x="7492502" y="4479474"/>
            <a:ext cx="2005460" cy="21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F294EE1-4E4D-F162-90B3-FEC60CB6C7EE}"/>
              </a:ext>
            </a:extLst>
          </p:cNvPr>
          <p:cNvSpPr/>
          <p:nvPr/>
        </p:nvSpPr>
        <p:spPr>
          <a:xfrm>
            <a:off x="7305459" y="423788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80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596A6DE4-E488-F825-6236-82F142C0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755" y="3151476"/>
            <a:ext cx="1822550" cy="35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0B93-5F90-F6B6-8B49-48F45AF7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1" b="10843"/>
          <a:stretch/>
        </p:blipFill>
        <p:spPr bwMode="auto">
          <a:xfrm>
            <a:off x="4194246" y="4772582"/>
            <a:ext cx="2831299" cy="199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88438A-6990-3F03-1F70-BDC03991C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8"/>
          <a:stretch/>
        </p:blipFill>
        <p:spPr bwMode="auto">
          <a:xfrm>
            <a:off x="452828" y="4811234"/>
            <a:ext cx="2453300" cy="185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Field Maps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139397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on your mobile device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‘Online Map’ if you have signal connection, otherwise if your device is offline use the option ‘On Device’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map opens, zoom into the location of interest on the map and select the point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any historical field visits, Measuring Point photos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etc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207763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9455690" y="2974678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3963184" y="46344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E24026-2319-7F36-3A8E-2878282AB428}"/>
              </a:ext>
            </a:extLst>
          </p:cNvPr>
          <p:cNvCxnSpPr>
            <a:cxnSpLocks/>
          </p:cNvCxnSpPr>
          <p:nvPr/>
        </p:nvCxnSpPr>
        <p:spPr>
          <a:xfrm flipH="1">
            <a:off x="2762864" y="6289726"/>
            <a:ext cx="517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E0721-D009-2C83-9ED4-C65558DFD962}"/>
              </a:ext>
            </a:extLst>
          </p:cNvPr>
          <p:cNvCxnSpPr>
            <a:cxnSpLocks/>
          </p:cNvCxnSpPr>
          <p:nvPr/>
        </p:nvCxnSpPr>
        <p:spPr>
          <a:xfrm>
            <a:off x="9948455" y="4189295"/>
            <a:ext cx="467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6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Survey123 Workflow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4684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Survey123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Form based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laptop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collect current site visit information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Required</a:t>
            </a:r>
          </a:p>
        </p:txBody>
      </p:sp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66691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77BE3B-BC96-992A-01A7-ED2338F4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54" y="3131835"/>
            <a:ext cx="594329" cy="5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Update Survey123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Survey123 to the latest version.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‘Updates available’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refresh button or ‘Download updates’ to get the latest version of the survey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0F0A1-4D33-885D-BCF2-E6DCBDED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4" y="3814472"/>
            <a:ext cx="2299669" cy="27143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634127" y="363767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C5D2B-F6E5-5727-AB73-3C882F7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8" y="3814471"/>
            <a:ext cx="2140543" cy="2714364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A832-15A9-87B2-25EE-0CECF812123D}"/>
              </a:ext>
            </a:extLst>
          </p:cNvPr>
          <p:cNvCxnSpPr>
            <a:cxnSpLocks/>
          </p:cNvCxnSpPr>
          <p:nvPr/>
        </p:nvCxnSpPr>
        <p:spPr>
          <a:xfrm flipH="1">
            <a:off x="5892702" y="4930285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36178-F018-4BDC-5E4B-709DB0C3270E}"/>
              </a:ext>
            </a:extLst>
          </p:cNvPr>
          <p:cNvCxnSpPr>
            <a:cxnSpLocks/>
          </p:cNvCxnSpPr>
          <p:nvPr/>
        </p:nvCxnSpPr>
        <p:spPr>
          <a:xfrm flipH="1">
            <a:off x="5561886" y="6385859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9CCF8-3805-1B14-6EAE-C4ADD72D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2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33BEBD-6B3B-48D4-5393-C23D4063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Starting a Location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 the Search bar or scroll to the location and select it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Fill in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26CF2-D459-078C-9165-DD68EEB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DD5FD-2592-5F91-2A34-2FA89407BBDD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8CC16-18A0-239A-5C9C-06E81ACC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955" y="3871138"/>
            <a:ext cx="1841720" cy="2650663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AC79EF6-770D-4B25-5C7C-9B300F248F0D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A5A9331-7F55-7FCD-3A63-3694829FB7B4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26D9CA-1BD8-7CB3-2A16-E357401FFF6D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B2BB5-75DC-4952-5255-A3AACE9793A2}"/>
              </a:ext>
            </a:extLst>
          </p:cNvPr>
          <p:cNvCxnSpPr>
            <a:cxnSpLocks/>
          </p:cNvCxnSpPr>
          <p:nvPr/>
        </p:nvCxnSpPr>
        <p:spPr>
          <a:xfrm flipH="1">
            <a:off x="8567986" y="536822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BC9D70C-30DD-C7D7-73D3-693F4AFF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763" y="3871137"/>
            <a:ext cx="1884136" cy="26506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97021E-BCA9-2176-C408-FB7A12B1BF17}"/>
              </a:ext>
            </a:extLst>
          </p:cNvPr>
          <p:cNvCxnSpPr>
            <a:cxnSpLocks/>
          </p:cNvCxnSpPr>
          <p:nvPr/>
        </p:nvCxnSpPr>
        <p:spPr>
          <a:xfrm flipH="1">
            <a:off x="8567986" y="42522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35ED4A9-A6CA-B597-CD00-1292CEB1D7BA}"/>
              </a:ext>
            </a:extLst>
          </p:cNvPr>
          <p:cNvSpPr/>
          <p:nvPr/>
        </p:nvSpPr>
        <p:spPr>
          <a:xfrm>
            <a:off x="96874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06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D5CE9-096B-87BE-2B61-04C64FD6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27AF-621D-260A-0CFD-729C38C5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Upload Photos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EC06D27-7586-12CE-4C2F-BA506613C66C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Photos taken using an external device such as a smart phone.</a:t>
            </a: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Upload via physical connection (iPhone)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After taking a photo, connect your phone to the laptop via USB. Allow device to access photos and videos.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folder icon in the survey.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Navigate to the photo – the iPhone will be accessible under My PC in the file explorer window.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 will be seen in the survey when it has been successfully uploaded.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E2962C-9281-72E9-7945-060EE1B4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2" y="5186739"/>
            <a:ext cx="241335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50D0312-77C6-A9D5-5855-D7AFED10FBC7}"/>
              </a:ext>
            </a:extLst>
          </p:cNvPr>
          <p:cNvSpPr/>
          <p:nvPr/>
        </p:nvSpPr>
        <p:spPr>
          <a:xfrm>
            <a:off x="293808" y="500994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02822A-98B2-EB2B-7DB0-33055B3A31CC}"/>
              </a:ext>
            </a:extLst>
          </p:cNvPr>
          <p:cNvCxnSpPr>
            <a:cxnSpLocks/>
          </p:cNvCxnSpPr>
          <p:nvPr/>
        </p:nvCxnSpPr>
        <p:spPr>
          <a:xfrm flipH="1">
            <a:off x="1257645" y="6528118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7D510E-A2F4-013F-D823-9524D437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20" y="5160318"/>
            <a:ext cx="410478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EEC98A7-5F82-F77E-7FCE-9B56278BBE24}"/>
              </a:ext>
            </a:extLst>
          </p:cNvPr>
          <p:cNvSpPr/>
          <p:nvPr/>
        </p:nvSpPr>
        <p:spPr>
          <a:xfrm>
            <a:off x="3908070" y="498352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650DD4-B9D4-69CC-268F-D5CB0CF611DC}"/>
              </a:ext>
            </a:extLst>
          </p:cNvPr>
          <p:cNvCxnSpPr>
            <a:cxnSpLocks/>
          </p:cNvCxnSpPr>
          <p:nvPr/>
        </p:nvCxnSpPr>
        <p:spPr>
          <a:xfrm flipH="1">
            <a:off x="6402636" y="63223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757F07C1-7674-5FA5-B2FE-F5D92669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289" y="4922194"/>
            <a:ext cx="155618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D3B6EB-975A-6B9B-1AC1-99091B339249}"/>
              </a:ext>
            </a:extLst>
          </p:cNvPr>
          <p:cNvSpPr/>
          <p:nvPr/>
        </p:nvSpPr>
        <p:spPr>
          <a:xfrm>
            <a:off x="9390491" y="474539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37A74-D550-9B56-ED34-B1150688B73B}"/>
              </a:ext>
            </a:extLst>
          </p:cNvPr>
          <p:cNvCxnSpPr>
            <a:cxnSpLocks/>
          </p:cNvCxnSpPr>
          <p:nvPr/>
        </p:nvCxnSpPr>
        <p:spPr>
          <a:xfrm flipH="1">
            <a:off x="10826863" y="574287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apple logo with a bite taken out of it">
            <a:extLst>
              <a:ext uri="{FF2B5EF4-FFF2-40B4-BE49-F238E27FC236}">
                <a16:creationId xmlns:a16="http://schemas.microsoft.com/office/drawing/2014/main" id="{42FF358E-16C9-84D6-4380-60DA96970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739" y="989365"/>
            <a:ext cx="2599126" cy="1562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E8B8A3-C04E-2D61-A538-8AE509847683}"/>
              </a:ext>
            </a:extLst>
          </p:cNvPr>
          <p:cNvSpPr txBox="1"/>
          <p:nvPr/>
        </p:nvSpPr>
        <p:spPr>
          <a:xfrm>
            <a:off x="9299739" y="2767891"/>
            <a:ext cx="2599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iPhone Instructions (Android instructions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97927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8039-F375-3253-2126-FBD9EB9C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CA68-3BAA-BA16-06DB-20ABA6D9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Upload Photos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0852BBD-1D62-7855-89E9-3C805E6E3F11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5371635" cy="53020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6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6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Photos taken using an external device such as a smart phone.</a:t>
            </a:r>
          </a:p>
          <a:p>
            <a:pPr marL="0" indent="0"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Upload via physical connection (Android)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After taking a photo, connect your phone to the laptop via USB. Pull down the notification bar from the top of the screen and tap for more options.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“File Transfer”.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folder icon in the survey.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Navigate to the photo 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Internal shared storage underneath the name of your phone.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DCIM folder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Camera folder and Select photo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8B10B-D00F-DA28-0DEE-B54E1F67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366484" y="329885"/>
            <a:ext cx="3469671" cy="11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9C7F2C2-8438-96C5-4E22-8DBC8BC81AE4}"/>
              </a:ext>
            </a:extLst>
          </p:cNvPr>
          <p:cNvSpPr/>
          <p:nvPr/>
        </p:nvSpPr>
        <p:spPr>
          <a:xfrm>
            <a:off x="7189686" y="14801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290CE-23EC-8101-42A5-D2D440286CF6}"/>
              </a:ext>
            </a:extLst>
          </p:cNvPr>
          <p:cNvCxnSpPr>
            <a:cxnSpLocks/>
          </p:cNvCxnSpPr>
          <p:nvPr/>
        </p:nvCxnSpPr>
        <p:spPr>
          <a:xfrm flipH="1">
            <a:off x="10010214" y="1029362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B541C-DE14-AA17-19D7-06996933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12" y="1659179"/>
            <a:ext cx="4148025" cy="17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7DF293-2463-2AB1-4D1A-88C964B3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42330" y="4701083"/>
            <a:ext cx="2041653" cy="16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6575DFC-FD3C-7996-32CD-67B66524C60A}"/>
              </a:ext>
            </a:extLst>
          </p:cNvPr>
          <p:cNvSpPr/>
          <p:nvPr/>
        </p:nvSpPr>
        <p:spPr>
          <a:xfrm>
            <a:off x="5845817" y="4461358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6" name="Picture 5" descr="A green robot with two ears">
            <a:extLst>
              <a:ext uri="{FF2B5EF4-FFF2-40B4-BE49-F238E27FC236}">
                <a16:creationId xmlns:a16="http://schemas.microsoft.com/office/drawing/2014/main" id="{9D25FC5F-AF0E-C9B5-6918-92AD067E3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2280" y="158977"/>
            <a:ext cx="855657" cy="1005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9D70D-6F87-0CA1-1673-A2CD95E04CA2}"/>
              </a:ext>
            </a:extLst>
          </p:cNvPr>
          <p:cNvSpPr txBox="1"/>
          <p:nvPr/>
        </p:nvSpPr>
        <p:spPr>
          <a:xfrm>
            <a:off x="9101320" y="17316"/>
            <a:ext cx="2599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Android Instructions</a:t>
            </a:r>
          </a:p>
        </p:txBody>
      </p:sp>
      <p:pic>
        <p:nvPicPr>
          <p:cNvPr id="11" name="Picture 10" descr="A screenshot of a device&#10;&#10;AI-generated content may be incorrect.">
            <a:extLst>
              <a:ext uri="{FF2B5EF4-FFF2-40B4-BE49-F238E27FC236}">
                <a16:creationId xmlns:a16="http://schemas.microsoft.com/office/drawing/2014/main" id="{FA59F157-AA09-D333-703D-781764AC3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041" y="1642613"/>
            <a:ext cx="1543050" cy="2605149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24F2F5B-2737-F60D-2A02-EDA5BB6560B8}"/>
              </a:ext>
            </a:extLst>
          </p:cNvPr>
          <p:cNvSpPr/>
          <p:nvPr/>
        </p:nvSpPr>
        <p:spPr>
          <a:xfrm>
            <a:off x="5852679" y="146581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2E6648-3676-35C2-8EF2-2600A4AD2AC4}"/>
              </a:ext>
            </a:extLst>
          </p:cNvPr>
          <p:cNvCxnSpPr>
            <a:cxnSpLocks/>
          </p:cNvCxnSpPr>
          <p:nvPr/>
        </p:nvCxnSpPr>
        <p:spPr>
          <a:xfrm flipH="1">
            <a:off x="10163571" y="2961316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026028-73E8-D28B-8871-22E6F1F9582E}"/>
              </a:ext>
            </a:extLst>
          </p:cNvPr>
          <p:cNvSpPr/>
          <p:nvPr/>
        </p:nvSpPr>
        <p:spPr>
          <a:xfrm>
            <a:off x="7683341" y="148815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F56C67-4843-1FD7-4E78-24E36E7724A8}"/>
              </a:ext>
            </a:extLst>
          </p:cNvPr>
          <p:cNvCxnSpPr>
            <a:cxnSpLocks/>
          </p:cNvCxnSpPr>
          <p:nvPr/>
        </p:nvCxnSpPr>
        <p:spPr>
          <a:xfrm flipH="1">
            <a:off x="6813707" y="3748170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652EBE8-D666-7E1C-8556-4BAD67F51A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26919"/>
          <a:stretch/>
        </p:blipFill>
        <p:spPr>
          <a:xfrm>
            <a:off x="8616823" y="4738564"/>
            <a:ext cx="856038" cy="156667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E9600F-D24E-31EC-93D7-A741477437BE}"/>
              </a:ext>
            </a:extLst>
          </p:cNvPr>
          <p:cNvCxnSpPr>
            <a:cxnSpLocks/>
          </p:cNvCxnSpPr>
          <p:nvPr/>
        </p:nvCxnSpPr>
        <p:spPr>
          <a:xfrm flipH="1">
            <a:off x="9060931" y="5283265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7CA886B-8298-4AD5-3F1E-4DA48459A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6541" y="4738565"/>
            <a:ext cx="1533451" cy="10259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C55FBD-7E51-F13A-CCAB-04BD230C19AB}"/>
              </a:ext>
            </a:extLst>
          </p:cNvPr>
          <p:cNvCxnSpPr>
            <a:cxnSpLocks/>
          </p:cNvCxnSpPr>
          <p:nvPr/>
        </p:nvCxnSpPr>
        <p:spPr>
          <a:xfrm flipH="1">
            <a:off x="7994417" y="5513253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4D089A3F-65F6-64A8-3F16-1988E3A3A036}"/>
              </a:ext>
            </a:extLst>
          </p:cNvPr>
          <p:cNvSpPr/>
          <p:nvPr/>
        </p:nvSpPr>
        <p:spPr>
          <a:xfrm>
            <a:off x="8349745" y="44603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9F1C030-E264-3F7B-6876-8CAC5B8CC686}"/>
              </a:ext>
            </a:extLst>
          </p:cNvPr>
          <p:cNvSpPr/>
          <p:nvPr/>
        </p:nvSpPr>
        <p:spPr>
          <a:xfrm>
            <a:off x="9687104" y="44603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36A7C5-42AD-C898-500F-463D4264DFEA}"/>
              </a:ext>
            </a:extLst>
          </p:cNvPr>
          <p:cNvCxnSpPr>
            <a:cxnSpLocks/>
          </p:cNvCxnSpPr>
          <p:nvPr/>
        </p:nvCxnSpPr>
        <p:spPr>
          <a:xfrm flipH="1">
            <a:off x="10836155" y="4894122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1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6F5FC26-70B8-CFB2-D195-1FC2FC43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83" y="4195906"/>
            <a:ext cx="1771344" cy="2425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625793-124A-CD53-4C31-0BC5A3EC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3" y="4238138"/>
            <a:ext cx="1703501" cy="2341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A8D722-EA15-4660-C578-C3162260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24" y="4231591"/>
            <a:ext cx="1744699" cy="2354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Saving a Partially Completed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If a situation arises where the form can’t be completed, the information can be saved to the device as a draft.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‘X’ in the upper left to leave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the Option to ‘Save in Drafts’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Reopen the survey via the ‘Drafts’ and then selecting the location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3637040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482707" y="651979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033FC6C-B88A-44E9-5AEB-0CCD2C8969E0}"/>
              </a:ext>
            </a:extLst>
          </p:cNvPr>
          <p:cNvSpPr/>
          <p:nvPr/>
        </p:nvSpPr>
        <p:spPr>
          <a:xfrm>
            <a:off x="599965" y="397610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D8084F-1B11-2D51-61A7-5ABEB780113F}"/>
              </a:ext>
            </a:extLst>
          </p:cNvPr>
          <p:cNvCxnSpPr>
            <a:cxnSpLocks/>
          </p:cNvCxnSpPr>
          <p:nvPr/>
        </p:nvCxnSpPr>
        <p:spPr>
          <a:xfrm>
            <a:off x="265128" y="4434640"/>
            <a:ext cx="5924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C728F-07EA-D189-F6B5-DD5AEC8E36D2}"/>
              </a:ext>
            </a:extLst>
          </p:cNvPr>
          <p:cNvCxnSpPr>
            <a:cxnSpLocks/>
          </p:cNvCxnSpPr>
          <p:nvPr/>
        </p:nvCxnSpPr>
        <p:spPr>
          <a:xfrm flipH="1">
            <a:off x="5067884" y="540871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2924EE6-DE47-1186-B4EE-AE04649CB937}"/>
              </a:ext>
            </a:extLst>
          </p:cNvPr>
          <p:cNvSpPr/>
          <p:nvPr/>
        </p:nvSpPr>
        <p:spPr>
          <a:xfrm>
            <a:off x="6606853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B009E2-8A21-AACA-002A-2BB30BA23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882" y="4165310"/>
            <a:ext cx="1797785" cy="24562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352C69-0F17-9515-0D8B-734E31426C3F}"/>
              </a:ext>
            </a:extLst>
          </p:cNvPr>
          <p:cNvCxnSpPr>
            <a:cxnSpLocks/>
          </p:cNvCxnSpPr>
          <p:nvPr/>
        </p:nvCxnSpPr>
        <p:spPr>
          <a:xfrm flipH="1">
            <a:off x="11073701" y="467544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Online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When the device is online, you have two options: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 (recommended)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 (recommended to use ‘Save as Draft’ if the form is partially completed)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99" y="4590877"/>
            <a:ext cx="1942037" cy="1925438"/>
          </a:xfrm>
          <a:prstGeom prst="rect">
            <a:avLst/>
          </a:prstGeom>
        </p:spPr>
      </p:pic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3735825" y="44285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C4BC-7ADC-161F-7136-621387EC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650D631-2A30-9183-085F-E1599E8B101B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68503-5947-8E07-6664-86E1E2CF41B2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2425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7CA36A-E5DD-484D-9099-5CE945AE726E}">
  <we:reference id="eabe5385-62b0-465a-932e-5d906dc6f4ba" version="1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Props1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8911</TotalTime>
  <Words>1026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Survey123 Workflow</vt:lpstr>
      <vt:lpstr>Update Survey123 (Prior to Fieldwork)</vt:lpstr>
      <vt:lpstr>Load Locations (Prior to Fieldwork)</vt:lpstr>
      <vt:lpstr>Starting a Location Visit (In the Field)</vt:lpstr>
      <vt:lpstr>Upload Photos (In the Field)</vt:lpstr>
      <vt:lpstr>Upload Photos (In the Field)</vt:lpstr>
      <vt:lpstr>Saving a Partially Completed Visit (In the Field)</vt:lpstr>
      <vt:lpstr>Submitting a Completed Visit - Online (In the Field)</vt:lpstr>
      <vt:lpstr>Submitting a Completed Visit - Offline (In the Field)</vt:lpstr>
      <vt:lpstr>Field Maps</vt:lpstr>
      <vt:lpstr>Check for Updates (Prior to Fieldwork)</vt:lpstr>
      <vt:lpstr>Enabling Location (Optional Setting)</vt:lpstr>
      <vt:lpstr>How to Use Field Maps (In the 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Katie Price</cp:lastModifiedBy>
  <cp:revision>199</cp:revision>
  <cp:lastPrinted>2022-04-07T16:01:52Z</cp:lastPrinted>
  <dcterms:created xsi:type="dcterms:W3CDTF">2022-03-01T16:31:35Z</dcterms:created>
  <dcterms:modified xsi:type="dcterms:W3CDTF">2025-03-17T18:03:20Z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