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8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3188" r:id="rId14"/>
    <p:sldId id="3186" r:id="rId15"/>
    <p:sldId id="3182" r:id="rId16"/>
    <p:sldId id="3152" r:id="rId17"/>
    <p:sldId id="3184" r:id="rId1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123" d="100"/>
          <a:sy n="123" d="100"/>
        </p:scale>
        <p:origin x="114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E8519-8B71-41D9-9C83-05C7E2DF7BB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F943E1-D8C2-4C4E-A352-769DCC61DF3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230CFA-805A-4FD3-B3A0-DAAA5993DA1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 title="副标题"/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/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01" name="文本占位符 2" title="副标题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cxnSp>
        <p:nvCxnSpPr>
          <p:cNvPr id="21" name="直接连接符​​(S)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/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/>
          <p:cNvCxnSpPr/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1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8" name="内容占位符 3" title="项目符号"/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/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0" name="内容占位符 5" title="项目符号"/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  <a:endParaRPr lang="zh-CN" altLang="en-US" noProof="0"/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  <a:endParaRPr lang="zh-CN" altLang="en-US" noProof="0"/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  <a:endParaRPr lang="zh-CN" altLang="en-US" noProof="0"/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7" name="标题 1" title="标题 "/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长方形 2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8" name="组 27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  <a:endParaRPr lang="zh-CN" altLang="en-US" noProof="0" dirty="0"/>
          </a:p>
        </p:txBody>
      </p:sp>
      <p:sp>
        <p:nvSpPr>
          <p:cNvPr id="20" name="图表占位符 2" title="图表"/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  <a:endParaRPr lang="en-US" altLang="zh-CN" sz="3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6" name="组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  <a:endParaRPr lang="zh-CN" altLang="en-US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7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  <a:endParaRPr lang="zh-CN" altLang="en-US" noProof="0" dirty="0"/>
          </a:p>
        </p:txBody>
      </p:sp>
      <p:sp>
        <p:nvSpPr>
          <p:cNvPr id="15" name="表格占位符 11" title="表格"/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直角三角形 3"/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/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  <a:endParaRPr lang="zh-CN" altLang="en-US" noProof="0" dirty="0"/>
          </a:p>
        </p:txBody>
      </p:sp>
      <p:cxnSp>
        <p:nvCxnSpPr>
          <p:cNvPr id="6" name="直接连接符​​(S) 5"/>
          <p:cNvCxnSpPr/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/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  <a:endParaRPr lang="zh-CN" altLang="en-US" noProof="0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  <a:endParaRPr lang="zh-CN" altLang="en-US" noProof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  <a:endParaRPr lang="zh-CN" altLang="en-US" noProof="0" dirty="0"/>
          </a:p>
        </p:txBody>
      </p:sp>
      <p:sp>
        <p:nvSpPr>
          <p:cNvPr id="13" name="文本占位符 21"/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  <a:endParaRPr lang="zh-CN" altLang="en-US" noProof="0" dirty="0"/>
          </a:p>
        </p:txBody>
      </p:sp>
      <p:sp>
        <p:nvSpPr>
          <p:cNvPr id="14" name="形状 4157"/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/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/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/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/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hyperlink" Target="https://www.jiqizhixin.com/articles/2019-11-18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43" r="20743"/>
          <a:stretch>
            <a:fillRect/>
          </a:stretch>
        </p:blipFill>
        <p:spPr>
          <a:xfrm>
            <a:off x="1683398" y="1055077"/>
            <a:ext cx="4428523" cy="4942956"/>
          </a:xfrm>
        </p:spPr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0720" y="1697064"/>
            <a:ext cx="3971925" cy="136941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民航业知识图谱与语义查询</a:t>
            </a:r>
            <a:endParaRPr lang="zh-CN" altLang="en-US" sz="48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89514" y="3268567"/>
            <a:ext cx="4854339" cy="3060796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——</a:t>
            </a:r>
            <a:r>
              <a:rPr lang="zh-CN" altLang="en-US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咸鱼翻身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组长：姚辉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                  组员：胡佳媚                    </a:t>
            </a:r>
            <a:endParaRPr lang="en-US" altLang="zh-CN" dirty="0"/>
          </a:p>
          <a:p>
            <a:pPr rtl="0"/>
            <a:r>
              <a:rPr lang="en-US" altLang="zh-CN" dirty="0"/>
              <a:t>                          </a:t>
            </a:r>
            <a:r>
              <a:rPr lang="zh-CN" altLang="en-US" dirty="0"/>
              <a:t>曹盼盼</a:t>
            </a:r>
            <a:endParaRPr lang="en-US" altLang="zh-CN" dirty="0"/>
          </a:p>
          <a:p>
            <a:pPr rtl="0"/>
            <a:r>
              <a:rPr lang="en-US" altLang="zh-CN" dirty="0"/>
              <a:t>                          </a:t>
            </a:r>
            <a:r>
              <a:rPr lang="zh-CN" altLang="en-US" dirty="0"/>
              <a:t>陈鹏昱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4" y="2698711"/>
            <a:ext cx="2080171" cy="128750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5081587" y="-22889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1586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数据库页面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16" y="1190218"/>
            <a:ext cx="8520767" cy="56677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5081587" y="-22889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1586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数据库页面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103" y="1025154"/>
            <a:ext cx="8675794" cy="57708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5081587" y="-22889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1586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项目目录结构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215" y="1782555"/>
            <a:ext cx="7529569" cy="43278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01118" y="1175605"/>
            <a:ext cx="5790882" cy="568220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315134" y="3530595"/>
            <a:ext cx="205188" cy="431775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1784642" y="4493997"/>
            <a:ext cx="205188" cy="431775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168341" y="3273532"/>
            <a:ext cx="955840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6825" dirty="0">
                <a:solidFill>
                  <a:srgbClr val="108136"/>
                </a:solidFill>
                <a:latin typeface="Agency FB" panose="020B0503020202020204" pitchFamily="34" charset="0"/>
              </a:rPr>
              <a:t>04</a:t>
            </a:r>
            <a:endParaRPr lang="zh-CN" altLang="en-US" sz="6825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178651" y="4264394"/>
            <a:ext cx="2911374" cy="55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035" dirty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项目成果的展望</a:t>
            </a:r>
            <a:endParaRPr lang="zh-CN" altLang="en-US" sz="3035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49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/>
          <p:nvPr/>
        </p:nvSpPr>
        <p:spPr bwMode="auto">
          <a:xfrm flipV="1">
            <a:off x="3507575" y="2712581"/>
            <a:ext cx="493356" cy="463457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 sz="170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27"/>
          <p:cNvSpPr/>
          <p:nvPr/>
        </p:nvSpPr>
        <p:spPr bwMode="auto">
          <a:xfrm flipH="1">
            <a:off x="6176776" y="2986517"/>
            <a:ext cx="2212059" cy="1313592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35"/>
          <p:cNvSpPr/>
          <p:nvPr/>
        </p:nvSpPr>
        <p:spPr bwMode="auto">
          <a:xfrm flipH="1">
            <a:off x="8073493" y="4102838"/>
            <a:ext cx="478989" cy="44996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27"/>
          <p:cNvSpPr/>
          <p:nvPr/>
        </p:nvSpPr>
        <p:spPr bwMode="auto">
          <a:xfrm rot="10800000" flipH="1">
            <a:off x="3847879" y="2994051"/>
            <a:ext cx="2199374" cy="1306058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 sz="170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35"/>
          <p:cNvSpPr/>
          <p:nvPr/>
        </p:nvSpPr>
        <p:spPr bwMode="auto">
          <a:xfrm rot="8223256" flipH="1">
            <a:off x="5853678" y="4382003"/>
            <a:ext cx="484644" cy="455273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5022293" y="3320147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556324" y="3297640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995543" y="4268407"/>
            <a:ext cx="2008047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bg1"/>
                </a:solidFill>
                <a:latin typeface="Franklin Gothic Book" panose="020B0503020102020204" pitchFamily="34" charset="0"/>
              </a:rPr>
              <a:t>可扩展性</a:t>
            </a:r>
            <a:endParaRPr lang="en-US" altLang="zh-CN" sz="2275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624553" y="4710836"/>
            <a:ext cx="255072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希望以后能够实现更多实用功能，帮助更多的人</a:t>
            </a: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99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423015" y="3943971"/>
            <a:ext cx="2008047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2275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实时性</a:t>
            </a:r>
            <a:endParaRPr lang="zh-CN" altLang="en-US" sz="2275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29126" y="4489621"/>
            <a:ext cx="2271805" cy="905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期望在以后本系统能够随时使用随地使用，并且及时显示准确的信息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4120" y="530685"/>
            <a:ext cx="2263761" cy="24558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995" b="1" dirty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PROSPECT OF PROJECT ACHIEVEMENTS</a:t>
            </a:r>
            <a:endParaRPr lang="zh-CN" altLang="en-US" sz="995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44837" y="226766"/>
            <a:ext cx="1502334" cy="35503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sz="1705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项目成果展望</a:t>
            </a:r>
            <a:endParaRPr lang="zh-CN" altLang="en-US" sz="1705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652218" y="-14756"/>
            <a:ext cx="887565" cy="226578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 animBg="1"/>
      <p:bldP spid="78" grpId="0" animBg="1"/>
      <p:bldP spid="79" grpId="0" animBg="1"/>
      <p:bldP spid="81" grpId="0"/>
      <p:bldP spid="84" grpId="0"/>
      <p:bldP spid="87" grpId="0"/>
      <p:bldP spid="88" grpId="0"/>
      <p:bldP spid="91" grpId="0"/>
      <p:bldP spid="92" grpId="0"/>
      <p:bldP spid="29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0743" r="20743"/>
          <a:stretch>
            <a:fillRect/>
          </a:stretch>
        </p:blipFill>
        <p:spPr>
          <a:xfrm>
            <a:off x="1683398" y="1055077"/>
            <a:ext cx="4428523" cy="4942956"/>
          </a:xfrm>
        </p:spPr>
      </p:pic>
      <p:sp>
        <p:nvSpPr>
          <p:cNvPr id="18" name="六边形 17" descr="醒目图像中间的深色实心六边形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88452" y="3026752"/>
            <a:ext cx="4870147" cy="1071561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8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感谢聆听！</a:t>
            </a:r>
            <a:endParaRPr lang="zh-CN" altLang="en-US" sz="8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4" y="2698711"/>
            <a:ext cx="2080171" cy="1287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 descr="醒目图像中间的深色实心六边形"/>
          <p:cNvSpPr/>
          <p:nvPr/>
        </p:nvSpPr>
        <p:spPr>
          <a:xfrm rot="16200000">
            <a:off x="50802" y="317226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 descr="公司名称缩写和名称分组块"/>
          <p:cNvGrpSpPr/>
          <p:nvPr/>
        </p:nvGrpSpPr>
        <p:grpSpPr>
          <a:xfrm>
            <a:off x="395525" y="652609"/>
            <a:ext cx="1723549" cy="1407709"/>
            <a:chOff x="3037757" y="2885251"/>
            <a:chExt cx="1723549" cy="1407709"/>
          </a:xfrm>
        </p:grpSpPr>
        <p:sp>
          <p:nvSpPr>
            <p:cNvPr id="7" name="文本框 6"/>
            <p:cNvSpPr txBox="1"/>
            <p:nvPr/>
          </p:nvSpPr>
          <p:spPr>
            <a:xfrm>
              <a:off x="3037757" y="2885251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zh-CN" altLang="en-US" sz="60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目录</a:t>
              </a:r>
              <a:endParaRPr lang="en-US" altLang="zh-CN" sz="60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18932" y="3892850"/>
              <a:ext cx="1620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2000" b="1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CONTENTS</a:t>
              </a:r>
              <a:endPara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15" name="流程图: 资料带 14"/>
          <p:cNvSpPr/>
          <p:nvPr/>
        </p:nvSpPr>
        <p:spPr>
          <a:xfrm>
            <a:off x="210403" y="2654505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01</a:t>
            </a:r>
            <a:endParaRPr lang="en-US" altLang="zh-CN" sz="4800" dirty="0">
              <a:solidFill>
                <a:srgbClr val="FFFF00"/>
              </a:solidFill>
            </a:endParaRPr>
          </a:p>
        </p:txBody>
      </p:sp>
      <p:sp>
        <p:nvSpPr>
          <p:cNvPr id="22" name="流程图: 资料带 21"/>
          <p:cNvSpPr/>
          <p:nvPr/>
        </p:nvSpPr>
        <p:spPr>
          <a:xfrm>
            <a:off x="3187388" y="1860263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02</a:t>
            </a:r>
            <a:endParaRPr lang="en-US" altLang="zh-CN" sz="4800" dirty="0">
              <a:solidFill>
                <a:srgbClr val="FFFF00"/>
              </a:solidFill>
            </a:endParaRPr>
          </a:p>
        </p:txBody>
      </p:sp>
      <p:sp>
        <p:nvSpPr>
          <p:cNvPr id="23" name="流程图: 资料带 22"/>
          <p:cNvSpPr/>
          <p:nvPr/>
        </p:nvSpPr>
        <p:spPr>
          <a:xfrm>
            <a:off x="6164373" y="2629044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03</a:t>
            </a:r>
            <a:endParaRPr lang="en-US" altLang="zh-CN" sz="4800" dirty="0">
              <a:solidFill>
                <a:srgbClr val="FFFF00"/>
              </a:solidFill>
            </a:endParaRPr>
          </a:p>
        </p:txBody>
      </p:sp>
      <p:sp>
        <p:nvSpPr>
          <p:cNvPr id="24" name="流程图: 资料带 23"/>
          <p:cNvSpPr/>
          <p:nvPr/>
        </p:nvSpPr>
        <p:spPr>
          <a:xfrm>
            <a:off x="9141358" y="1860407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04</a:t>
            </a:r>
            <a:endParaRPr lang="en-US" altLang="zh-CN" sz="4800" dirty="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352" y="4674572"/>
            <a:ext cx="272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F3F3F"/>
                </a:solidFill>
              </a:rPr>
              <a:t>项目背景和简介</a:t>
            </a:r>
            <a:endParaRPr lang="zh-CN" altLang="en-US" sz="2800" b="1" dirty="0">
              <a:solidFill>
                <a:srgbClr val="3F3F3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64518" y="3671887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开发过程</a:t>
            </a:r>
            <a:endParaRPr lang="zh-CN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6164373" y="4674572"/>
            <a:ext cx="236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项目功能简介</a:t>
            </a:r>
            <a:endParaRPr lang="zh-CN" altLang="en-US" sz="28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9141358" y="3671886"/>
            <a:ext cx="236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项目成果展望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l="21449" t="-402" r="26197"/>
          <a:stretch>
            <a:fillRect/>
          </a:stretch>
        </p:blipFill>
        <p:spPr>
          <a:xfrm>
            <a:off x="1785937" y="1728788"/>
            <a:ext cx="3498385" cy="4443413"/>
          </a:xfrm>
        </p:spPr>
      </p:pic>
      <p:sp>
        <p:nvSpPr>
          <p:cNvPr id="9" name="六边形 8"/>
          <p:cNvSpPr/>
          <p:nvPr/>
        </p:nvSpPr>
        <p:spPr>
          <a:xfrm>
            <a:off x="6777038" y="2471738"/>
            <a:ext cx="4471987" cy="4038004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01</a:t>
            </a:r>
            <a:endParaRPr lang="en-US" altLang="zh-CN" sz="5400" b="1" dirty="0">
              <a:solidFill>
                <a:srgbClr val="00B050"/>
              </a:solidFill>
            </a:endParaRPr>
          </a:p>
          <a:p>
            <a:pPr lvl="0"/>
            <a:r>
              <a:rPr lang="zh-CN" altLang="en-US" sz="3200" b="1" dirty="0">
                <a:solidFill>
                  <a:srgbClr val="00B050"/>
                </a:solidFill>
              </a:rPr>
              <a:t>项目背景和简介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4968479" y="0"/>
            <a:ext cx="1807368" cy="42862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1627" y="476614"/>
            <a:ext cx="286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800" b="1" dirty="0">
                <a:solidFill>
                  <a:schemeClr val="accent5"/>
                </a:solidFill>
              </a:rPr>
              <a:t>项目背景和简介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18843" y="1403540"/>
            <a:ext cx="3600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在民航业，存在海量专业知识，国际航协组织（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IATA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也发布了大量标准、手册，只有从业多年的专家才能够融会贯通。另一方面，航空公司设置了大量的客服岗位，回答旅客提出的各种问题。在民航信息系统运维过程中，也需要运维值班岗解答来自航司、代理人等提出的故障告警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49081" y="4107897"/>
            <a:ext cx="2977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知识图谱为解决上述问题提供了一个思路。知识图谱本质上是语义网络，是一种基于图的数据结构，由节点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(Point)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和边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(Edge)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组成。在知识图谱里，每个节点表示现实世界中存在的“实体”，每条边为实体与实体之间的“关系”。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1125" y="5789972"/>
            <a:ext cx="60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图片来源：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https://www.jiqizhixin.com/articles/2019-11-18-2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36" y="1285576"/>
            <a:ext cx="6154009" cy="4286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762000" y="1171574"/>
            <a:ext cx="4067175" cy="3614738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02</a:t>
            </a:r>
            <a:endParaRPr lang="en-US" altLang="zh-CN" sz="5400" b="1" dirty="0">
              <a:solidFill>
                <a:srgbClr val="00B050"/>
              </a:solidFill>
            </a:endParaRPr>
          </a:p>
          <a:p>
            <a:pPr lvl="0"/>
            <a:r>
              <a:rPr lang="zh-CN" altLang="en-US" sz="4800" b="1" dirty="0">
                <a:solidFill>
                  <a:srgbClr val="00B050"/>
                </a:solidFill>
              </a:rPr>
              <a:t>开发过程</a:t>
            </a:r>
            <a:endParaRPr lang="en-US" altLang="zh-CN" sz="4800" b="1" dirty="0">
              <a:solidFill>
                <a:srgbClr val="00B05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9615488" y="1571624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建立原型</a:t>
            </a:r>
            <a:endParaRPr lang="zh-CN" altLang="en-US" sz="2800" b="1" dirty="0"/>
          </a:p>
        </p:txBody>
      </p:sp>
      <p:sp>
        <p:nvSpPr>
          <p:cNvPr id="10" name="矩形: 圆角 9"/>
          <p:cNvSpPr/>
          <p:nvPr/>
        </p:nvSpPr>
        <p:spPr>
          <a:xfrm>
            <a:off x="6096000" y="528637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项目选题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9177339" y="3657598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系统设计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819902" y="2614611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需求调研</a:t>
            </a:r>
            <a:endParaRPr lang="zh-CN" altLang="en-US" sz="2800" b="1" dirty="0"/>
          </a:p>
        </p:txBody>
      </p:sp>
      <p:sp>
        <p:nvSpPr>
          <p:cNvPr id="13" name="矩形: 圆角 12"/>
          <p:cNvSpPr/>
          <p:nvPr/>
        </p:nvSpPr>
        <p:spPr>
          <a:xfrm>
            <a:off x="9765506" y="5743572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实现过程</a:t>
            </a:r>
            <a:endParaRPr lang="zh-CN" altLang="en-US" sz="2800" b="1" dirty="0"/>
          </a:p>
        </p:txBody>
      </p:sp>
      <p:sp>
        <p:nvSpPr>
          <p:cNvPr id="14" name="矩形: 圆角 13"/>
          <p:cNvSpPr/>
          <p:nvPr/>
        </p:nvSpPr>
        <p:spPr>
          <a:xfrm>
            <a:off x="5912646" y="4700585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详细设计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992369" y="1050130"/>
            <a:ext cx="1349871" cy="6715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774313" y="2264568"/>
            <a:ext cx="567927" cy="521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774314" y="3046808"/>
            <a:ext cx="841174" cy="496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910512" y="4200520"/>
            <a:ext cx="995365" cy="500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992369" y="5486400"/>
            <a:ext cx="1489770" cy="778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31777"/>
            <a:ext cx="4400550" cy="9397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需求调研与项目设计</a:t>
            </a:r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227988" y="1523864"/>
            <a:ext cx="2776165" cy="592586"/>
          </a:xfrm>
          <a:prstGeom prst="homePlate">
            <a:avLst>
              <a:gd name="adj" fmla="val 63872"/>
            </a:avLst>
          </a:prstGeom>
          <a:solidFill>
            <a:srgbClr val="414455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/>
            <a:r>
              <a:rPr lang="zh-CN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需求调研与分析</a:t>
            </a:r>
            <a:endParaRPr lang="zh-CN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/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flipH="1">
            <a:off x="7883050" y="2709726"/>
            <a:ext cx="2776165" cy="592586"/>
          </a:xfrm>
          <a:prstGeom prst="homePlate">
            <a:avLst>
              <a:gd name="adj" fmla="val 63872"/>
            </a:avLst>
          </a:prstGeom>
          <a:solidFill>
            <a:sysClr val="window" lastClr="FFFFFF">
              <a:lumMod val="65000"/>
            </a:sys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原型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设计与</a:t>
            </a: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详细设计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71" y="2224981"/>
            <a:ext cx="4395597" cy="4078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739" y="3429000"/>
            <a:ext cx="3712786" cy="229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30750" y="1278255"/>
            <a:ext cx="4770755" cy="1293490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6885" y="1074983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设计与代码的编写部分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943073" y="2845309"/>
            <a:ext cx="1979930" cy="1705406"/>
          </a:xfrm>
          <a:prstGeom prst="hexagon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民航业知识图谱与语义查询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" idx="5"/>
          </p:cNvCxnSpPr>
          <p:nvPr/>
        </p:nvCxnSpPr>
        <p:spPr>
          <a:xfrm flipV="1">
            <a:off x="2496652" y="1930977"/>
            <a:ext cx="2008974" cy="914332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>
            <a:off x="2923003" y="3698012"/>
            <a:ext cx="1582623" cy="18053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" name="直接箭头连接符 10"/>
          <p:cNvCxnSpPr>
            <a:stCxn id="8" idx="1"/>
          </p:cNvCxnSpPr>
          <p:nvPr/>
        </p:nvCxnSpPr>
        <p:spPr>
          <a:xfrm>
            <a:off x="2496652" y="4550715"/>
            <a:ext cx="2008974" cy="120473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arrow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731385" y="3194050"/>
            <a:ext cx="4770755" cy="1357630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6882" y="3022669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分工编写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86"/>
          <p:cNvSpPr txBox="1"/>
          <p:nvPr/>
        </p:nvSpPr>
        <p:spPr>
          <a:xfrm>
            <a:off x="4801166" y="3406427"/>
            <a:ext cx="4731142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本项目采用项目分工的方式来编写，这样能够最快地实现系统，最大程度发挥出每个组员的实力。更好更快地完成本次实验。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156" y="5331657"/>
            <a:ext cx="4770835" cy="1081843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6883" y="4888466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数据库的连接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89"/>
          <p:cNvSpPr txBox="1"/>
          <p:nvPr/>
        </p:nvSpPr>
        <p:spPr>
          <a:xfrm>
            <a:off x="4901829" y="5369176"/>
            <a:ext cx="4536504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US" altLang="zh-CN" dirty="0" err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此项目的数据库的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连接</a:t>
            </a:r>
            <a:r>
              <a:rPr lang="en-US" altLang="zh-CN" dirty="0" err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等问题都解决了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，进行人脸识别都能够准确地识别出来。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TextBox 86"/>
          <p:cNvSpPr txBox="1"/>
          <p:nvPr/>
        </p:nvSpPr>
        <p:spPr>
          <a:xfrm>
            <a:off x="4739170" y="1473139"/>
            <a:ext cx="4758055" cy="82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首先撰写需求分析、原型设计、系统设计和详细设计等文档，确定功能以及代码的编写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标题 2"/>
          <p:cNvSpPr txBox="1"/>
          <p:nvPr/>
        </p:nvSpPr>
        <p:spPr>
          <a:xfrm>
            <a:off x="0" y="231777"/>
            <a:ext cx="4400550" cy="9397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IN" sz="43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42494"/>
            <a:ext cx="3957638" cy="832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详细设计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309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809"/>
                                </p:stCondLst>
                                <p:childTnLst>
                                  <p:par>
                                    <p:cTn id="5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309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  <p:bldP spid="16" grpId="0" bldLvl="0" animBg="1"/>
          <p:bldP spid="17" grpId="0"/>
          <p:bldP spid="17" grpId="1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309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809"/>
                                </p:stCondLst>
                                <p:childTnLst>
                                  <p:par>
                                    <p:cTn id="5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309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  <p:bldP spid="16" grpId="0" bldLvl="0" animBg="1"/>
          <p:bldP spid="17" grpId="0"/>
          <p:bldP spid="17" grpId="1"/>
          <p:bldP spid="1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title="天际线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9408" b="9408"/>
          <a:stretch>
            <a:fillRect/>
          </a:stretch>
        </p:blipFill>
        <p:spPr>
          <a:xfrm>
            <a:off x="0" y="14287"/>
            <a:ext cx="11473542" cy="6204859"/>
          </a:xfrm>
        </p:spPr>
      </p:pic>
      <p:sp>
        <p:nvSpPr>
          <p:cNvPr id="6" name="六边形 5"/>
          <p:cNvSpPr/>
          <p:nvPr/>
        </p:nvSpPr>
        <p:spPr>
          <a:xfrm>
            <a:off x="7731579" y="2543175"/>
            <a:ext cx="4460421" cy="418623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03</a:t>
            </a:r>
            <a:endParaRPr lang="en-US" altLang="zh-CN" sz="5400" b="1" dirty="0">
              <a:solidFill>
                <a:srgbClr val="00B050"/>
              </a:solidFill>
            </a:endParaRPr>
          </a:p>
          <a:p>
            <a:pPr lvl="0"/>
            <a:r>
              <a:rPr lang="zh-CN" altLang="en-US" sz="4800" b="1" dirty="0">
                <a:solidFill>
                  <a:srgbClr val="00B050"/>
                </a:solidFill>
              </a:rPr>
              <a:t> 系统功能</a:t>
            </a:r>
            <a:endParaRPr lang="en-US" altLang="zh-CN" sz="4800" b="1" dirty="0">
              <a:solidFill>
                <a:srgbClr val="00B050"/>
              </a:solidFill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35646"/>
            <a:ext cx="70615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首页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          首页主要是展现本系统的功能菜单和基础信息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21" y="1974175"/>
            <a:ext cx="7344558" cy="4883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深色六边形演示文稿</Template>
  <TotalTime>0</TotalTime>
  <Words>987</Words>
  <Application>WPS 演示</Application>
  <PresentationFormat>宽屏</PresentationFormat>
  <Paragraphs>121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Microsoft YaHei UI</vt:lpstr>
      <vt:lpstr>Times New Roman</vt:lpstr>
      <vt:lpstr>Gill Sans SemiBold</vt:lpstr>
      <vt:lpstr>Calibri Light</vt:lpstr>
      <vt:lpstr>微软雅黑</vt:lpstr>
      <vt:lpstr>等线</vt:lpstr>
      <vt:lpstr>Helvetica-Roman-SemiB</vt:lpstr>
      <vt:lpstr>SimSun-ExtB</vt:lpstr>
      <vt:lpstr>Agency FB</vt:lpstr>
      <vt:lpstr>Simply City Light</vt:lpstr>
      <vt:lpstr>迷你简粗倩</vt:lpstr>
      <vt:lpstr>Franklin Gothic Book</vt:lpstr>
      <vt:lpstr>Segoe UI Emoji</vt:lpstr>
      <vt:lpstr>Arial Unicode MS</vt:lpstr>
      <vt:lpstr>Segoe Print</vt:lpstr>
      <vt:lpstr>Yu Gothic UI Light</vt:lpstr>
      <vt:lpstr>Office 主题</vt:lpstr>
      <vt:lpstr>民航业知识图谱与语义查询</vt:lpstr>
      <vt:lpstr>PowerPoint 演示文稿</vt:lpstr>
      <vt:lpstr>PowerPoint 演示文稿</vt:lpstr>
      <vt:lpstr>PowerPoint 演示文稿</vt:lpstr>
      <vt:lpstr>PowerPoint 演示文稿</vt:lpstr>
      <vt:lpstr>需求调研与项目设计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初心莫负</cp:lastModifiedBy>
  <cp:revision>2</cp:revision>
  <dcterms:created xsi:type="dcterms:W3CDTF">2020-06-29T11:34:00Z</dcterms:created>
  <dcterms:modified xsi:type="dcterms:W3CDTF">2021-06-30T12:27:05Z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RubyTemplateID">
    <vt:lpwstr>2</vt:lpwstr>
  </property>
  <property fmtid="{D5CDD505-2E9C-101B-9397-08002B2CF9AE}" pid="11" name="KSOProductBuildVer">
    <vt:lpwstr>2052-10.1.0.7698</vt:lpwstr>
  </property>
</Properties>
</file>