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2" r:id="rId3"/>
    <p:sldId id="263" r:id="rId4"/>
    <p:sldId id="256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7" r:id="rId13"/>
    <p:sldId id="268" r:id="rId14"/>
    <p:sldId id="266" r:id="rId15"/>
    <p:sldId id="269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B3B-7BC8-4B89-9CF5-A0D9199049CF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BF52-B3B7-4BF6-9A64-F38E88B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B3B-7BC8-4B89-9CF5-A0D9199049CF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BF52-B3B7-4BF6-9A64-F38E88B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9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B3B-7BC8-4B89-9CF5-A0D9199049CF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BF52-B3B7-4BF6-9A64-F38E88B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7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B3B-7BC8-4B89-9CF5-A0D9199049CF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BF52-B3B7-4BF6-9A64-F38E88B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9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B3B-7BC8-4B89-9CF5-A0D9199049CF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BF52-B3B7-4BF6-9A64-F38E88B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0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B3B-7BC8-4B89-9CF5-A0D9199049CF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BF52-B3B7-4BF6-9A64-F38E88B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2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B3B-7BC8-4B89-9CF5-A0D9199049CF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BF52-B3B7-4BF6-9A64-F38E88B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7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B3B-7BC8-4B89-9CF5-A0D9199049CF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BF52-B3B7-4BF6-9A64-F38E88B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B3B-7BC8-4B89-9CF5-A0D9199049CF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BF52-B3B7-4BF6-9A64-F38E88B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B3B-7BC8-4B89-9CF5-A0D9199049CF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BF52-B3B7-4BF6-9A64-F38E88B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5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B3B-7BC8-4B89-9CF5-A0D9199049CF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BF52-B3B7-4BF6-9A64-F38E88B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4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92B3B-7BC8-4B89-9CF5-A0D9199049CF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BF52-B3B7-4BF6-9A64-F38E88B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2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FAST Registry</a:t>
            </a:r>
            <a:br>
              <a:rPr lang="en-US" dirty="0" smtClean="0"/>
            </a:br>
            <a:r>
              <a:rPr lang="en-US" sz="2800" dirty="0" smtClean="0"/>
              <a:t>Code Roadmap and Maintenance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Michalakes, NREL</a:t>
            </a:r>
          </a:p>
          <a:p>
            <a:r>
              <a:rPr lang="en-US" dirty="0" smtClean="0"/>
              <a:t>August 26,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registry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Example: modify registry to define parameters in module data part of ModuleName_Types.f90</a:t>
            </a:r>
          </a:p>
          <a:p>
            <a:r>
              <a:rPr lang="en-US" sz="2800" dirty="0" smtClean="0"/>
              <a:t>Steps</a:t>
            </a:r>
          </a:p>
          <a:p>
            <a:pPr lvl="1"/>
            <a:r>
              <a:rPr lang="en-US" sz="2400" dirty="0" smtClean="0"/>
              <a:t>Decide what the registry will generate</a:t>
            </a:r>
          </a:p>
          <a:p>
            <a:pPr lvl="1"/>
            <a:r>
              <a:rPr lang="en-US" sz="2400" dirty="0" smtClean="0"/>
              <a:t>Decide on registry syntax for specifying these</a:t>
            </a:r>
          </a:p>
          <a:p>
            <a:pPr lvl="1"/>
            <a:r>
              <a:rPr lang="en-US" sz="2400" dirty="0" smtClean="0"/>
              <a:t>Modify AST (if necessary to add new kind of node)</a:t>
            </a:r>
          </a:p>
          <a:p>
            <a:pPr lvl="1"/>
            <a:r>
              <a:rPr lang="en-US" sz="2400" dirty="0" smtClean="0"/>
              <a:t>Modify the parser (front end) to recognize</a:t>
            </a:r>
          </a:p>
          <a:p>
            <a:pPr lvl="1"/>
            <a:r>
              <a:rPr lang="en-US" sz="2400" dirty="0" smtClean="0"/>
              <a:t>Modify the code generator to generate these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929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new feature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generate: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Registry syntax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410" y="2316540"/>
            <a:ext cx="86195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    MODULE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ModuleName_Types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    USE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NWTC_Library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    IMPLICIT NONE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      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INTEGER(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IntKi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PUBLIC, PARAMETER :: foo =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99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INTEGER(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InkKi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PUBLIC, PARAMETER :: three = 3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  REAL(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ReKi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    PUBLIC, PARAMETER ::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bar(three)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(/1.0, 2.0, 3.0/)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      TYPE, 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ModName_InitInputType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      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    CONTAINS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      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184" y="5238059"/>
            <a:ext cx="8628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keywrd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module           unused  type     name  dim          values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ModuleName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 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IntKi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   foo    -   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99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^               -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IntKi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three  -              3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      ^              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ReKi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    bar   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{three}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   1.0,2.0,3.0</a:t>
            </a:r>
          </a:p>
        </p:txBody>
      </p:sp>
    </p:spTree>
    <p:extLst>
      <p:ext uri="{BB962C8B-B14F-4D97-AF65-F5344CB8AC3E}">
        <p14:creationId xmlns:p14="http://schemas.microsoft.com/office/powerpoint/2010/main" val="29221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node kind to </a:t>
            </a:r>
            <a:r>
              <a:rPr lang="en-US" dirty="0" err="1" smtClean="0"/>
              <a:t>registry.h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59487" y="2557761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node_kind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mask settings */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#define FIELD      1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      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#define RCONFIG    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#define FOURD      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#define MEMBER    16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#define TYPE      32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#define DIM       64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#define MODNAME  128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#define HALO     256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#define PERIOD   512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#define SWAP    1024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#define CYCLE   2048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#define XPOSE   4096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#define FOURD1  8192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#define BDYONLY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16384a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4438" y="3469720"/>
            <a:ext cx="3494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was originally "I1" and was</a:t>
            </a:r>
          </a:p>
          <a:p>
            <a:r>
              <a:rPr lang="en-US" dirty="0" smtClean="0"/>
              <a:t>unused in FAST registry. We'll reuse</a:t>
            </a:r>
          </a:p>
          <a:p>
            <a:r>
              <a:rPr lang="en-US" dirty="0" smtClean="0"/>
              <a:t>2 for the new PARAM node kind.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666129" y="3119718"/>
            <a:ext cx="818309" cy="811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70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field to </a:t>
            </a:r>
            <a:r>
              <a:rPr lang="en-US" dirty="0" err="1" smtClean="0"/>
              <a:t>node_struct</a:t>
            </a:r>
            <a:r>
              <a:rPr lang="en-US" dirty="0" smtClean="0"/>
              <a:t>. For nodes of kind MODULE, this will point to the list of PARAM nodes for the module.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38271" y="370003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node_struct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* fields ;</a:t>
            </a: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node_struct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*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node_struct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* type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node_struct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* module ; 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35465" y="5301762"/>
            <a:ext cx="2552700" cy="983128"/>
            <a:chOff x="838200" y="1905000"/>
            <a:chExt cx="2552700" cy="634897"/>
          </a:xfrm>
        </p:grpSpPr>
        <p:sp>
          <p:nvSpPr>
            <p:cNvPr id="9" name="Rectangle 8"/>
            <p:cNvSpPr/>
            <p:nvPr/>
          </p:nvSpPr>
          <p:spPr>
            <a:xfrm>
              <a:off x="838200" y="1905000"/>
              <a:ext cx="2438400" cy="6348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nodekind</a:t>
              </a:r>
              <a:r>
                <a:rPr lang="en-US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: MODNAME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name           : DNV</a:t>
              </a:r>
              <a:endParaRPr lang="en-US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05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module_ddt_list</a:t>
              </a:r>
              <a:r>
                <a:rPr lang="en-US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 (</a:t>
              </a:r>
              <a:r>
                <a:rPr lang="en-US" sz="105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ptr</a:t>
              </a:r>
              <a:r>
                <a:rPr lang="en-US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05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05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        : (</a:t>
              </a:r>
              <a:r>
                <a:rPr lang="en-US" sz="105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ptr</a:t>
              </a:r>
              <a:r>
                <a:rPr lang="en-US" sz="105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6600" y="1905000"/>
              <a:ext cx="114300" cy="6348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NULL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72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6563" y="1042185"/>
            <a:ext cx="498975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usefrom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, and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entries */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   if (  !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 tokens[ TABLE ] , 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 )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      || !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 tokens[ TABLE ] , 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usefrom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 )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      || 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tokens[ TABLE ] , "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)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param_struct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field_struct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type_struct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modname_struct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[…]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76" y="2658012"/>
            <a:ext cx="89439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!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tokens[ TABLE ] , "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) ) {</a:t>
            </a: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FAST registry, construct list of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specified for the Module</a:t>
            </a: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param_struct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PARAM ) ;</a:t>
            </a: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param_struct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name,"%s",tokens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 FIELD_SYM ]) ; // name of parameter</a:t>
            </a: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if (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set_state_type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tokens[FIELD_TYPE],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param_struct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Type, NULL 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)</a:t>
            </a: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{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,"Registry warning: type %s used before defined for %s\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n",tokens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[FIELD_TYPE],tokens[FIELD_SYM] ) ; }</a:t>
            </a: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if (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set_state_dims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tokens[FIELD_DIMS],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param_struct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 )</a:t>
            </a: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{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,"Registry warning: some problem with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dimstring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%s for %s\n", tokens[FIELD_DIMS],tokens[FIELD_SYM] )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;}</a:t>
            </a: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param_struct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inival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 = '\0' ;</a:t>
            </a: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if (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tokens[FIELD_INIVAL], "-" ) ) /* that is, if not equal "-" */</a:t>
            </a: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{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param_struct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inival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, tokens[FIELD_INIVAL] ) ;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9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add_node_to_end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param_struct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, &amp;(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modname_struct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) ;</a:t>
            </a:r>
          </a:p>
          <a:p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} else {</a:t>
            </a: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// FAST registry, construct list of derived data types specified for the Module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Modify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57567" y="1213022"/>
            <a:ext cx="3422822" cy="141109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Recognize new keyword in </a:t>
            </a:r>
            <a:r>
              <a:rPr lang="en-US" sz="2000" dirty="0" err="1" smtClean="0"/>
              <a:t>reg_parse</a:t>
            </a:r>
            <a:r>
              <a:rPr lang="en-US" sz="2000" dirty="0" smtClean="0"/>
              <a:t> (</a:t>
            </a:r>
            <a:r>
              <a:rPr lang="en-US" sz="2000" dirty="0" err="1" smtClean="0"/>
              <a:t>reg_parse.c</a:t>
            </a:r>
            <a:r>
              <a:rPr lang="en-US" sz="2000" dirty="0" smtClean="0"/>
              <a:t>) and add the node to the list of </a:t>
            </a:r>
            <a:r>
              <a:rPr lang="en-US" sz="2000" dirty="0" err="1" smtClean="0"/>
              <a:t>params</a:t>
            </a:r>
            <a:r>
              <a:rPr lang="en-US" sz="2000" dirty="0" smtClean="0"/>
              <a:t> pointed to by the MODULE node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572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Code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gen_module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gen_module_files.c</a:t>
            </a:r>
            <a:r>
              <a:rPr lang="en-US" sz="2000" dirty="0" smtClean="0"/>
              <a:t>) generates module and its types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536356" y="2122925"/>
            <a:ext cx="683328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,"IMPLICIT NONE\n") 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generate parameters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for ( q = 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ModName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; q ; q = q-&gt;next )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,"    %s, PUBLIC, PARAMETER ",q-&gt;type-&gt;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mapsto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 ;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if ( q-&gt;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&gt; 0 )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if ( q-&gt;dims[0]-&gt;deferred )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,"Registry warning: parameter %s can not have deferred type\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n",q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-&gt;name) ;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,"), ALLOCATABLE ") ;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} else {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,", DIMENSION(") ;</a:t>
            </a:r>
          </a:p>
          <a:p>
            <a:r>
              <a:rPr lang="nn-NO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for ( i = 0 ; i &lt; q-&gt;ndims ; i++ )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{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,"%d:%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d",q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-&gt;dims[i]-&gt;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coord_start,q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-&gt;dims[i]-&gt;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coord_end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;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if ( i &lt; q-&gt;ndims-1 ) 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,",") ;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,") ") ;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if ( 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(q-&gt;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inival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&gt; 0 ) {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if ( q-&gt;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&gt; 0 ) {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," :: %s = (/%s/)\n", q-&gt;name, q-&gt;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inival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 ;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} else {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," :: %s = %s \n", q-&gt;name, q-&gt;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inival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 ;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} else {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," :: %s \</a:t>
            </a:r>
            <a:r>
              <a:rPr lang="en-US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n",q</a:t>
            </a:r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-&gt;name) ;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// generate each derived data type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for ( q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ModName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module_ddt_list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; q ; q = q-&gt;next )</a:t>
            </a:r>
          </a:p>
        </p:txBody>
      </p:sp>
    </p:spTree>
    <p:extLst>
      <p:ext uri="{BB962C8B-B14F-4D97-AF65-F5344CB8AC3E}">
        <p14:creationId xmlns:p14="http://schemas.microsoft.com/office/powerpoint/2010/main" val="85204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Subtle issue…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534" y="1358224"/>
            <a:ext cx="8229600" cy="452596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 problem arises with the use of the parameter "three" to define the parameter array </a:t>
            </a:r>
            <a:r>
              <a:rPr lang="en-US" sz="1400" i="1" dirty="0" smtClean="0"/>
              <a:t>bar</a:t>
            </a:r>
            <a:r>
              <a:rPr lang="en-US" sz="1400" dirty="0" smtClean="0"/>
              <a:t> defined in the example registry file: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The registry doesn't know that "three" is being used as a dimension, only that it is a parameter.  Fixing this will involve adding additional information the AST to store this as a DIM </a:t>
            </a:r>
            <a:r>
              <a:rPr lang="en-US" sz="1400" dirty="0" err="1" smtClean="0"/>
              <a:t>nodekind</a:t>
            </a:r>
            <a:r>
              <a:rPr lang="en-US" sz="1400" dirty="0" smtClean="0"/>
              <a:t> and link it into the AST from the PARAM node (left as an exercise to the reader </a:t>
            </a:r>
            <a:r>
              <a:rPr lang="en-US" sz="1400" dirty="0" smtClean="0">
                <a:sym typeface="Wingdings" pitchFamily="2" charset="2"/>
              </a:rPr>
              <a:t> </a:t>
            </a:r>
            <a:r>
              <a:rPr lang="en-US" sz="1400" dirty="0" smtClean="0"/>
              <a:t>).  Simple workaround is to add a line to the Registry that three will be used as a dimension in subsequent entries:</a:t>
            </a:r>
          </a:p>
          <a:p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902202" y="197689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registry.exe param_reg.txt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----- FAST Registry  --------------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Revision $Rev: 451 $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Date $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LastChangedDate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: 2013-08-14 14:40:03 -0600 (Wed, 14 Aug 2013) $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URL  $URL: https://windsvn.nrel.gov/FAST/branches/CSC/FAST/Registry/Source/registry.c $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-----------------------------------</a:t>
            </a: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Registry warning: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get_dim_entry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problem with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dimspec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(three)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1381" y="4778006"/>
            <a:ext cx="652244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this is needed if the name of a parameter is going to be used to dimension other entries</a:t>
            </a:r>
          </a:p>
          <a:p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dimspec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three            3</a:t>
            </a: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keyrd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    module           unused type     name  dim          values</a:t>
            </a:r>
          </a:p>
          <a:p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ModuleName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ModName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   -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IntKi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   foo    -             99</a:t>
            </a:r>
          </a:p>
          <a:p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      ^               -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IntKi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   three  -              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pt-BR" sz="900" dirty="0" smtClean="0">
                <a:latin typeface="Courier New" pitchFamily="49" charset="0"/>
                <a:cs typeface="Courier New" pitchFamily="49" charset="0"/>
              </a:rPr>
              <a:t>param       </a:t>
            </a:r>
            <a:r>
              <a:rPr lang="pt-BR" sz="900" dirty="0">
                <a:latin typeface="Courier New" pitchFamily="49" charset="0"/>
                <a:cs typeface="Courier New" pitchFamily="49" charset="0"/>
              </a:rPr>
              <a:t>^               -      ReKi     bar    {three}    1.0,2.0,3.0</a:t>
            </a:r>
          </a:p>
        </p:txBody>
      </p:sp>
    </p:spTree>
    <p:extLst>
      <p:ext uri="{BB962C8B-B14F-4D97-AF65-F5344CB8AC3E}">
        <p14:creationId xmlns:p14="http://schemas.microsoft.com/office/powerpoint/2010/main" val="119797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Code Generation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301" y="1717752"/>
            <a:ext cx="850556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./registry.exe param_reg.txt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----- FAST Registry  --------------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Revision $Rev: 451 $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Date $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LastChangedDate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: 2013-08-14 14:40:03 -0600 (Wed, 14 Aug 2013) $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URL  $URL: https://windsvn.nrel.gov/FAST/branches/CSC/FAST/Registry/Source/registry.c $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-----------------------------------</a:t>
            </a:r>
          </a:p>
          <a:p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&gt; cat 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ModuleName_Types.f90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!STARTOFREGISTRYGENERATEDFILE './ModuleName_Types.f90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[…]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ModuleName_Types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! This module contains all of the user-defined types needed in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ModuleName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. It also contains copy, destroy, pack, and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! unpack routines associated with each defined data type. This code will be generated by the FAST Registry.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!---------------------------------------------------------------------------------------------------------------------------------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NWTC_Library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IMPLICIT NONE</a:t>
            </a: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INTEGER(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IntKi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PUBLIC, PARAMETER  :: foo = 99</a:t>
            </a: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INTEGER(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IntKi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PUBLIC, PARAMETER  :: three = 3</a:t>
            </a: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REAL(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ReKi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PUBLIC, PARAMETER , DIMENSION(1:3)  :: bar = (/1.0,2.0,3.0/)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CONTAINS</a:t>
            </a: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[…]</a:t>
            </a: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05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Slides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8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Like a compiler</a:t>
            </a:r>
          </a:p>
          <a:p>
            <a:pPr lvl="1"/>
            <a:r>
              <a:rPr lang="en-US" sz="2000" dirty="0" smtClean="0"/>
              <a:t>Front-end parser: reads Registry file, parses entries, builds Abstract Syntax Tree</a:t>
            </a:r>
          </a:p>
          <a:p>
            <a:pPr lvl="1"/>
            <a:r>
              <a:rPr lang="en-US" sz="2000" dirty="0" smtClean="0"/>
              <a:t>Back-end code generator: traverses the AST, generating ModuleName_Types.f90 and other files</a:t>
            </a:r>
          </a:p>
          <a:p>
            <a:r>
              <a:rPr lang="en-US" sz="2400" dirty="0" smtClean="0"/>
              <a:t>~8K lines of C</a:t>
            </a:r>
            <a:r>
              <a:rPr lang="en-US" sz="2400" dirty="0"/>
              <a:t> </a:t>
            </a:r>
            <a:r>
              <a:rPr lang="en-US" sz="2400" dirty="0" smtClean="0"/>
              <a:t>in 24 source files plus </a:t>
            </a:r>
            <a:r>
              <a:rPr lang="en-US" sz="2400" dirty="0" err="1" smtClean="0"/>
              <a:t>Makefile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sz="2000" dirty="0" smtClean="0"/>
              <a:t>		builds the registry.exe program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make clean</a:t>
            </a:r>
            <a:r>
              <a:rPr lang="en-US" sz="2000" dirty="0" smtClean="0"/>
              <a:t>	cleans up the directory</a:t>
            </a:r>
          </a:p>
          <a:p>
            <a:r>
              <a:rPr lang="en-US" sz="2000" dirty="0" smtClean="0"/>
              <a:t>If built with </a:t>
            </a:r>
            <a:r>
              <a:rPr lang="en-US" sz="2000" dirty="0" err="1" smtClean="0"/>
              <a:t>MinGW</a:t>
            </a:r>
            <a:r>
              <a:rPr lang="en-US" sz="2000" dirty="0" smtClean="0"/>
              <a:t> </a:t>
            </a:r>
            <a:r>
              <a:rPr lang="en-US" sz="2000" dirty="0" err="1" smtClean="0"/>
              <a:t>gcc</a:t>
            </a:r>
            <a:r>
              <a:rPr lang="en-US" sz="2000" dirty="0"/>
              <a:t> </a:t>
            </a:r>
            <a:r>
              <a:rPr lang="en-US" sz="2000" dirty="0" smtClean="0"/>
              <a:t>will run as native Windows app</a:t>
            </a:r>
          </a:p>
          <a:p>
            <a:r>
              <a:rPr lang="en-US" sz="2000" dirty="0" smtClean="0"/>
              <a:t>https</a:t>
            </a:r>
            <a:r>
              <a:rPr lang="en-US" sz="2000" dirty="0"/>
              <a:t>://windsvn.nrel.gov/FAST/branches/CSC/FAST/Registry/Source</a:t>
            </a:r>
          </a:p>
        </p:txBody>
      </p:sp>
    </p:spTree>
    <p:extLst>
      <p:ext uri="{BB962C8B-B14F-4D97-AF65-F5344CB8AC3E}">
        <p14:creationId xmlns:p14="http://schemas.microsoft.com/office/powerpoint/2010/main" val="403151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Usage; with no arguments prints help screen</a:t>
            </a:r>
          </a:p>
          <a:p>
            <a:pPr marL="0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./registry.exe</a:t>
            </a:r>
          </a:p>
          <a:p>
            <a:pPr marL="400050" lvl="1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----- FAST Registry  --------------</a:t>
            </a:r>
          </a:p>
          <a:p>
            <a:pPr marL="400050" lvl="1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Usage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: registry.exe [options]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registryfile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-or-</a:t>
            </a:r>
          </a:p>
          <a:p>
            <a:pPr marL="400050" lvl="1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    [-force] [-template|-registry]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ModuleName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ModName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-h        this summary</a:t>
            </a:r>
          </a:p>
          <a:p>
            <a:pPr marL="400050" lvl="1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-D&lt;SYM&gt;   define symbol for conditional evaluation inside registry file</a:t>
            </a:r>
          </a:p>
          <a:p>
            <a:pPr marL="400050" lvl="1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-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ccode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   generate additional code for interfacing with C/C++</a:t>
            </a:r>
          </a:p>
          <a:p>
            <a:pPr marL="400050" lvl="1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-f2c    use f2c convention for Fortran-callable C routines (double underscore)</a:t>
            </a:r>
          </a:p>
          <a:p>
            <a:pPr marL="400050" lvl="1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-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nound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erscore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] use IBM C/Fortran interface specification (no underscore)</a:t>
            </a:r>
          </a:p>
          <a:p>
            <a:pPr marL="400050" lvl="1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-keep  do not delete temporary files from registry program</a:t>
            </a:r>
          </a:p>
          <a:p>
            <a:pPr marL="400050" lvl="1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-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shownodes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 output a listing of the nodes in registry's AST</a:t>
            </a:r>
          </a:p>
          <a:p>
            <a:pPr marL="400050" lvl="1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=== alternate usage for generating templates ===</a:t>
            </a:r>
          </a:p>
          <a:p>
            <a:pPr marL="400050" lvl="1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-template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ModuleName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ModName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           Generate a template Module file none exists</a:t>
            </a:r>
          </a:p>
          <a:p>
            <a:pPr marL="400050" lvl="1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-registry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ModuleName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ModName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           Generate a template registry file if none exists</a:t>
            </a:r>
          </a:p>
          <a:p>
            <a:pPr marL="400050" lvl="1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-force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Force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generating of template or registry file</a:t>
            </a:r>
          </a:p>
          <a:p>
            <a:pPr marL="400050" lvl="1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(the / character can be used in place of - when specifying options)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276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465" y="2150"/>
            <a:ext cx="4408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globally accessible pointer defined in </a:t>
            </a:r>
            <a:r>
              <a:rPr lang="en-US" dirty="0" err="1" smtClean="0"/>
              <a:t>data.h</a:t>
            </a:r>
            <a:r>
              <a:rPr lang="en-US" dirty="0" smtClean="0"/>
              <a:t>: </a:t>
            </a:r>
          </a:p>
          <a:p>
            <a:r>
              <a:rPr lang="en-US" dirty="0" smtClean="0"/>
              <a:t>EXTERN </a:t>
            </a:r>
            <a:r>
              <a:rPr lang="en-US" dirty="0" err="1"/>
              <a:t>node_t</a:t>
            </a:r>
            <a:r>
              <a:rPr lang="en-US" dirty="0"/>
              <a:t> * </a:t>
            </a:r>
            <a:r>
              <a:rPr lang="en-US" dirty="0" err="1"/>
              <a:t>ModNames</a:t>
            </a:r>
            <a:r>
              <a:rPr lang="en-US" dirty="0"/>
              <a:t> 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697065" y="729762"/>
            <a:ext cx="2552700" cy="634897"/>
            <a:chOff x="838200" y="1905000"/>
            <a:chExt cx="2552700" cy="634897"/>
          </a:xfrm>
        </p:grpSpPr>
        <p:sp>
          <p:nvSpPr>
            <p:cNvPr id="5" name="Rectangle 4"/>
            <p:cNvSpPr/>
            <p:nvPr/>
          </p:nvSpPr>
          <p:spPr>
            <a:xfrm>
              <a:off x="838200" y="1905000"/>
              <a:ext cx="2438400" cy="6348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nodekind</a:t>
              </a:r>
              <a:r>
                <a:rPr lang="en-US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: MODNAME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name           : DNV</a:t>
              </a:r>
              <a:endParaRPr lang="en-US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05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module_ddt_list</a:t>
              </a:r>
              <a:r>
                <a:rPr lang="en-US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 (</a:t>
              </a:r>
              <a:r>
                <a:rPr lang="en-US" sz="105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ptr</a:t>
              </a:r>
              <a:r>
                <a:rPr lang="en-US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76600" y="1905000"/>
              <a:ext cx="114300" cy="6348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NULL</a:t>
              </a:r>
              <a:endParaRPr lang="en-US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27857" y="1126672"/>
            <a:ext cx="125604" cy="170822"/>
            <a:chOff x="4958862" y="3853543"/>
            <a:chExt cx="125604" cy="170822"/>
          </a:xfrm>
        </p:grpSpPr>
        <p:sp>
          <p:nvSpPr>
            <p:cNvPr id="34" name="Rectangle 33"/>
            <p:cNvSpPr/>
            <p:nvPr/>
          </p:nvSpPr>
          <p:spPr>
            <a:xfrm>
              <a:off x="4958862" y="3853543"/>
              <a:ext cx="125604" cy="170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000818" y="39151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065" y="1679331"/>
            <a:ext cx="2857500" cy="861646"/>
            <a:chOff x="76200" y="2778369"/>
            <a:chExt cx="2857500" cy="861646"/>
          </a:xfrm>
        </p:grpSpPr>
        <p:grpSp>
          <p:nvGrpSpPr>
            <p:cNvPr id="15" name="Group 14"/>
            <p:cNvGrpSpPr/>
            <p:nvPr/>
          </p:nvGrpSpPr>
          <p:grpSpPr>
            <a:xfrm>
              <a:off x="76200" y="2778369"/>
              <a:ext cx="2857500" cy="861646"/>
              <a:chOff x="533400" y="2778369"/>
              <a:chExt cx="2971800" cy="86164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33400" y="2778369"/>
                <a:ext cx="2971800" cy="8616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nodekind</a:t>
                </a:r>
                <a:r>
                  <a:rPr lang="en-US" sz="11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: TYPE</a:t>
                </a:r>
              </a:p>
              <a:p>
                <a:r>
                  <a:rPr lang="en-US" sz="11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name      : </a:t>
                </a:r>
                <a:r>
                  <a:rPr lang="en-US" sz="11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dnv_otherstatetype</a:t>
                </a:r>
                <a:r>
                  <a:rPr lang="en-US" sz="11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</a:p>
              <a:p>
                <a:r>
                  <a:rPr lang="en-US" sz="11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type_type</a:t>
                </a:r>
                <a:r>
                  <a:rPr lang="en-US" sz="11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: DERIVED</a:t>
                </a:r>
              </a:p>
              <a:p>
                <a:r>
                  <a:rPr lang="en-US" sz="11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module    : </a:t>
                </a:r>
              </a:p>
              <a:p>
                <a:r>
                  <a:rPr lang="en-US" sz="11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fields    : 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90900" y="2778369"/>
                <a:ext cx="114300" cy="8616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smtClean="0"/>
                  <a:t>next</a:t>
                </a:r>
                <a:endParaRPr lang="en-US" sz="1400" dirty="0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1124058" y="3377921"/>
              <a:ext cx="125604" cy="170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154265" y="1682262"/>
            <a:ext cx="2711122" cy="861646"/>
            <a:chOff x="3200400" y="2781300"/>
            <a:chExt cx="2711122" cy="861646"/>
          </a:xfrm>
        </p:grpSpPr>
        <p:grpSp>
          <p:nvGrpSpPr>
            <p:cNvPr id="19" name="Group 18"/>
            <p:cNvGrpSpPr/>
            <p:nvPr/>
          </p:nvGrpSpPr>
          <p:grpSpPr>
            <a:xfrm>
              <a:off x="3200400" y="2781300"/>
              <a:ext cx="2711122" cy="861646"/>
              <a:chOff x="3200400" y="2781300"/>
              <a:chExt cx="2976196" cy="8616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200400" y="2781300"/>
                <a:ext cx="2971800" cy="8616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nodekind</a:t>
                </a:r>
                <a:r>
                  <a:rPr lang="en-US" sz="11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: TYPE</a:t>
                </a:r>
              </a:p>
              <a:p>
                <a:r>
                  <a:rPr lang="en-US" sz="11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name      : </a:t>
                </a:r>
                <a:r>
                  <a:rPr lang="en-US" sz="11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nutherinteraltype</a:t>
                </a:r>
                <a:endPara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sz="1100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type_type</a:t>
                </a:r>
                <a:r>
                  <a:rPr lang="en-US" sz="11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: DERIVED</a:t>
                </a:r>
              </a:p>
              <a:p>
                <a:r>
                  <a:rPr lang="en-US" sz="11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module    :</a:t>
                </a:r>
              </a:p>
              <a:p>
                <a:r>
                  <a:rPr lang="en-US" sz="11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fields    : 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062296" y="2784231"/>
                <a:ext cx="114300" cy="8557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smtClean="0"/>
                  <a:t>next</a:t>
                </a:r>
                <a:endParaRPr lang="en-US" sz="1400" dirty="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4270866" y="3381271"/>
              <a:ext cx="125604" cy="170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02625" y="1685193"/>
            <a:ext cx="2514600" cy="861646"/>
            <a:chOff x="6324600" y="2784231"/>
            <a:chExt cx="2971800" cy="861646"/>
          </a:xfrm>
        </p:grpSpPr>
        <p:sp>
          <p:nvSpPr>
            <p:cNvPr id="11" name="Rectangle 10"/>
            <p:cNvSpPr/>
            <p:nvPr/>
          </p:nvSpPr>
          <p:spPr>
            <a:xfrm>
              <a:off x="6324600" y="2784231"/>
              <a:ext cx="2971800" cy="8616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nodekind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: TYPE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name      : 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aninternaltype</a:t>
              </a:r>
              <a:endPara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type_type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: DERIVED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module    :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fields    :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173308" y="2784231"/>
              <a:ext cx="114300" cy="855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next</a:t>
              </a:r>
              <a:endParaRPr lang="en-US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161450" y="394904"/>
            <a:ext cx="125604" cy="170822"/>
            <a:chOff x="4958862" y="3853543"/>
            <a:chExt cx="125604" cy="170822"/>
          </a:xfrm>
        </p:grpSpPr>
        <p:sp>
          <p:nvSpPr>
            <p:cNvPr id="51" name="Rectangle 50"/>
            <p:cNvSpPr/>
            <p:nvPr/>
          </p:nvSpPr>
          <p:spPr>
            <a:xfrm>
              <a:off x="4958862" y="3853543"/>
              <a:ext cx="125604" cy="170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00818" y="39151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urved Connector 60"/>
          <p:cNvCxnSpPr>
            <a:stCxn id="52" idx="5"/>
            <a:endCxn id="5" idx="0"/>
          </p:cNvCxnSpPr>
          <p:nvPr/>
        </p:nvCxnSpPr>
        <p:spPr>
          <a:xfrm rot="16200000" flipH="1">
            <a:off x="3462246" y="275743"/>
            <a:ext cx="234202" cy="67383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33" idx="6"/>
            <a:endCxn id="7" idx="0"/>
          </p:cNvCxnSpPr>
          <p:nvPr/>
        </p:nvCxnSpPr>
        <p:spPr>
          <a:xfrm flipH="1">
            <a:off x="1458815" y="1211164"/>
            <a:ext cx="3156717" cy="468167"/>
          </a:xfrm>
          <a:prstGeom prst="curvedConnector4">
            <a:avLst>
              <a:gd name="adj1" fmla="val -6963"/>
              <a:gd name="adj2" fmla="val 693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2" idx="3"/>
            <a:endCxn id="10" idx="1"/>
          </p:cNvCxnSpPr>
          <p:nvPr/>
        </p:nvCxnSpPr>
        <p:spPr>
          <a:xfrm>
            <a:off x="2887565" y="2110154"/>
            <a:ext cx="266700" cy="2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6" idx="3"/>
            <a:endCxn id="11" idx="1"/>
          </p:cNvCxnSpPr>
          <p:nvPr/>
        </p:nvCxnSpPr>
        <p:spPr>
          <a:xfrm>
            <a:off x="5865387" y="2113085"/>
            <a:ext cx="237238" cy="2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135" idx="6"/>
            <a:endCxn id="9" idx="0"/>
          </p:cNvCxnSpPr>
          <p:nvPr/>
        </p:nvCxnSpPr>
        <p:spPr>
          <a:xfrm>
            <a:off x="1175305" y="2415551"/>
            <a:ext cx="575132" cy="4478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64537" y="2863362"/>
            <a:ext cx="2971800" cy="1295400"/>
            <a:chOff x="310672" y="3962400"/>
            <a:chExt cx="2971800" cy="1295400"/>
          </a:xfrm>
        </p:grpSpPr>
        <p:grpSp>
          <p:nvGrpSpPr>
            <p:cNvPr id="24" name="Group 23"/>
            <p:cNvGrpSpPr/>
            <p:nvPr/>
          </p:nvGrpSpPr>
          <p:grpSpPr>
            <a:xfrm>
              <a:off x="310672" y="3962400"/>
              <a:ext cx="2971800" cy="1295400"/>
              <a:chOff x="609600" y="3962400"/>
              <a:chExt cx="2971800" cy="12954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609600" y="3962400"/>
                <a:ext cx="2971800" cy="1295400"/>
                <a:chOff x="946797" y="4103076"/>
                <a:chExt cx="2971800" cy="1014048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946797" y="4103076"/>
                  <a:ext cx="2971800" cy="101404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 err="1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nodekind</a:t>
                  </a:r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: FIELD</a:t>
                  </a:r>
                </a:p>
                <a:p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name: </a:t>
                  </a:r>
                  <a:r>
                    <a:rPr lang="en-US" sz="1100" dirty="0" err="1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MyState</a:t>
                  </a:r>
                  <a:endParaRPr lang="en-US" sz="11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type: (</a:t>
                  </a:r>
                  <a:r>
                    <a:rPr lang="en-US" sz="1100" dirty="0" err="1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ptr</a:t>
                  </a:r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)</a:t>
                  </a:r>
                </a:p>
                <a:p>
                  <a:r>
                    <a:rPr lang="en-US" sz="1100" dirty="0" err="1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ndims</a:t>
                  </a:r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: 0</a:t>
                  </a:r>
                </a:p>
                <a:p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dim[0]: NULL</a:t>
                  </a:r>
                </a:p>
                <a:p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dim[1]: NULL</a:t>
                  </a:r>
                </a:p>
                <a:p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...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804297" y="4103076"/>
                  <a:ext cx="114300" cy="101404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400" dirty="0" smtClean="0"/>
                    <a:t>NULL</a:t>
                  </a:r>
                  <a:endParaRPr lang="en-US" sz="1400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1828800" y="475370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828800" y="490610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335386" y="4359396"/>
              <a:ext cx="125604" cy="170822"/>
              <a:chOff x="4958862" y="3853543"/>
              <a:chExt cx="125604" cy="170822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958862" y="3853543"/>
                <a:ext cx="125604" cy="1708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5000818" y="391517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6" name="Curved Connector 75"/>
          <p:cNvCxnSpPr>
            <a:stCxn id="74" idx="4"/>
            <a:endCxn id="10" idx="2"/>
          </p:cNvCxnSpPr>
          <p:nvPr/>
        </p:nvCxnSpPr>
        <p:spPr>
          <a:xfrm rot="5400000" flipH="1" flipV="1">
            <a:off x="2519044" y="1378930"/>
            <a:ext cx="823801" cy="3153757"/>
          </a:xfrm>
          <a:prstGeom prst="curvedConnector3">
            <a:avLst>
              <a:gd name="adj1" fmla="val 747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420965" y="2863617"/>
            <a:ext cx="2971800" cy="1295400"/>
            <a:chOff x="3695700" y="3962400"/>
            <a:chExt cx="2971800" cy="1295400"/>
          </a:xfrm>
        </p:grpSpPr>
        <p:grpSp>
          <p:nvGrpSpPr>
            <p:cNvPr id="54" name="Group 53"/>
            <p:cNvGrpSpPr/>
            <p:nvPr/>
          </p:nvGrpSpPr>
          <p:grpSpPr>
            <a:xfrm>
              <a:off x="3695700" y="3962400"/>
              <a:ext cx="2971800" cy="1295400"/>
              <a:chOff x="609600" y="3962400"/>
              <a:chExt cx="2971800" cy="129540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09600" y="3962400"/>
                <a:ext cx="2971800" cy="1295400"/>
                <a:chOff x="946797" y="4103076"/>
                <a:chExt cx="2971800" cy="1014048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946797" y="4103076"/>
                  <a:ext cx="2971800" cy="101404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 err="1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nodekind</a:t>
                  </a:r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: FIELD</a:t>
                  </a:r>
                </a:p>
                <a:p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name: </a:t>
                  </a:r>
                  <a:r>
                    <a:rPr lang="en-US" sz="1100" dirty="0" err="1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SubType</a:t>
                  </a:r>
                  <a:endParaRPr lang="en-US" sz="11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type: (</a:t>
                  </a:r>
                  <a:r>
                    <a:rPr lang="en-US" sz="1100" dirty="0" err="1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ptr</a:t>
                  </a:r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)</a:t>
                  </a:r>
                </a:p>
                <a:p>
                  <a:r>
                    <a:rPr lang="en-US" sz="1100" dirty="0" err="1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ndims</a:t>
                  </a:r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: 0</a:t>
                  </a:r>
                </a:p>
                <a:p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dim[0]: NULL</a:t>
                  </a:r>
                </a:p>
                <a:p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dim[1]: NULL</a:t>
                  </a:r>
                </a:p>
                <a:p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...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3804297" y="4103076"/>
                  <a:ext cx="114300" cy="101404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400" dirty="0" smtClean="0"/>
                    <a:t>NULL</a:t>
                  </a:r>
                  <a:endParaRPr lang="en-US" sz="1400" dirty="0"/>
                </a:p>
              </p:txBody>
            </p:sp>
          </p:grpSp>
          <p:sp>
            <p:nvSpPr>
              <p:cNvPr id="56" name="Oval 55"/>
              <p:cNvSpPr/>
              <p:nvPr/>
            </p:nvSpPr>
            <p:spPr>
              <a:xfrm>
                <a:off x="1828800" y="475370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828800" y="490610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754444" y="4359396"/>
              <a:ext cx="125604" cy="170822"/>
              <a:chOff x="4958862" y="3853543"/>
              <a:chExt cx="125604" cy="170822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4958862" y="3853543"/>
                <a:ext cx="125604" cy="1708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000818" y="391517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5" name="Curved Connector 84"/>
          <p:cNvCxnSpPr>
            <a:stCxn id="132" idx="7"/>
            <a:endCxn id="58" idx="0"/>
          </p:cNvCxnSpPr>
          <p:nvPr/>
        </p:nvCxnSpPr>
        <p:spPr>
          <a:xfrm rot="16200000" flipH="1">
            <a:off x="4374507" y="2331259"/>
            <a:ext cx="427646" cy="637070"/>
          </a:xfrm>
          <a:prstGeom prst="curvedConnector3">
            <a:avLst>
              <a:gd name="adj1" fmla="val -303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81" idx="5"/>
            <a:endCxn id="11" idx="2"/>
          </p:cNvCxnSpPr>
          <p:nvPr/>
        </p:nvCxnSpPr>
        <p:spPr>
          <a:xfrm rot="5400000" flipH="1" flipV="1">
            <a:off x="5553092" y="1554436"/>
            <a:ext cx="814430" cy="2799236"/>
          </a:xfrm>
          <a:prstGeom prst="curvedConnector3">
            <a:avLst>
              <a:gd name="adj1" fmla="val 736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1866484" y="4337631"/>
            <a:ext cx="2971800" cy="1295400"/>
            <a:chOff x="3695700" y="3962400"/>
            <a:chExt cx="2971800" cy="1295400"/>
          </a:xfrm>
        </p:grpSpPr>
        <p:grpSp>
          <p:nvGrpSpPr>
            <p:cNvPr id="92" name="Group 91"/>
            <p:cNvGrpSpPr/>
            <p:nvPr/>
          </p:nvGrpSpPr>
          <p:grpSpPr>
            <a:xfrm>
              <a:off x="3695700" y="3962400"/>
              <a:ext cx="2971800" cy="1295400"/>
              <a:chOff x="609600" y="3962400"/>
              <a:chExt cx="2971800" cy="1295400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609600" y="3962400"/>
                <a:ext cx="2971800" cy="1295400"/>
                <a:chOff x="946797" y="4103076"/>
                <a:chExt cx="2971800" cy="1014048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946797" y="4103076"/>
                  <a:ext cx="2971800" cy="101404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 err="1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nodekind</a:t>
                  </a:r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: FIELD</a:t>
                  </a:r>
                </a:p>
                <a:p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name: Some1DArray</a:t>
                  </a:r>
                </a:p>
                <a:p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type: (</a:t>
                  </a:r>
                  <a:r>
                    <a:rPr lang="en-US" sz="1100" dirty="0" err="1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ptr</a:t>
                  </a:r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)</a:t>
                  </a:r>
                </a:p>
                <a:p>
                  <a:r>
                    <a:rPr lang="en-US" sz="1100" dirty="0" err="1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ndims</a:t>
                  </a:r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: 1</a:t>
                  </a:r>
                </a:p>
                <a:p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dim[0]: (</a:t>
                  </a:r>
                  <a:r>
                    <a:rPr lang="en-US" sz="1100" dirty="0" err="1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ptr</a:t>
                  </a:r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)</a:t>
                  </a:r>
                </a:p>
                <a:p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dim[1]: NULL</a:t>
                  </a:r>
                </a:p>
                <a:p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...</a:t>
                  </a: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3804297" y="4103076"/>
                  <a:ext cx="114300" cy="101404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400" dirty="0" smtClean="0"/>
                    <a:t>next</a:t>
                  </a:r>
                  <a:endParaRPr lang="en-US" sz="1400" dirty="0"/>
                </a:p>
              </p:txBody>
            </p:sp>
          </p:grpSp>
          <p:sp>
            <p:nvSpPr>
              <p:cNvPr id="97" name="Oval 96"/>
              <p:cNvSpPr/>
              <p:nvPr/>
            </p:nvSpPr>
            <p:spPr>
              <a:xfrm>
                <a:off x="1828800" y="475370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828800" y="490610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4754444" y="4359396"/>
              <a:ext cx="125604" cy="170822"/>
              <a:chOff x="4958862" y="3853543"/>
              <a:chExt cx="125604" cy="170822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4958862" y="3853543"/>
                <a:ext cx="125604" cy="1708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5000818" y="391517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5096478" y="4337886"/>
            <a:ext cx="2971800" cy="1295400"/>
            <a:chOff x="3695700" y="3962400"/>
            <a:chExt cx="2971800" cy="12954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3695700" y="3962400"/>
              <a:ext cx="2971800" cy="1295400"/>
              <a:chOff x="609600" y="3962400"/>
              <a:chExt cx="2971800" cy="1295400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609600" y="3962400"/>
                <a:ext cx="2971800" cy="1295400"/>
                <a:chOff x="946797" y="4103076"/>
                <a:chExt cx="2971800" cy="1014048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946797" y="4103076"/>
                  <a:ext cx="2971800" cy="101404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 err="1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nodekind</a:t>
                  </a:r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: FIELD</a:t>
                  </a:r>
                </a:p>
                <a:p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name: Some2Ddynarray</a:t>
                  </a:r>
                </a:p>
                <a:p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type: (</a:t>
                  </a:r>
                  <a:r>
                    <a:rPr lang="en-US" sz="1100" dirty="0" err="1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ptr</a:t>
                  </a:r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)</a:t>
                  </a:r>
                </a:p>
                <a:p>
                  <a:r>
                    <a:rPr lang="en-US" sz="1100" dirty="0" err="1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ndims</a:t>
                  </a:r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: 2</a:t>
                  </a:r>
                </a:p>
                <a:p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dim[0]: (</a:t>
                  </a:r>
                  <a:r>
                    <a:rPr lang="en-US" sz="1100" dirty="0" err="1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ptr</a:t>
                  </a:r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)</a:t>
                  </a:r>
                </a:p>
                <a:p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dim[1]: (</a:t>
                  </a:r>
                  <a:r>
                    <a:rPr lang="en-US" sz="1100" dirty="0" err="1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ptr</a:t>
                  </a:r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)</a:t>
                  </a:r>
                </a:p>
                <a:p>
                  <a:r>
                    <a:rPr lang="en-US" sz="1100" dirty="0" smtClean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...</a:t>
                  </a: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3804297" y="4103076"/>
                  <a:ext cx="114300" cy="101404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400" dirty="0" smtClean="0"/>
                    <a:t>NULL</a:t>
                  </a:r>
                  <a:endParaRPr lang="en-US" sz="1400" dirty="0"/>
                </a:p>
              </p:txBody>
            </p:sp>
          </p:grpSp>
          <p:sp>
            <p:nvSpPr>
              <p:cNvPr id="107" name="Oval 106"/>
              <p:cNvSpPr/>
              <p:nvPr/>
            </p:nvSpPr>
            <p:spPr>
              <a:xfrm>
                <a:off x="1828800" y="475370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28800" y="490610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754444" y="4359396"/>
              <a:ext cx="125604" cy="170822"/>
              <a:chOff x="4958862" y="3853543"/>
              <a:chExt cx="125604" cy="170822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958862" y="3853543"/>
                <a:ext cx="125604" cy="1708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000818" y="391517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12" name="Curved Connector 111"/>
          <p:cNvCxnSpPr>
            <a:stCxn id="128" idx="1"/>
            <a:endCxn id="99" idx="0"/>
          </p:cNvCxnSpPr>
          <p:nvPr/>
        </p:nvCxnSpPr>
        <p:spPr>
          <a:xfrm rot="16200000" flipH="1" flipV="1">
            <a:off x="4326896" y="1447811"/>
            <a:ext cx="1915308" cy="3864331"/>
          </a:xfrm>
          <a:prstGeom prst="curvedConnector3">
            <a:avLst>
              <a:gd name="adj1" fmla="val 111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0" idx="3"/>
            <a:endCxn id="109" idx="1"/>
          </p:cNvCxnSpPr>
          <p:nvPr/>
        </p:nvCxnSpPr>
        <p:spPr>
          <a:xfrm>
            <a:off x="4838284" y="4985331"/>
            <a:ext cx="258194" cy="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375703" y="5901725"/>
            <a:ext cx="1485900" cy="6477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nodekind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DIM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    : 1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     : 10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5874886" y="5929294"/>
            <a:ext cx="1485900" cy="6477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nodekind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DIM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    : 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     : {:}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526949" y="5909474"/>
            <a:ext cx="1485900" cy="6477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nodekind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DIM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    : 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     : {:}</a:t>
            </a:r>
          </a:p>
        </p:txBody>
      </p:sp>
      <p:cxnSp>
        <p:nvCxnSpPr>
          <p:cNvPr id="143" name="Curved Connector 142"/>
          <p:cNvCxnSpPr>
            <a:stCxn id="97" idx="6"/>
            <a:endCxn id="138" idx="0"/>
          </p:cNvCxnSpPr>
          <p:nvPr/>
        </p:nvCxnSpPr>
        <p:spPr>
          <a:xfrm>
            <a:off x="3131403" y="5151799"/>
            <a:ext cx="987250" cy="74992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108" idx="6"/>
            <a:endCxn id="141" idx="0"/>
          </p:cNvCxnSpPr>
          <p:nvPr/>
        </p:nvCxnSpPr>
        <p:spPr>
          <a:xfrm>
            <a:off x="6361397" y="5304454"/>
            <a:ext cx="1908502" cy="6050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07" idx="6"/>
            <a:endCxn id="140" idx="0"/>
          </p:cNvCxnSpPr>
          <p:nvPr/>
        </p:nvCxnSpPr>
        <p:spPr>
          <a:xfrm>
            <a:off x="6361397" y="5152054"/>
            <a:ext cx="256439" cy="7772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7154849" y="2851473"/>
            <a:ext cx="1767023" cy="63975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nodekind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: TYPE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      :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ReKi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type_type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SIMPLE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8834096" y="2857169"/>
            <a:ext cx="87747" cy="63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next</a:t>
            </a:r>
            <a:endParaRPr lang="en-US" sz="1400" dirty="0"/>
          </a:p>
        </p:txBody>
      </p:sp>
      <p:cxnSp>
        <p:nvCxnSpPr>
          <p:cNvPr id="168" name="Curved Connector 167"/>
          <p:cNvCxnSpPr>
            <a:stCxn id="17" idx="3"/>
            <a:endCxn id="164" idx="1"/>
          </p:cNvCxnSpPr>
          <p:nvPr/>
        </p:nvCxnSpPr>
        <p:spPr>
          <a:xfrm flipH="1">
            <a:off x="7154849" y="2113085"/>
            <a:ext cx="1454936" cy="1058264"/>
          </a:xfrm>
          <a:prstGeom prst="curvedConnector5">
            <a:avLst>
              <a:gd name="adj1" fmla="val -15712"/>
              <a:gd name="adj2" fmla="val 55103"/>
              <a:gd name="adj3" fmla="val 1157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6" idx="3"/>
          </p:cNvCxnSpPr>
          <p:nvPr/>
        </p:nvCxnSpPr>
        <p:spPr>
          <a:xfrm flipV="1">
            <a:off x="8921843" y="3171349"/>
            <a:ext cx="222157" cy="2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95" idx="5"/>
            <a:endCxn id="164" idx="2"/>
          </p:cNvCxnSpPr>
          <p:nvPr/>
        </p:nvCxnSpPr>
        <p:spPr>
          <a:xfrm rot="5400000" flipH="1" flipV="1">
            <a:off x="4850255" y="1647177"/>
            <a:ext cx="1344058" cy="5032153"/>
          </a:xfrm>
          <a:prstGeom prst="curvedConnector3">
            <a:avLst>
              <a:gd name="adj1" fmla="val -175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>
            <a:stCxn id="105" idx="6"/>
            <a:endCxn id="164" idx="2"/>
          </p:cNvCxnSpPr>
          <p:nvPr/>
        </p:nvCxnSpPr>
        <p:spPr>
          <a:xfrm flipV="1">
            <a:off x="6242897" y="3491225"/>
            <a:ext cx="1795464" cy="132814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7168064" y="2201596"/>
            <a:ext cx="125604" cy="170822"/>
            <a:chOff x="4958862" y="3853543"/>
            <a:chExt cx="125604" cy="170822"/>
          </a:xfrm>
        </p:grpSpPr>
        <p:sp>
          <p:nvSpPr>
            <p:cNvPr id="124" name="Rectangle 123"/>
            <p:cNvSpPr/>
            <p:nvPr/>
          </p:nvSpPr>
          <p:spPr>
            <a:xfrm>
              <a:off x="4958862" y="3853543"/>
              <a:ext cx="125604" cy="170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000818" y="39151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079936" y="2169693"/>
            <a:ext cx="125604" cy="170822"/>
            <a:chOff x="4958862" y="3853543"/>
            <a:chExt cx="125604" cy="170822"/>
          </a:xfrm>
        </p:grpSpPr>
        <p:sp>
          <p:nvSpPr>
            <p:cNvPr id="118" name="Rectangle 117"/>
            <p:cNvSpPr/>
            <p:nvPr/>
          </p:nvSpPr>
          <p:spPr>
            <a:xfrm>
              <a:off x="4958862" y="3853543"/>
              <a:ext cx="125604" cy="170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000818" y="39151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186802" y="2195902"/>
            <a:ext cx="125604" cy="170822"/>
            <a:chOff x="4958862" y="3853543"/>
            <a:chExt cx="125604" cy="170822"/>
          </a:xfrm>
        </p:grpSpPr>
        <p:sp>
          <p:nvSpPr>
            <p:cNvPr id="121" name="Rectangle 120"/>
            <p:cNvSpPr/>
            <p:nvPr/>
          </p:nvSpPr>
          <p:spPr>
            <a:xfrm>
              <a:off x="4958862" y="3853543"/>
              <a:ext cx="125604" cy="170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000818" y="39151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168064" y="2353996"/>
            <a:ext cx="125604" cy="170822"/>
            <a:chOff x="4958862" y="3853543"/>
            <a:chExt cx="125604" cy="170822"/>
          </a:xfrm>
        </p:grpSpPr>
        <p:sp>
          <p:nvSpPr>
            <p:cNvPr id="127" name="Rectangle 126"/>
            <p:cNvSpPr/>
            <p:nvPr/>
          </p:nvSpPr>
          <p:spPr>
            <a:xfrm>
              <a:off x="4958862" y="3853543"/>
              <a:ext cx="125604" cy="170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000818" y="39151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188815" y="2367644"/>
            <a:ext cx="125604" cy="170822"/>
            <a:chOff x="4958862" y="3853543"/>
            <a:chExt cx="125604" cy="170822"/>
          </a:xfrm>
        </p:grpSpPr>
        <p:sp>
          <p:nvSpPr>
            <p:cNvPr id="131" name="Rectangle 130"/>
            <p:cNvSpPr/>
            <p:nvPr/>
          </p:nvSpPr>
          <p:spPr>
            <a:xfrm>
              <a:off x="4958862" y="3853543"/>
              <a:ext cx="125604" cy="170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5000818" y="39151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087630" y="2331059"/>
            <a:ext cx="125604" cy="170822"/>
            <a:chOff x="4958862" y="3853543"/>
            <a:chExt cx="125604" cy="170822"/>
          </a:xfrm>
        </p:grpSpPr>
        <p:sp>
          <p:nvSpPr>
            <p:cNvPr id="134" name="Rectangle 133"/>
            <p:cNvSpPr/>
            <p:nvPr/>
          </p:nvSpPr>
          <p:spPr>
            <a:xfrm>
              <a:off x="4958862" y="3853543"/>
              <a:ext cx="125604" cy="170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000818" y="39151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Curved Connector 26"/>
          <p:cNvCxnSpPr>
            <a:stCxn id="119" idx="1"/>
            <a:endCxn id="5" idx="2"/>
          </p:cNvCxnSpPr>
          <p:nvPr/>
        </p:nvCxnSpPr>
        <p:spPr>
          <a:xfrm rot="5400000" flipH="1" flipV="1">
            <a:off x="2085746" y="407501"/>
            <a:ext cx="873361" cy="278767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22" idx="1"/>
            <a:endCxn id="5" idx="2"/>
          </p:cNvCxnSpPr>
          <p:nvPr/>
        </p:nvCxnSpPr>
        <p:spPr>
          <a:xfrm rot="16200000" flipV="1">
            <a:off x="3626074" y="1654850"/>
            <a:ext cx="899570" cy="3191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25" idx="0"/>
            <a:endCxn id="5" idx="2"/>
          </p:cNvCxnSpPr>
          <p:nvPr/>
        </p:nvCxnSpPr>
        <p:spPr>
          <a:xfrm rot="16200000" flipV="1">
            <a:off x="5125289" y="155636"/>
            <a:ext cx="898569" cy="331661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623" y="228600"/>
            <a:ext cx="8610600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18849s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&gt; 136 &gt; cat foo</a:t>
            </a: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DNV/DNV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AnInternalType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Reki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Some1Darray     {10}   - -  "" -</a:t>
            </a: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 ^            ^                    ^            Some2Ddynarray  {:}{:} - -  "" -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DNV/DNV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NutherInternalType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AnInternalType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SubType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-  -   -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# one of the FAST interface types</a:t>
            </a: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DNV/DNV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OtherStateType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NutherInternalType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MyState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-  -   -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2031" y="2497014"/>
            <a:ext cx="3341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Registry file and output from –</a:t>
            </a:r>
            <a:r>
              <a:rPr lang="en-US" dirty="0" err="1" smtClean="0"/>
              <a:t>shownodes</a:t>
            </a:r>
            <a:r>
              <a:rPr lang="en-US" dirty="0" smtClean="0"/>
              <a:t>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623" y="228600"/>
            <a:ext cx="8610600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18849s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&gt; 136 &gt; cat foo</a:t>
            </a: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DNV/DNV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AnInternalType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Reki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Some1Darray     {10}   - -  "" -</a:t>
            </a: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 ^            ^                    ^            Some2Ddynarray  {:}{:} - -  "" -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DNV/DNV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NutherInternalType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AnInternalType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SubType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-  -   -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# one of the FAST interface types</a:t>
            </a: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DNV/DNV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OtherStateType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NutherInternalType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MyState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 -  -   -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93223" y="1066800"/>
            <a:ext cx="45720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18849s&gt; 135 &gt; ./registry_new.exe 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shownodes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foo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----- FAST Registry  --------------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Revision $Rev: 433 $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Date $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LastChangedDate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 2013-07-31 00:15:06 -0600 (Wed, 31 Jul 2013) $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URL  $URL: https://windsvn.nrel.gov/FAST/branches/CSC/FAST/Registry/Source/registry.c $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-----------------------------------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---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ModNames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---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MODNAME : DNV nickname DNV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TYPE :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aninternaltype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derived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FIELD : Some1Darray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fr-FR" sz="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800" dirty="0" err="1">
                <a:latin typeface="Courier New" pitchFamily="49" charset="0"/>
                <a:cs typeface="Courier New" pitchFamily="49" charset="0"/>
              </a:rPr>
              <a:t>dim</a:t>
            </a:r>
            <a:r>
              <a:rPr lang="fr-FR" sz="800" dirty="0">
                <a:latin typeface="Courier New" pitchFamily="49" charset="0"/>
                <a:cs typeface="Courier New" pitchFamily="49" charset="0"/>
              </a:rPr>
              <a:t> 0: {10}      CONSTANT          1         10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TYPE :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reki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simple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FIELD : Some2Ddynarray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r>
              <a:rPr lang="fr-FR" sz="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800" dirty="0" err="1">
                <a:latin typeface="Courier New" pitchFamily="49" charset="0"/>
                <a:cs typeface="Courier New" pitchFamily="49" charset="0"/>
              </a:rPr>
              <a:t>dim</a:t>
            </a:r>
            <a:r>
              <a:rPr lang="fr-FR" sz="800" dirty="0">
                <a:latin typeface="Courier New" pitchFamily="49" charset="0"/>
                <a:cs typeface="Courier New" pitchFamily="49" charset="0"/>
              </a:rPr>
              <a:t> 0: {:}      CONSTANT          0          0</a:t>
            </a:r>
          </a:p>
          <a:p>
            <a:r>
              <a:rPr lang="fr-FR" sz="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800" dirty="0" err="1">
                <a:latin typeface="Courier New" pitchFamily="49" charset="0"/>
                <a:cs typeface="Courier New" pitchFamily="49" charset="0"/>
              </a:rPr>
              <a:t>dim</a:t>
            </a:r>
            <a:r>
              <a:rPr lang="fr-FR" sz="800" dirty="0">
                <a:latin typeface="Courier New" pitchFamily="49" charset="0"/>
                <a:cs typeface="Courier New" pitchFamily="49" charset="0"/>
              </a:rPr>
              <a:t> 1: {:}      CONSTANT          0          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TYPE :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reki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simple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TYPE :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nutherinternaltype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derived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FIELD :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SubType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descrip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 -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TYPE :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aninternaltype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derived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FIELD : Some1Darray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fr-FR" sz="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800" dirty="0" err="1">
                <a:latin typeface="Courier New" pitchFamily="49" charset="0"/>
                <a:cs typeface="Courier New" pitchFamily="49" charset="0"/>
              </a:rPr>
              <a:t>dim</a:t>
            </a:r>
            <a:r>
              <a:rPr lang="fr-FR" sz="800" dirty="0">
                <a:latin typeface="Courier New" pitchFamily="49" charset="0"/>
                <a:cs typeface="Courier New" pitchFamily="49" charset="0"/>
              </a:rPr>
              <a:t> 0: {10}      CONSTANT          1         10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TYPE :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reki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simple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FIELD : Some2Ddynarray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r>
              <a:rPr lang="fr-FR" sz="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800" dirty="0" err="1">
                <a:latin typeface="Courier New" pitchFamily="49" charset="0"/>
                <a:cs typeface="Courier New" pitchFamily="49" charset="0"/>
              </a:rPr>
              <a:t>dim</a:t>
            </a:r>
            <a:r>
              <a:rPr lang="fr-FR" sz="800" dirty="0">
                <a:latin typeface="Courier New" pitchFamily="49" charset="0"/>
                <a:cs typeface="Courier New" pitchFamily="49" charset="0"/>
              </a:rPr>
              <a:t> 0: {:}      CONSTANT          0          0</a:t>
            </a:r>
          </a:p>
          <a:p>
            <a:r>
              <a:rPr lang="fr-FR" sz="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800" dirty="0" err="1">
                <a:latin typeface="Courier New" pitchFamily="49" charset="0"/>
                <a:cs typeface="Courier New" pitchFamily="49" charset="0"/>
              </a:rPr>
              <a:t>dim</a:t>
            </a:r>
            <a:r>
              <a:rPr lang="fr-FR" sz="800" dirty="0">
                <a:latin typeface="Courier New" pitchFamily="49" charset="0"/>
                <a:cs typeface="Courier New" pitchFamily="49" charset="0"/>
              </a:rPr>
              <a:t> 1: {:}      CONSTANT          0          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TYPE :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reki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simple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TYPE :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dnv_otherstatetype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derived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FIELD :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MyState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descrip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 -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TYPE :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nutherinternaltype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derived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FIELD :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SubType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descrip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 -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TYPE :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aninternaltype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derived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FIELD : Some1Darray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fr-FR" sz="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800" dirty="0" err="1">
                <a:latin typeface="Courier New" pitchFamily="49" charset="0"/>
                <a:cs typeface="Courier New" pitchFamily="49" charset="0"/>
              </a:rPr>
              <a:t>dim</a:t>
            </a:r>
            <a:r>
              <a:rPr lang="fr-FR" sz="800" dirty="0">
                <a:latin typeface="Courier New" pitchFamily="49" charset="0"/>
                <a:cs typeface="Courier New" pitchFamily="49" charset="0"/>
              </a:rPr>
              <a:t> 0: {10}      CONSTANT          1         10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TYPE :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reki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simple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FIELD : Some2Ddynarray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r>
              <a:rPr lang="fr-FR" sz="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800" dirty="0" err="1">
                <a:latin typeface="Courier New" pitchFamily="49" charset="0"/>
                <a:cs typeface="Courier New" pitchFamily="49" charset="0"/>
              </a:rPr>
              <a:t>dim</a:t>
            </a:r>
            <a:r>
              <a:rPr lang="fr-FR" sz="800" dirty="0">
                <a:latin typeface="Courier New" pitchFamily="49" charset="0"/>
                <a:cs typeface="Courier New" pitchFamily="49" charset="0"/>
              </a:rPr>
              <a:t> 0: {:}      CONSTANT          0          0</a:t>
            </a:r>
          </a:p>
          <a:p>
            <a:r>
              <a:rPr lang="fr-FR" sz="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800" dirty="0" err="1">
                <a:latin typeface="Courier New" pitchFamily="49" charset="0"/>
                <a:cs typeface="Courier New" pitchFamily="49" charset="0"/>
              </a:rPr>
              <a:t>dim</a:t>
            </a:r>
            <a:r>
              <a:rPr lang="fr-FR" sz="800" dirty="0">
                <a:latin typeface="Courier New" pitchFamily="49" charset="0"/>
                <a:cs typeface="Courier New" pitchFamily="49" charset="0"/>
              </a:rPr>
              <a:t> 1: {:}      CONSTANT          0          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TYPE :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reki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simple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--- Done 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---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2031" y="2497014"/>
            <a:ext cx="3341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Registry file and output from –</a:t>
            </a:r>
            <a:r>
              <a:rPr lang="en-US" dirty="0" err="1" smtClean="0"/>
              <a:t>shownodes</a:t>
            </a:r>
            <a:r>
              <a:rPr lang="en-US" dirty="0" smtClean="0"/>
              <a:t>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672079"/>
              </p:ext>
            </p:extLst>
          </p:nvPr>
        </p:nvGraphicFramePr>
        <p:xfrm>
          <a:off x="723167" y="1619251"/>
          <a:ext cx="7655902" cy="4525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03"/>
                <a:gridCol w="495483"/>
                <a:gridCol w="443871"/>
                <a:gridCol w="1720428"/>
                <a:gridCol w="1362578"/>
                <a:gridCol w="3220639"/>
              </a:tblGrid>
              <a:tr h="171114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effectLst/>
                        </a:rPr>
                        <a:t>routines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effectLst/>
                        </a:rPr>
                        <a:t>source file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</a:tr>
              <a:tr h="51334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registry.c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Handles command line arguments, initializes symbol table, opens registry file, then calls other routines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</a:tr>
              <a:tr h="8555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pre_parse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reg_parse.c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Removes comments, joins continuation lines, handles includes of files, implements ifdef conditional parsing directives; writes  pre-parsed registry file to a temporary file that will be read by the parser.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</a:tr>
              <a:tr h="5133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reg_parse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reg_parse.c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Reads the file generated by pre_parse and parses each line, building the nodes and pointers of the Abstract Syntax Tree.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</a:tr>
              <a:tr h="7614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gen_module_files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gen_module_files.c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Iterates over the list of MODNAME nodes, and for each, opens the ModName_Type.f90 to be generated for that module and calls gen_module.  Optoinally also opens and generates other files for C interface.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</a:tr>
              <a:tr h="684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gen_module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gen_module_files.c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Itererates over the list of derived data types for the module and generates type declarations; then calls other subroutines to generate subroutines after the CONTAINS statement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</a:tr>
              <a:tr h="17111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gen_copy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gen_module_files.c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Generate  COPY routines for each DDT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</a:tr>
              <a:tr h="17111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gen_destroy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gen_module_files.c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Generate  DESTROY routines for each DDT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</a:tr>
              <a:tr h="17111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gen_pack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gen_module_files.c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Generate PACK routines for each DDT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</a:tr>
              <a:tr h="17111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gen_unpack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gen_module_files.c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Generate UNPACK routines for each DDT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</a:tr>
              <a:tr h="17111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gen_modname_pack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gen_module_files.c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Generate PACK routine for the whole module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</a:tr>
              <a:tr h="17111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gen_modname_unpack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gen_module_files.c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Generate UNPACK routine for the whole module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6" marR="8556" marT="8556" marB="0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Call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2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0631"/>
          </a:xfrm>
        </p:spPr>
        <p:txBody>
          <a:bodyPr/>
          <a:lstStyle/>
          <a:p>
            <a:r>
              <a:rPr lang="en-US" dirty="0" err="1" smtClean="0"/>
              <a:t>gen_</a:t>
            </a:r>
            <a:r>
              <a:rPr lang="en-US" i="1" dirty="0" err="1" smtClean="0"/>
              <a:t>something</a:t>
            </a:r>
            <a:r>
              <a:rPr lang="en-US" i="1" dirty="0" smtClean="0"/>
              <a:t> </a:t>
            </a:r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4931" y="1345223"/>
            <a:ext cx="6585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gen_something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 FILE *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ModName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inoutlong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669" y="4629874"/>
            <a:ext cx="369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DDT being generated: e.g. </a:t>
            </a:r>
            <a:r>
              <a:rPr lang="en-US" dirty="0" err="1" smtClean="0"/>
              <a:t>OtherState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3959443"/>
            <a:ext cx="548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name of DDT being generated: e.g. </a:t>
            </a:r>
            <a:r>
              <a:rPr lang="en-US" dirty="0" err="1" smtClean="0"/>
              <a:t>OtherStateType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413154" y="1670538"/>
            <a:ext cx="2572084" cy="2959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</p:cNvCxnSpPr>
          <p:nvPr/>
        </p:nvCxnSpPr>
        <p:spPr>
          <a:xfrm flipV="1">
            <a:off x="6321766" y="1670539"/>
            <a:ext cx="8792" cy="2288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" y="2630325"/>
            <a:ext cx="271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MODNAME node from AST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1850543" y="1606833"/>
            <a:ext cx="1974111" cy="1023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1" y="1987062"/>
            <a:ext cx="194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file pointer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V="1">
            <a:off x="1198675" y="1606833"/>
            <a:ext cx="1377471" cy="380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45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0631"/>
          </a:xfrm>
        </p:spPr>
        <p:txBody>
          <a:bodyPr/>
          <a:lstStyle/>
          <a:p>
            <a:r>
              <a:rPr lang="en-US" dirty="0" err="1" smtClean="0"/>
              <a:t>gen_</a:t>
            </a:r>
            <a:r>
              <a:rPr lang="en-US" i="1" dirty="0" err="1" smtClean="0"/>
              <a:t>something</a:t>
            </a:r>
            <a:r>
              <a:rPr lang="en-US" i="1" dirty="0" smtClean="0"/>
              <a:t> </a:t>
            </a:r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1692" y="1345223"/>
            <a:ext cx="793066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gen_something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 FILE *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ModName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inoutlong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generate the subroutine definition (SUBROUTINE statement and arguments)</a:t>
            </a:r>
          </a:p>
          <a:p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get the pointer to the TYPE node for the DDT being generate from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ModName's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list of DDTs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then iterate over the list of fields for that type</a:t>
            </a:r>
          </a:p>
          <a:p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q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get_entry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100" i="1" dirty="0" err="1" smtClean="0">
                <a:latin typeface="Courier New" pitchFamily="49" charset="0"/>
                <a:cs typeface="Courier New" pitchFamily="49" charset="0"/>
              </a:rPr>
              <a:t>ddtname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 assembled from *</a:t>
            </a:r>
            <a:r>
              <a:rPr lang="en-US" sz="1100" i="1" dirty="0" err="1" smtClean="0">
                <a:latin typeface="Courier New" pitchFamily="49" charset="0"/>
                <a:cs typeface="Courier New" pitchFamily="49" charset="0"/>
              </a:rPr>
              <a:t>inout</a:t>
            </a:r>
            <a:r>
              <a:rPr lang="en-US" sz="11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ModName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module_ddt_list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for each FIELD node r in the linked list pointed to by TYPE node q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examine the type of r (r-&gt;type)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if the type of r is a mesh (r-&gt;type-&gt;name == 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meshtype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generate code to do something for a mesh type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else if the type of r is a derived type (r-&gt;type-&gt;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type_type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== DERIVED)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generate code to do something for a derived type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else (the type of r is SIMPLE)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if r is an array with deferred dimensions (r-&gt;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&gt; 0 &amp;&amp;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has_deferred_dim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(r,0))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generate code to do something with such an array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else r is an array with specified dimensions (r-&gt;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ndims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generate code to do something with such an array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else (r is a scalar)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generate code to do something with a scalar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36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2514</Words>
  <Application>Microsoft Office PowerPoint</Application>
  <PresentationFormat>On-screen Show (4:3)</PresentationFormat>
  <Paragraphs>440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The FAST Registry Code Roadmap and Maintenance</vt:lpstr>
      <vt:lpstr>Registry overview</vt:lpstr>
      <vt:lpstr>Registry overview</vt:lpstr>
      <vt:lpstr>PowerPoint Presentation</vt:lpstr>
      <vt:lpstr>PowerPoint Presentation</vt:lpstr>
      <vt:lpstr>PowerPoint Presentation</vt:lpstr>
      <vt:lpstr>Registry Call Tree</vt:lpstr>
      <vt:lpstr>gen_something outline </vt:lpstr>
      <vt:lpstr>gen_something outline </vt:lpstr>
      <vt:lpstr>Modifying the registry program</vt:lpstr>
      <vt:lpstr>Design new feature</vt:lpstr>
      <vt:lpstr>Modify AST</vt:lpstr>
      <vt:lpstr>Modify AST</vt:lpstr>
      <vt:lpstr>Modify parser</vt:lpstr>
      <vt:lpstr>Modify Code Generator</vt:lpstr>
      <vt:lpstr>Subtle issue…</vt:lpstr>
      <vt:lpstr>Resulting Code Generation</vt:lpstr>
      <vt:lpstr>End of Slides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Michalakes</dc:creator>
  <cp:lastModifiedBy>John Michalakes</cp:lastModifiedBy>
  <cp:revision>45</cp:revision>
  <dcterms:created xsi:type="dcterms:W3CDTF">2013-08-14T18:50:51Z</dcterms:created>
  <dcterms:modified xsi:type="dcterms:W3CDTF">2013-08-26T19:50:55Z</dcterms:modified>
</cp:coreProperties>
</file>