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4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0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7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039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200"/>
              <a:t>Introduction to 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Operators allow us to perform operations on variables and values.</a:t>
            </a:r>
          </a:p>
          <a:p>
            <a:r>
              <a:t>Python has different types of operators such as arithmetic and comparison operators.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Operators let us work with variables and values.</a:t>
            </a:r>
          </a:p>
          <a:p>
            <a:r>
              <a:t>Types covered: Arithmetic, Comparison, Assignment, Logical.</a:t>
            </a:r>
          </a:p>
          <a:p>
            <a:r>
              <a:t>These are the foundation for controlling program behaviour.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Arithmetic 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600"/>
              <a:t>Arithmetic operators are used with numeric values.</a:t>
            </a:r>
          </a:p>
          <a:p>
            <a:pPr>
              <a:lnSpc>
                <a:spcPct val="110000"/>
              </a:lnSpc>
            </a:pPr>
            <a:endParaRPr lang="en-GB" sz="1600"/>
          </a:p>
          <a:p>
            <a:pPr>
              <a:lnSpc>
                <a:spcPct val="110000"/>
              </a:lnSpc>
            </a:pPr>
            <a:r>
              <a:rPr lang="en-GB" sz="1600"/>
              <a:t>Examples:</a:t>
            </a:r>
          </a:p>
          <a:p>
            <a:pPr>
              <a:lnSpc>
                <a:spcPct val="110000"/>
              </a:lnSpc>
            </a:pPr>
            <a:r>
              <a:rPr lang="en-GB" sz="1600"/>
              <a:t>+ : Addition</a:t>
            </a:r>
          </a:p>
          <a:p>
            <a:pPr>
              <a:lnSpc>
                <a:spcPct val="110000"/>
              </a:lnSpc>
            </a:pPr>
            <a:r>
              <a:rPr lang="en-GB" sz="1600"/>
              <a:t>- : Subtraction</a:t>
            </a:r>
          </a:p>
          <a:p>
            <a:pPr>
              <a:lnSpc>
                <a:spcPct val="110000"/>
              </a:lnSpc>
            </a:pPr>
            <a:r>
              <a:rPr lang="en-GB" sz="1600"/>
              <a:t>* : Multiplication</a:t>
            </a:r>
          </a:p>
          <a:p>
            <a:pPr>
              <a:lnSpc>
                <a:spcPct val="110000"/>
              </a:lnSpc>
            </a:pPr>
            <a:r>
              <a:rPr lang="en-GB" sz="1600"/>
              <a:t>/ : Division</a:t>
            </a:r>
          </a:p>
          <a:p>
            <a:pPr>
              <a:lnSpc>
                <a:spcPct val="110000"/>
              </a:lnSpc>
            </a:pPr>
            <a:r>
              <a:rPr lang="en-GB" sz="1600"/>
              <a:t>% : Modulus</a:t>
            </a:r>
          </a:p>
          <a:p>
            <a:pPr>
              <a:lnSpc>
                <a:spcPct val="110000"/>
              </a:lnSpc>
            </a:pPr>
            <a:r>
              <a:rPr lang="en-GB" sz="1600"/>
              <a:t>** : Exponentiation</a:t>
            </a:r>
          </a:p>
          <a:p>
            <a:pPr>
              <a:lnSpc>
                <a:spcPct val="110000"/>
              </a:lnSpc>
            </a:pPr>
            <a:r>
              <a:rPr lang="en-GB" sz="1600"/>
              <a:t>// : Floor division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Arithmetic 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/>
              <a:t>x = 10</a:t>
            </a:r>
          </a:p>
          <a:p>
            <a:pPr>
              <a:lnSpc>
                <a:spcPct val="110000"/>
              </a:lnSpc>
            </a:pPr>
            <a:r>
              <a:rPr lang="es-ES" sz="1700"/>
              <a:t>y = 3</a:t>
            </a:r>
          </a:p>
          <a:p>
            <a:pPr>
              <a:lnSpc>
                <a:spcPct val="110000"/>
              </a:lnSpc>
            </a:pPr>
            <a:endParaRPr lang="es-ES" sz="1700"/>
          </a:p>
          <a:p>
            <a:pPr>
              <a:lnSpc>
                <a:spcPct val="110000"/>
              </a:lnSpc>
            </a:pPr>
            <a:r>
              <a:rPr lang="es-ES" sz="1700"/>
              <a:t>print(x + y)  # 13</a:t>
            </a:r>
          </a:p>
          <a:p>
            <a:pPr>
              <a:lnSpc>
                <a:spcPct val="110000"/>
              </a:lnSpc>
            </a:pPr>
            <a:r>
              <a:rPr lang="es-ES" sz="1700"/>
              <a:t>print(x - y)  # 7</a:t>
            </a:r>
          </a:p>
          <a:p>
            <a:pPr>
              <a:lnSpc>
                <a:spcPct val="110000"/>
              </a:lnSpc>
            </a:pPr>
            <a:r>
              <a:rPr lang="es-ES" sz="1700"/>
              <a:t>print(x * y)  # 30</a:t>
            </a:r>
          </a:p>
          <a:p>
            <a:pPr>
              <a:lnSpc>
                <a:spcPct val="110000"/>
              </a:lnSpc>
            </a:pPr>
            <a:r>
              <a:rPr lang="es-ES" sz="1700"/>
              <a:t>print(x / y)  # 3.333...</a:t>
            </a:r>
          </a:p>
          <a:p>
            <a:pPr>
              <a:lnSpc>
                <a:spcPct val="110000"/>
              </a:lnSpc>
            </a:pPr>
            <a:r>
              <a:rPr lang="es-ES" sz="1700"/>
              <a:t>print(x % y)  # 1</a:t>
            </a:r>
          </a:p>
          <a:p>
            <a:pPr>
              <a:lnSpc>
                <a:spcPct val="110000"/>
              </a:lnSpc>
            </a:pPr>
            <a:r>
              <a:rPr lang="es-ES" sz="1700"/>
              <a:t>print(x ** y)  # 1000</a:t>
            </a:r>
          </a:p>
          <a:p>
            <a:pPr>
              <a:lnSpc>
                <a:spcPct val="110000"/>
              </a:lnSpc>
            </a:pPr>
            <a:r>
              <a:rPr lang="es-ES" sz="1700"/>
              <a:t>print(x // y)  #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500"/>
              <a:t>Comparison 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900"/>
              <a:t>Comparison operators compare two values.</a:t>
            </a:r>
          </a:p>
          <a:p>
            <a:pPr>
              <a:lnSpc>
                <a:spcPct val="110000"/>
              </a:lnSpc>
            </a:pPr>
            <a:endParaRPr lang="en-GB" sz="1900"/>
          </a:p>
          <a:p>
            <a:pPr>
              <a:lnSpc>
                <a:spcPct val="110000"/>
              </a:lnSpc>
            </a:pPr>
            <a:r>
              <a:rPr lang="en-GB" sz="1900"/>
              <a:t>Examples:</a:t>
            </a:r>
          </a:p>
          <a:p>
            <a:pPr>
              <a:lnSpc>
                <a:spcPct val="110000"/>
              </a:lnSpc>
            </a:pPr>
            <a:r>
              <a:rPr lang="en-GB" sz="1900"/>
              <a:t>== : Equal to</a:t>
            </a:r>
          </a:p>
          <a:p>
            <a:pPr>
              <a:lnSpc>
                <a:spcPct val="110000"/>
              </a:lnSpc>
            </a:pPr>
            <a:r>
              <a:rPr lang="en-GB" sz="1900"/>
              <a:t>!= : Not equal to</a:t>
            </a:r>
          </a:p>
          <a:p>
            <a:pPr>
              <a:lnSpc>
                <a:spcPct val="110000"/>
              </a:lnSpc>
            </a:pPr>
            <a:r>
              <a:rPr lang="en-GB" sz="1900"/>
              <a:t>&gt; : Greater than</a:t>
            </a:r>
          </a:p>
          <a:p>
            <a:pPr>
              <a:lnSpc>
                <a:spcPct val="110000"/>
              </a:lnSpc>
            </a:pPr>
            <a:r>
              <a:rPr lang="en-GB" sz="1900"/>
              <a:t>&lt; : Less than</a:t>
            </a:r>
          </a:p>
          <a:p>
            <a:pPr>
              <a:lnSpc>
                <a:spcPct val="110000"/>
              </a:lnSpc>
            </a:pPr>
            <a:r>
              <a:rPr lang="en-GB" sz="1900"/>
              <a:t>&gt;= : Greater than or equal to</a:t>
            </a:r>
          </a:p>
          <a:p>
            <a:pPr>
              <a:lnSpc>
                <a:spcPct val="110000"/>
              </a:lnSpc>
            </a:pPr>
            <a:r>
              <a:rPr lang="en-GB" sz="1900"/>
              <a:t>&lt;= : Less than or equal 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500"/>
              <a:t>Comparison 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t>x = 5</a:t>
            </a:r>
            <a:endParaRPr lang="en-ZA"/>
          </a:p>
          <a:p>
            <a:pPr>
              <a:lnSpc>
                <a:spcPct val="110000"/>
              </a:lnSpc>
            </a:pPr>
            <a:r>
              <a:t>y = 10</a:t>
            </a:r>
            <a:endParaRPr lang="en-ZA"/>
          </a:p>
          <a:p>
            <a:pPr>
              <a:lnSpc>
                <a:spcPct val="110000"/>
              </a:lnSpc>
            </a:pPr>
            <a:endParaRPr lang="en-ZA"/>
          </a:p>
          <a:p>
            <a:pPr>
              <a:lnSpc>
                <a:spcPct val="110000"/>
              </a:lnSpc>
            </a:pPr>
            <a:r>
              <a:t>print(x == y)  # False</a:t>
            </a:r>
            <a:endParaRPr lang="en-ZA"/>
          </a:p>
          <a:p>
            <a:pPr>
              <a:lnSpc>
                <a:spcPct val="110000"/>
              </a:lnSpc>
            </a:pPr>
            <a:r>
              <a:t>print(x != y)  # True</a:t>
            </a:r>
            <a:endParaRPr lang="en-ZA"/>
          </a:p>
          <a:p>
            <a:pPr>
              <a:lnSpc>
                <a:spcPct val="110000"/>
              </a:lnSpc>
            </a:pPr>
            <a:r>
              <a:t>print(x &gt; y)   # False</a:t>
            </a:r>
            <a:endParaRPr lang="en-ZA"/>
          </a:p>
          <a:p>
            <a:pPr>
              <a:lnSpc>
                <a:spcPct val="110000"/>
              </a:lnSpc>
            </a:pPr>
            <a:r>
              <a:t>print(x &lt; y)   # True</a:t>
            </a:r>
            <a:endParaRPr lang="en-ZA"/>
          </a:p>
          <a:p>
            <a:pPr>
              <a:lnSpc>
                <a:spcPct val="110000"/>
              </a:lnSpc>
            </a:pPr>
            <a:r>
              <a:t>print(x &gt;= y)  # False</a:t>
            </a:r>
            <a:endParaRPr lang="en-ZA"/>
          </a:p>
          <a:p>
            <a:pPr>
              <a:lnSpc>
                <a:spcPct val="110000"/>
              </a:lnSpc>
            </a:pPr>
            <a:r>
              <a:t>print(x &lt;= y)  # True</a:t>
            </a:r>
            <a:endParaRPr lang="en-Z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Combining Operators with Variables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Operators are often used with variables in programs.</a:t>
            </a:r>
          </a:p>
          <a:p>
            <a:endParaRPr/>
          </a:p>
          <a:p>
            <a:r>
              <a:t>Example:</a:t>
            </a:r>
          </a:p>
          <a:p>
            <a:r>
              <a:t>age = 18</a:t>
            </a:r>
          </a:p>
          <a:p>
            <a:r>
              <a:t>if age &gt;= 18:</a:t>
            </a:r>
          </a:p>
          <a:p>
            <a:r>
              <a:t>    print("You are an adult")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Assignment 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Assignment operators assign values to variables.</a:t>
            </a:r>
          </a:p>
          <a:p>
            <a:endParaRPr/>
          </a:p>
          <a:p>
            <a:r>
              <a:t>Examples:</a:t>
            </a:r>
          </a:p>
          <a:p>
            <a:r>
              <a:t>= : x = 5</a:t>
            </a:r>
          </a:p>
          <a:p>
            <a:r>
              <a:t>+= : x += 3 (x = x + 3)</a:t>
            </a:r>
          </a:p>
          <a:p>
            <a:r>
              <a:t>-= : x -= 2 (x = x - 2)</a:t>
            </a:r>
          </a:p>
          <a:p>
            <a:r>
              <a:t>*= : x *= 4 (x = x * 4)</a:t>
            </a:r>
          </a:p>
          <a:p>
            <a:r>
              <a:t>/= : x /= 2 (x = x / 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Logical Operators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Logical operators combine conditional statements.</a:t>
            </a:r>
          </a:p>
          <a:p>
            <a:endParaRPr/>
          </a:p>
          <a:p>
            <a:r>
              <a:t>Examples:</a:t>
            </a:r>
          </a:p>
          <a:p>
            <a:r>
              <a:t>and : returns True if both are true</a:t>
            </a:r>
          </a:p>
          <a:p>
            <a:r>
              <a:t>or : returns True if one is true</a:t>
            </a:r>
          </a:p>
          <a:p>
            <a:r>
              <a:t>not : reverses the 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Logical 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x = 5</a:t>
            </a:r>
          </a:p>
          <a:p>
            <a:r>
              <a:t>y = 10</a:t>
            </a:r>
          </a:p>
          <a:p>
            <a:endParaRPr/>
          </a:p>
          <a:p>
            <a:r>
              <a:t>print(x &gt; 0 and y &gt; 0)  # True</a:t>
            </a:r>
          </a:p>
          <a:p>
            <a:r>
              <a:t>print(x &gt; 0 or y &lt; 0)   # True</a:t>
            </a:r>
          </a:p>
          <a:p>
            <a:r>
              <a:t>print(not(x &gt; 0))       # False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421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Operators</vt:lpstr>
      <vt:lpstr>Arithmetic Operators</vt:lpstr>
      <vt:lpstr>Arithmetic Example</vt:lpstr>
      <vt:lpstr>Comparison Operators</vt:lpstr>
      <vt:lpstr>Comparison Example</vt:lpstr>
      <vt:lpstr>Combining Operators with Variables</vt:lpstr>
      <vt:lpstr>Assignment Operators</vt:lpstr>
      <vt:lpstr>Logical Operators</vt:lpstr>
      <vt:lpstr>Logical Example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2</cp:revision>
  <dcterms:created xsi:type="dcterms:W3CDTF">2013-01-27T09:14:16Z</dcterms:created>
  <dcterms:modified xsi:type="dcterms:W3CDTF">2025-08-29T03:23:37Z</dcterms:modified>
  <cp:category/>
</cp:coreProperties>
</file>