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65" r:id="rId3"/>
    <p:sldId id="306" r:id="rId4"/>
    <p:sldId id="304" r:id="rId5"/>
    <p:sldId id="302" r:id="rId6"/>
    <p:sldId id="303" r:id="rId7"/>
    <p:sldId id="305" r:id="rId8"/>
    <p:sldId id="307" r:id="rId9"/>
    <p:sldId id="298" r:id="rId10"/>
    <p:sldId id="314" r:id="rId11"/>
    <p:sldId id="315" r:id="rId12"/>
    <p:sldId id="316" r:id="rId13"/>
    <p:sldId id="317" r:id="rId14"/>
    <p:sldId id="318" r:id="rId15"/>
    <p:sldId id="299" r:id="rId16"/>
    <p:sldId id="300" r:id="rId17"/>
    <p:sldId id="282" r:id="rId18"/>
    <p:sldId id="296" r:id="rId19"/>
    <p:sldId id="301" r:id="rId20"/>
    <p:sldId id="312" r:id="rId21"/>
    <p:sldId id="309" r:id="rId22"/>
    <p:sldId id="310" r:id="rId23"/>
    <p:sldId id="313" r:id="rId24"/>
    <p:sldId id="311"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8E44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69" d="100"/>
          <a:sy n="69" d="100"/>
        </p:scale>
        <p:origin x="564" y="4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2/25/2022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2/25/2022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2/25/2022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2/25/2022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2/25/2022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2/25/2022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2/25/2022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2/25/2022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2/25/2022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2/25/2022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2/25/2022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2/25/2022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799" y="3165763"/>
            <a:ext cx="8701609" cy="1711037"/>
          </a:xfrm>
        </p:spPr>
        <p:txBody>
          <a:bodyPr>
            <a:noAutofit/>
          </a:bodyPr>
          <a:lstStyle/>
          <a:p>
            <a:r>
              <a:rPr lang="en-US" sz="3800" dirty="0" smtClean="0">
                <a:solidFill>
                  <a:srgbClr val="FFC000"/>
                </a:solidFill>
              </a:rPr>
              <a:t>SU1</a:t>
            </a:r>
            <a:r>
              <a:rPr lang="en-ZA" sz="3800" dirty="0">
                <a:solidFill>
                  <a:srgbClr val="FFC000"/>
                </a:solidFill>
              </a:rPr>
              <a:t> - </a:t>
            </a:r>
            <a:r>
              <a:rPr lang="en-ZA" sz="3800" dirty="0">
                <a:solidFill>
                  <a:srgbClr val="FFC000"/>
                </a:solidFill>
              </a:rPr>
              <a:t>Introduction to computing; </a:t>
            </a:r>
            <a:r>
              <a:rPr lang="en-ZA" sz="3800" dirty="0" smtClean="0">
                <a:solidFill>
                  <a:srgbClr val="FFC000"/>
                </a:solidFill>
              </a:rPr>
              <a:t>history; </a:t>
            </a:r>
            <a:r>
              <a:rPr lang="en-ZA" sz="3800" dirty="0">
                <a:solidFill>
                  <a:srgbClr val="FFC000"/>
                </a:solidFill>
              </a:rPr>
              <a:t>program-design methods; </a:t>
            </a:r>
            <a:r>
              <a:rPr lang="en-ZA" sz="3800" dirty="0" smtClean="0">
                <a:solidFill>
                  <a:srgbClr val="FFC000"/>
                </a:solidFill>
              </a:rPr>
              <a:t>ethics</a:t>
            </a:r>
            <a:endParaRPr sz="3800" dirty="0">
              <a:solidFill>
                <a:srgbClr val="FFC000"/>
              </a:solidFill>
            </a:endParaRPr>
          </a:p>
        </p:txBody>
      </p:sp>
      <p:sp>
        <p:nvSpPr>
          <p:cNvPr id="3" name="Subtitle 2"/>
          <p:cNvSpPr>
            <a:spLocks noGrp="1"/>
          </p:cNvSpPr>
          <p:nvPr>
            <p:ph type="subTitle" idx="1"/>
          </p:nvPr>
        </p:nvSpPr>
        <p:spPr/>
        <p:txBody>
          <a:bodyPr/>
          <a:lstStyle/>
          <a:p>
            <a:r>
              <a:rPr lang="en-US" dirty="0"/>
              <a:t>CMPG111 – Introduction to Computing &amp; Programming</a:t>
            </a:r>
            <a:endParaRPr dirty="0"/>
          </a:p>
        </p:txBody>
      </p:sp>
    </p:spTree>
    <p:extLst>
      <p:ext uri="{BB962C8B-B14F-4D97-AF65-F5344CB8AC3E}">
        <p14:creationId xmlns:p14="http://schemas.microsoft.com/office/powerpoint/2010/main" val="242453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5360" y="116632"/>
            <a:ext cx="11521280" cy="1323439"/>
          </a:xfrm>
          <a:prstGeom prst="rect">
            <a:avLst/>
          </a:prstGeom>
        </p:spPr>
        <p:txBody>
          <a:bodyPr wrap="square">
            <a:spAutoFit/>
          </a:bodyPr>
          <a:lstStyle/>
          <a:p>
            <a:r>
              <a:rPr lang="en-ZA" sz="2000" dirty="0">
                <a:solidFill>
                  <a:srgbClr val="8E44AD"/>
                </a:solidFill>
                <a:latin typeface="Arial" panose="020B0604020202020204" pitchFamily="34" charset="0"/>
              </a:rPr>
              <a:t>List the </a:t>
            </a:r>
            <a:r>
              <a:rPr lang="en-ZA" sz="2000" dirty="0">
                <a:solidFill>
                  <a:srgbClr val="8E44AD"/>
                </a:solidFill>
                <a:latin typeface="Arial" panose="020B0604020202020204" pitchFamily="34" charset="0"/>
              </a:rPr>
              <a:t>three subsystems of a </a:t>
            </a:r>
            <a:r>
              <a:rPr lang="en-ZA" sz="2000" dirty="0">
                <a:solidFill>
                  <a:srgbClr val="8E44AD"/>
                </a:solidFill>
                <a:latin typeface="Arial" panose="020B0604020202020204" pitchFamily="34" charset="0"/>
              </a:rPr>
              <a:t>computer</a:t>
            </a:r>
          </a:p>
          <a:p>
            <a:pPr marL="342900" indent="-342900">
              <a:buFont typeface="Arial" panose="020B0604020202020204" pitchFamily="34" charset="0"/>
              <a:buChar char="•"/>
            </a:pPr>
            <a:r>
              <a:rPr lang="en-ZA" sz="2000" dirty="0">
                <a:solidFill>
                  <a:srgbClr val="8E44AD"/>
                </a:solidFill>
                <a:latin typeface="Arial" panose="020B0604020202020204" pitchFamily="34" charset="0"/>
              </a:rPr>
              <a:t>Describe the role of the </a:t>
            </a:r>
            <a:r>
              <a:rPr lang="en-ZA" sz="2000" dirty="0">
                <a:solidFill>
                  <a:srgbClr val="8E44AD"/>
                </a:solidFill>
                <a:latin typeface="Arial" panose="020B0604020202020204" pitchFamily="34" charset="0"/>
              </a:rPr>
              <a:t>CPU;</a:t>
            </a:r>
          </a:p>
          <a:p>
            <a:pPr marL="342900" indent="-342900">
              <a:buFont typeface="Arial" panose="020B0604020202020204" pitchFamily="34" charset="0"/>
              <a:buChar char="•"/>
            </a:pPr>
            <a:r>
              <a:rPr lang="en-ZA" sz="2000" dirty="0">
                <a:solidFill>
                  <a:srgbClr val="8E44AD"/>
                </a:solidFill>
                <a:latin typeface="Arial" panose="020B0604020202020204" pitchFamily="34" charset="0"/>
              </a:rPr>
              <a:t>Describe the main memory;</a:t>
            </a:r>
          </a:p>
          <a:p>
            <a:pPr marL="342900" indent="-342900">
              <a:buFont typeface="Arial" panose="020B0604020202020204" pitchFamily="34" charset="0"/>
              <a:buChar char="•"/>
            </a:pPr>
            <a:r>
              <a:rPr lang="en-ZA" sz="2000" dirty="0">
                <a:solidFill>
                  <a:srgbClr val="8E44AD"/>
                </a:solidFill>
                <a:latin typeface="Arial" panose="020B0604020202020204" pitchFamily="34" charset="0"/>
              </a:rPr>
              <a:t>Describe </a:t>
            </a:r>
            <a:r>
              <a:rPr lang="en-ZA" sz="2000" dirty="0">
                <a:solidFill>
                  <a:srgbClr val="8E44AD"/>
                </a:solidFill>
                <a:latin typeface="Arial" panose="020B0604020202020204" pitchFamily="34" charset="0"/>
              </a:rPr>
              <a:t>the input/output </a:t>
            </a:r>
            <a:r>
              <a:rPr lang="en-ZA" sz="2000" dirty="0" smtClean="0">
                <a:solidFill>
                  <a:srgbClr val="8E44AD"/>
                </a:solidFill>
                <a:latin typeface="Arial" panose="020B0604020202020204" pitchFamily="34" charset="0"/>
              </a:rPr>
              <a:t>subsystem.</a:t>
            </a:r>
            <a:endParaRPr lang="en-ZA" sz="2000" dirty="0">
              <a:solidFill>
                <a:srgbClr val="8E44AD"/>
              </a:solidFill>
              <a:latin typeface="Arial" panose="020B0604020202020204" pitchFamily="34" charset="0"/>
            </a:endParaRPr>
          </a:p>
        </p:txBody>
      </p:sp>
      <p:sp>
        <p:nvSpPr>
          <p:cNvPr id="8" name="Rectangle 7"/>
          <p:cNvSpPr/>
          <p:nvPr/>
        </p:nvSpPr>
        <p:spPr>
          <a:xfrm>
            <a:off x="3935760" y="3849940"/>
            <a:ext cx="5345916" cy="2308324"/>
          </a:xfrm>
          <a:prstGeom prst="rect">
            <a:avLst/>
          </a:prstGeom>
        </p:spPr>
        <p:txBody>
          <a:bodyPr wrap="square">
            <a:spAutoFit/>
          </a:bodyPr>
          <a:lstStyle/>
          <a:p>
            <a:r>
              <a:rPr lang="en-ZA" sz="2400" dirty="0">
                <a:solidFill>
                  <a:schemeClr val="accent1">
                    <a:lumMod val="60000"/>
                    <a:lumOff val="40000"/>
                  </a:schemeClr>
                </a:solidFill>
              </a:rPr>
              <a:t>We can divide the parts that make up a computer into three broad categories or </a:t>
            </a:r>
            <a:r>
              <a:rPr lang="en-ZA" sz="2400" dirty="0" smtClean="0">
                <a:solidFill>
                  <a:schemeClr val="accent1">
                    <a:lumMod val="60000"/>
                    <a:lumOff val="40000"/>
                  </a:schemeClr>
                </a:solidFill>
              </a:rPr>
              <a:t>subsystems: </a:t>
            </a:r>
          </a:p>
          <a:p>
            <a:pPr marL="457200" indent="-457200">
              <a:buFont typeface="+mj-lt"/>
              <a:buAutoNum type="arabicPeriod"/>
            </a:pPr>
            <a:r>
              <a:rPr lang="en-ZA" sz="2400" dirty="0" smtClean="0">
                <a:solidFill>
                  <a:schemeClr val="accent1">
                    <a:lumMod val="60000"/>
                    <a:lumOff val="40000"/>
                  </a:schemeClr>
                </a:solidFill>
              </a:rPr>
              <a:t>the </a:t>
            </a:r>
            <a:r>
              <a:rPr lang="en-ZA" sz="2400" dirty="0">
                <a:solidFill>
                  <a:schemeClr val="accent1">
                    <a:lumMod val="60000"/>
                    <a:lumOff val="40000"/>
                  </a:schemeClr>
                </a:solidFill>
              </a:rPr>
              <a:t>central processing unit (CPU), </a:t>
            </a:r>
            <a:endParaRPr lang="en-ZA" sz="2400" dirty="0" smtClean="0">
              <a:solidFill>
                <a:schemeClr val="accent1">
                  <a:lumMod val="60000"/>
                  <a:lumOff val="40000"/>
                </a:schemeClr>
              </a:solidFill>
            </a:endParaRPr>
          </a:p>
          <a:p>
            <a:pPr marL="457200" indent="-457200">
              <a:buFont typeface="+mj-lt"/>
              <a:buAutoNum type="arabicPeriod"/>
            </a:pPr>
            <a:r>
              <a:rPr lang="en-ZA" sz="2400" dirty="0" smtClean="0">
                <a:solidFill>
                  <a:schemeClr val="accent1">
                    <a:lumMod val="60000"/>
                    <a:lumOff val="40000"/>
                  </a:schemeClr>
                </a:solidFill>
              </a:rPr>
              <a:t>the </a:t>
            </a:r>
            <a:r>
              <a:rPr lang="en-ZA" sz="2400" dirty="0">
                <a:solidFill>
                  <a:schemeClr val="accent1">
                    <a:lumMod val="60000"/>
                    <a:lumOff val="40000"/>
                  </a:schemeClr>
                </a:solidFill>
              </a:rPr>
              <a:t>main memory, and </a:t>
            </a:r>
            <a:endParaRPr lang="en-ZA" sz="2400" dirty="0" smtClean="0">
              <a:solidFill>
                <a:schemeClr val="accent1">
                  <a:lumMod val="60000"/>
                  <a:lumOff val="40000"/>
                </a:schemeClr>
              </a:solidFill>
            </a:endParaRPr>
          </a:p>
          <a:p>
            <a:pPr marL="457200" indent="-457200">
              <a:buFont typeface="+mj-lt"/>
              <a:buAutoNum type="arabicPeriod"/>
            </a:pPr>
            <a:r>
              <a:rPr lang="en-ZA" sz="2400" dirty="0" smtClean="0">
                <a:solidFill>
                  <a:schemeClr val="accent1">
                    <a:lumMod val="60000"/>
                    <a:lumOff val="40000"/>
                  </a:schemeClr>
                </a:solidFill>
              </a:rPr>
              <a:t>the </a:t>
            </a:r>
            <a:r>
              <a:rPr lang="en-ZA" sz="2400" dirty="0">
                <a:solidFill>
                  <a:schemeClr val="accent1">
                    <a:lumMod val="60000"/>
                    <a:lumOff val="40000"/>
                  </a:schemeClr>
                </a:solidFill>
              </a:rPr>
              <a:t>input/output subsystem. </a:t>
            </a:r>
          </a:p>
        </p:txBody>
      </p:sp>
      <p:sp>
        <p:nvSpPr>
          <p:cNvPr id="4" name="Up-Down Arrow 3"/>
          <p:cNvSpPr/>
          <p:nvPr/>
        </p:nvSpPr>
        <p:spPr>
          <a:xfrm>
            <a:off x="4439816" y="2344944"/>
            <a:ext cx="484632" cy="121615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a:extLst>
              <a:ext uri="{FF2B5EF4-FFF2-40B4-BE49-F238E27FC236}">
                <a16:creationId xmlns:a16="http://schemas.microsoft.com/office/drawing/2014/main" id="{8EFC2A3C-21DE-40A0-9AB8-065B5C15310D}"/>
              </a:ext>
            </a:extLst>
          </p:cNvPr>
          <p:cNvSpPr/>
          <p:nvPr/>
        </p:nvSpPr>
        <p:spPr>
          <a:xfrm>
            <a:off x="9840416" y="6309320"/>
            <a:ext cx="2232248" cy="400110"/>
          </a:xfrm>
          <a:prstGeom prst="rect">
            <a:avLst/>
          </a:prstGeom>
        </p:spPr>
        <p:txBody>
          <a:bodyPr wrap="square">
            <a:spAutoFit/>
          </a:bodyPr>
          <a:lstStyle/>
          <a:p>
            <a:pPr algn="ctr"/>
            <a:r>
              <a:rPr lang="en-US" sz="1000" dirty="0">
                <a:solidFill>
                  <a:schemeClr val="accent3">
                    <a:lumMod val="60000"/>
                    <a:lumOff val="40000"/>
                  </a:schemeClr>
                </a:solidFill>
                <a:latin typeface="Open Sans"/>
              </a:rPr>
              <a:t>Foundations of Computer Science </a:t>
            </a:r>
            <a:r>
              <a:rPr lang="en-US" sz="1000" dirty="0" smtClean="0">
                <a:solidFill>
                  <a:schemeClr val="accent3">
                    <a:lumMod val="60000"/>
                    <a:lumOff val="40000"/>
                  </a:schemeClr>
                </a:solidFill>
              </a:rPr>
              <a:t>CHAPTER </a:t>
            </a:r>
            <a:r>
              <a:rPr lang="en-US" sz="1000" dirty="0">
                <a:solidFill>
                  <a:schemeClr val="accent3">
                    <a:lumMod val="60000"/>
                    <a:lumOff val="40000"/>
                  </a:schemeClr>
                </a:solidFill>
              </a:rPr>
              <a:t>5.1 – 5.4: pp 91 – </a:t>
            </a:r>
            <a:r>
              <a:rPr lang="en-US" sz="1000" dirty="0" smtClean="0">
                <a:solidFill>
                  <a:schemeClr val="accent3">
                    <a:lumMod val="60000"/>
                    <a:lumOff val="40000"/>
                  </a:schemeClr>
                </a:solidFill>
              </a:rPr>
              <a:t>104</a:t>
            </a:r>
            <a:endParaRPr lang="en-US" sz="1000" dirty="0">
              <a:solidFill>
                <a:schemeClr val="accent3">
                  <a:lumMod val="60000"/>
                  <a:lumOff val="40000"/>
                </a:schemeClr>
              </a:solidFill>
            </a:endParaRPr>
          </a:p>
        </p:txBody>
      </p:sp>
    </p:spTree>
    <p:extLst>
      <p:ext uri="{BB962C8B-B14F-4D97-AF65-F5344CB8AC3E}">
        <p14:creationId xmlns:p14="http://schemas.microsoft.com/office/powerpoint/2010/main" val="123956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5360" y="116632"/>
            <a:ext cx="11521280" cy="1569660"/>
          </a:xfrm>
          <a:prstGeom prst="rect">
            <a:avLst/>
          </a:prstGeom>
        </p:spPr>
        <p:txBody>
          <a:bodyPr wrap="square">
            <a:spAutoFit/>
          </a:bodyPr>
          <a:lstStyle/>
          <a:p>
            <a:r>
              <a:rPr lang="en-ZA" sz="2400" dirty="0" smtClean="0">
                <a:solidFill>
                  <a:srgbClr val="8E44AD"/>
                </a:solidFill>
              </a:rPr>
              <a:t>List the </a:t>
            </a:r>
            <a:r>
              <a:rPr lang="en-ZA" sz="2400" dirty="0">
                <a:solidFill>
                  <a:srgbClr val="8E44AD"/>
                </a:solidFill>
              </a:rPr>
              <a:t>three subsystems of a </a:t>
            </a:r>
            <a:r>
              <a:rPr lang="en-ZA" sz="2400" dirty="0" smtClean="0">
                <a:solidFill>
                  <a:srgbClr val="8E44AD"/>
                </a:solidFill>
              </a:rPr>
              <a:t>computer</a:t>
            </a:r>
          </a:p>
          <a:p>
            <a:pPr marL="342900" indent="-342900">
              <a:buFont typeface="Arial" panose="020B0604020202020204" pitchFamily="34" charset="0"/>
              <a:buChar char="•"/>
            </a:pPr>
            <a:r>
              <a:rPr lang="en-ZA" sz="2400" dirty="0">
                <a:solidFill>
                  <a:srgbClr val="8E44AD"/>
                </a:solidFill>
              </a:rPr>
              <a:t>Describe the role of the </a:t>
            </a:r>
            <a:r>
              <a:rPr lang="en-ZA" sz="2400" b="1" dirty="0" smtClean="0">
                <a:solidFill>
                  <a:srgbClr val="8E44AD"/>
                </a:solidFill>
              </a:rPr>
              <a:t>CPU</a:t>
            </a:r>
            <a:r>
              <a:rPr lang="en-ZA" sz="2400" dirty="0" smtClean="0">
                <a:solidFill>
                  <a:srgbClr val="8E44AD"/>
                </a:solidFill>
              </a:rPr>
              <a:t>;</a:t>
            </a:r>
          </a:p>
          <a:p>
            <a:pPr marL="342900" indent="-342900">
              <a:buFont typeface="Arial" panose="020B0604020202020204" pitchFamily="34" charset="0"/>
              <a:buChar char="•"/>
            </a:pPr>
            <a:r>
              <a:rPr lang="en-ZA" sz="2400" dirty="0" smtClean="0">
                <a:solidFill>
                  <a:srgbClr val="8E44AD"/>
                </a:solidFill>
              </a:rPr>
              <a:t>Describe the main memory;</a:t>
            </a:r>
          </a:p>
          <a:p>
            <a:pPr marL="342900" indent="-342900">
              <a:buFont typeface="Arial" panose="020B0604020202020204" pitchFamily="34" charset="0"/>
              <a:buChar char="•"/>
            </a:pPr>
            <a:r>
              <a:rPr lang="en-ZA" sz="2400" dirty="0" smtClean="0">
                <a:solidFill>
                  <a:srgbClr val="8E44AD"/>
                </a:solidFill>
              </a:rPr>
              <a:t>Describe </a:t>
            </a:r>
            <a:r>
              <a:rPr lang="en-ZA" sz="2400" dirty="0">
                <a:solidFill>
                  <a:srgbClr val="8E44AD"/>
                </a:solidFill>
              </a:rPr>
              <a:t>the input/output </a:t>
            </a:r>
            <a:r>
              <a:rPr lang="en-ZA" sz="2400" dirty="0" smtClean="0">
                <a:solidFill>
                  <a:srgbClr val="8E44AD"/>
                </a:solidFill>
              </a:rPr>
              <a:t>subsystem.</a:t>
            </a:r>
            <a:endParaRPr lang="en-ZA" sz="2400" dirty="0">
              <a:solidFill>
                <a:srgbClr val="8E44AD"/>
              </a:solidFill>
            </a:endParaRPr>
          </a:p>
        </p:txBody>
      </p:sp>
      <p:sp>
        <p:nvSpPr>
          <p:cNvPr id="8" name="Rectangle 7"/>
          <p:cNvSpPr/>
          <p:nvPr/>
        </p:nvSpPr>
        <p:spPr>
          <a:xfrm>
            <a:off x="479376" y="2366296"/>
            <a:ext cx="3888432" cy="3785652"/>
          </a:xfrm>
          <a:prstGeom prst="rect">
            <a:avLst/>
          </a:prstGeom>
        </p:spPr>
        <p:txBody>
          <a:bodyPr wrap="square">
            <a:spAutoFit/>
          </a:bodyPr>
          <a:lstStyle/>
          <a:p>
            <a:pPr algn="just"/>
            <a:r>
              <a:rPr lang="en-US" sz="2400" dirty="0">
                <a:solidFill>
                  <a:schemeClr val="accent1">
                    <a:lumMod val="60000"/>
                    <a:lumOff val="40000"/>
                  </a:schemeClr>
                </a:solidFill>
              </a:rPr>
              <a:t>The central processing unit (CPU) performs operations on data. In most architectures it has three parts: </a:t>
            </a:r>
            <a:endParaRPr lang="en-US" sz="2400" dirty="0" smtClean="0">
              <a:solidFill>
                <a:schemeClr val="accent1">
                  <a:lumMod val="60000"/>
                  <a:lumOff val="40000"/>
                </a:schemeClr>
              </a:solidFill>
            </a:endParaRPr>
          </a:p>
          <a:p>
            <a:pPr marL="457200" indent="-457200" algn="just">
              <a:buFont typeface="+mj-lt"/>
              <a:buAutoNum type="arabicPeriod"/>
            </a:pPr>
            <a:r>
              <a:rPr lang="en-US" sz="2400" dirty="0" smtClean="0">
                <a:solidFill>
                  <a:schemeClr val="accent1">
                    <a:lumMod val="60000"/>
                    <a:lumOff val="40000"/>
                  </a:schemeClr>
                </a:solidFill>
              </a:rPr>
              <a:t>an </a:t>
            </a:r>
            <a:r>
              <a:rPr lang="en-US" sz="2400" dirty="0">
                <a:solidFill>
                  <a:schemeClr val="accent1">
                    <a:lumMod val="60000"/>
                    <a:lumOff val="40000"/>
                  </a:schemeClr>
                </a:solidFill>
              </a:rPr>
              <a:t>arithmetic logic unit (ALU</a:t>
            </a:r>
            <a:r>
              <a:rPr lang="en-US" sz="2400" dirty="0" smtClean="0">
                <a:solidFill>
                  <a:schemeClr val="accent1">
                    <a:lumMod val="60000"/>
                    <a:lumOff val="40000"/>
                  </a:schemeClr>
                </a:solidFill>
              </a:rPr>
              <a:t>),</a:t>
            </a:r>
          </a:p>
          <a:p>
            <a:pPr marL="457200" indent="-457200" algn="just">
              <a:buFont typeface="+mj-lt"/>
              <a:buAutoNum type="arabicPeriod"/>
            </a:pPr>
            <a:r>
              <a:rPr lang="en-US" sz="2400" dirty="0" smtClean="0">
                <a:solidFill>
                  <a:schemeClr val="accent1">
                    <a:lumMod val="60000"/>
                    <a:lumOff val="40000"/>
                  </a:schemeClr>
                </a:solidFill>
              </a:rPr>
              <a:t>a </a:t>
            </a:r>
            <a:r>
              <a:rPr lang="en-US" sz="2400" dirty="0">
                <a:solidFill>
                  <a:schemeClr val="accent1">
                    <a:lumMod val="60000"/>
                    <a:lumOff val="40000"/>
                  </a:schemeClr>
                </a:solidFill>
              </a:rPr>
              <a:t>control unit, and </a:t>
            </a:r>
            <a:endParaRPr lang="en-US" sz="2400" dirty="0" smtClean="0">
              <a:solidFill>
                <a:schemeClr val="accent1">
                  <a:lumMod val="60000"/>
                  <a:lumOff val="40000"/>
                </a:schemeClr>
              </a:solidFill>
            </a:endParaRPr>
          </a:p>
          <a:p>
            <a:pPr marL="457200" indent="-457200" algn="just">
              <a:buFont typeface="+mj-lt"/>
              <a:buAutoNum type="arabicPeriod"/>
            </a:pPr>
            <a:r>
              <a:rPr lang="en-US" sz="2400" dirty="0" smtClean="0">
                <a:solidFill>
                  <a:schemeClr val="accent1">
                    <a:lumMod val="60000"/>
                    <a:lumOff val="40000"/>
                  </a:schemeClr>
                </a:solidFill>
              </a:rPr>
              <a:t>a </a:t>
            </a:r>
            <a:r>
              <a:rPr lang="en-US" sz="2400" dirty="0">
                <a:solidFill>
                  <a:schemeClr val="accent1">
                    <a:lumMod val="60000"/>
                    <a:lumOff val="40000"/>
                  </a:schemeClr>
                </a:solidFill>
              </a:rPr>
              <a:t>set of registers, fast storage locations.</a:t>
            </a:r>
          </a:p>
        </p:txBody>
      </p:sp>
      <p:sp>
        <p:nvSpPr>
          <p:cNvPr id="2" name="Rectangle 1"/>
          <p:cNvSpPr/>
          <p:nvPr/>
        </p:nvSpPr>
        <p:spPr>
          <a:xfrm>
            <a:off x="5119369" y="2117618"/>
            <a:ext cx="3744416" cy="4524315"/>
          </a:xfrm>
          <a:prstGeom prst="rect">
            <a:avLst/>
          </a:prstGeom>
        </p:spPr>
        <p:txBody>
          <a:bodyPr wrap="square">
            <a:spAutoFit/>
          </a:bodyPr>
          <a:lstStyle/>
          <a:p>
            <a:r>
              <a:rPr lang="en-US" dirty="0" smtClean="0"/>
              <a:t>It is </a:t>
            </a:r>
            <a:r>
              <a:rPr lang="en-US" dirty="0"/>
              <a:t>a computer chip that performs the calculations and comparisons needed for processing; it also controls the computer’s operations. </a:t>
            </a:r>
            <a:endParaRPr lang="en-US" dirty="0" smtClean="0"/>
          </a:p>
          <a:p>
            <a:endParaRPr lang="en-US" dirty="0" smtClean="0"/>
          </a:p>
          <a:p>
            <a:r>
              <a:rPr lang="en-US" dirty="0"/>
              <a:t>The CPU </a:t>
            </a:r>
            <a:r>
              <a:rPr lang="en-US" b="1" dirty="0"/>
              <a:t>clock speed</a:t>
            </a:r>
            <a:r>
              <a:rPr lang="en-US" dirty="0"/>
              <a:t> measures of the number of instructions that can be processed per second. </a:t>
            </a:r>
          </a:p>
          <a:p>
            <a:endParaRPr lang="en-US" dirty="0" smtClean="0"/>
          </a:p>
          <a:p>
            <a:r>
              <a:rPr lang="en-US" b="1" dirty="0"/>
              <a:t>Cache memory </a:t>
            </a:r>
            <a:r>
              <a:rPr lang="en-US" dirty="0"/>
              <a:t>is a special group of very fast memory circuitry located on or close to the CPU that is used to speed up processing by storing the data and instructions that may be needed next by the CPU in handy locations</a:t>
            </a:r>
            <a:r>
              <a:rPr lang="en-US" dirty="0" smtClean="0"/>
              <a:t>.</a:t>
            </a:r>
            <a:endParaRPr lang="en-US" dirty="0"/>
          </a:p>
        </p:txBody>
      </p:sp>
      <p:cxnSp>
        <p:nvCxnSpPr>
          <p:cNvPr id="12" name="Straight Connector 11">
            <a:extLst>
              <a:ext uri="{FF2B5EF4-FFF2-40B4-BE49-F238E27FC236}">
                <a16:creationId xmlns:a16="http://schemas.microsoft.com/office/drawing/2014/main" id="{4E9B55E3-35C7-4A4D-8DAB-2D9ED733C6E6}"/>
              </a:ext>
            </a:extLst>
          </p:cNvPr>
          <p:cNvCxnSpPr/>
          <p:nvPr/>
        </p:nvCxnSpPr>
        <p:spPr>
          <a:xfrm>
            <a:off x="4727848" y="2276872"/>
            <a:ext cx="0" cy="420580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9B55E3-35C7-4A4D-8DAB-2D9ED733C6E6}"/>
              </a:ext>
            </a:extLst>
          </p:cNvPr>
          <p:cNvCxnSpPr/>
          <p:nvPr/>
        </p:nvCxnSpPr>
        <p:spPr>
          <a:xfrm>
            <a:off x="9120336" y="2276872"/>
            <a:ext cx="0" cy="420580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5" name="Picture 14" descr="CPU.bmp"/>
          <p:cNvPicPr>
            <a:picLocks noChangeAspect="1"/>
          </p:cNvPicPr>
          <p:nvPr/>
        </p:nvPicPr>
        <p:blipFill>
          <a:blip r:embed="rId2"/>
          <a:stretch>
            <a:fillRect/>
          </a:stretch>
        </p:blipFill>
        <p:spPr>
          <a:xfrm>
            <a:off x="8870991" y="3356992"/>
            <a:ext cx="2805765" cy="1338134"/>
          </a:xfrm>
          <a:prstGeom prst="rect">
            <a:avLst/>
          </a:prstGeom>
        </p:spPr>
      </p:pic>
      <p:pic>
        <p:nvPicPr>
          <p:cNvPr id="16" name="Picture 15"/>
          <p:cNvPicPr>
            <a:picLocks noChangeAspect="1"/>
          </p:cNvPicPr>
          <p:nvPr/>
        </p:nvPicPr>
        <p:blipFill>
          <a:blip r:embed="rId3"/>
          <a:stretch>
            <a:fillRect/>
          </a:stretch>
        </p:blipFill>
        <p:spPr>
          <a:xfrm>
            <a:off x="9385999" y="5042483"/>
            <a:ext cx="2603619" cy="1109465"/>
          </a:xfrm>
          <a:prstGeom prst="rect">
            <a:avLst/>
          </a:prstGeom>
        </p:spPr>
      </p:pic>
      <p:sp>
        <p:nvSpPr>
          <p:cNvPr id="10" name="Rectangle 9">
            <a:extLst>
              <a:ext uri="{FF2B5EF4-FFF2-40B4-BE49-F238E27FC236}">
                <a16:creationId xmlns:a16="http://schemas.microsoft.com/office/drawing/2014/main" id="{8EFC2A3C-21DE-40A0-9AB8-065B5C15310D}"/>
              </a:ext>
            </a:extLst>
          </p:cNvPr>
          <p:cNvSpPr/>
          <p:nvPr/>
        </p:nvSpPr>
        <p:spPr>
          <a:xfrm>
            <a:off x="9840416" y="6309320"/>
            <a:ext cx="2232248" cy="400110"/>
          </a:xfrm>
          <a:prstGeom prst="rect">
            <a:avLst/>
          </a:prstGeom>
        </p:spPr>
        <p:txBody>
          <a:bodyPr wrap="square">
            <a:spAutoFit/>
          </a:bodyPr>
          <a:lstStyle/>
          <a:p>
            <a:pPr algn="ctr"/>
            <a:r>
              <a:rPr lang="en-US" sz="1000" dirty="0">
                <a:solidFill>
                  <a:schemeClr val="accent3">
                    <a:lumMod val="60000"/>
                    <a:lumOff val="40000"/>
                  </a:schemeClr>
                </a:solidFill>
                <a:latin typeface="Open Sans"/>
              </a:rPr>
              <a:t>Foundations of Computer Science </a:t>
            </a:r>
            <a:r>
              <a:rPr lang="en-US" sz="1000" dirty="0" smtClean="0">
                <a:solidFill>
                  <a:schemeClr val="accent3">
                    <a:lumMod val="60000"/>
                    <a:lumOff val="40000"/>
                  </a:schemeClr>
                </a:solidFill>
              </a:rPr>
              <a:t>CHAPTER </a:t>
            </a:r>
            <a:r>
              <a:rPr lang="en-US" sz="1000" dirty="0">
                <a:solidFill>
                  <a:schemeClr val="accent3">
                    <a:lumMod val="60000"/>
                    <a:lumOff val="40000"/>
                  </a:schemeClr>
                </a:solidFill>
              </a:rPr>
              <a:t>5.1 – 5.4: pp 91 – </a:t>
            </a:r>
            <a:r>
              <a:rPr lang="en-US" sz="1000" dirty="0" smtClean="0">
                <a:solidFill>
                  <a:schemeClr val="accent3">
                    <a:lumMod val="60000"/>
                    <a:lumOff val="40000"/>
                  </a:schemeClr>
                </a:solidFill>
              </a:rPr>
              <a:t>104</a:t>
            </a:r>
            <a:endParaRPr lang="en-US" sz="1000" dirty="0">
              <a:solidFill>
                <a:schemeClr val="accent3">
                  <a:lumMod val="60000"/>
                  <a:lumOff val="40000"/>
                </a:schemeClr>
              </a:solidFill>
            </a:endParaRPr>
          </a:p>
        </p:txBody>
      </p:sp>
    </p:spTree>
    <p:extLst>
      <p:ext uri="{BB962C8B-B14F-4D97-AF65-F5344CB8AC3E}">
        <p14:creationId xmlns:p14="http://schemas.microsoft.com/office/powerpoint/2010/main" val="649390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44624"/>
            <a:ext cx="4968552" cy="954107"/>
          </a:xfrm>
          <a:prstGeom prst="rect">
            <a:avLst/>
          </a:prstGeom>
        </p:spPr>
        <p:txBody>
          <a:bodyPr wrap="square">
            <a:spAutoFit/>
          </a:bodyPr>
          <a:lstStyle/>
          <a:p>
            <a:r>
              <a:rPr lang="en-ZA" sz="1400" dirty="0" smtClean="0">
                <a:solidFill>
                  <a:srgbClr val="8E44AD"/>
                </a:solidFill>
              </a:rPr>
              <a:t>List the </a:t>
            </a:r>
            <a:r>
              <a:rPr lang="en-ZA" sz="1400" dirty="0">
                <a:solidFill>
                  <a:srgbClr val="8E44AD"/>
                </a:solidFill>
              </a:rPr>
              <a:t>three subsystems of a </a:t>
            </a:r>
            <a:r>
              <a:rPr lang="en-ZA" sz="1400" dirty="0" smtClean="0">
                <a:solidFill>
                  <a:srgbClr val="8E44AD"/>
                </a:solidFill>
              </a:rPr>
              <a:t>computer</a:t>
            </a:r>
          </a:p>
          <a:p>
            <a:pPr marL="342900" indent="-342900">
              <a:buFont typeface="Arial" panose="020B0604020202020204" pitchFamily="34" charset="0"/>
              <a:buChar char="•"/>
            </a:pPr>
            <a:r>
              <a:rPr lang="en-ZA" sz="1400" dirty="0">
                <a:solidFill>
                  <a:srgbClr val="8E44AD"/>
                </a:solidFill>
              </a:rPr>
              <a:t>Describe the role of the </a:t>
            </a:r>
            <a:r>
              <a:rPr lang="en-ZA" sz="1400" dirty="0" smtClean="0">
                <a:solidFill>
                  <a:srgbClr val="8E44AD"/>
                </a:solidFill>
              </a:rPr>
              <a:t>CPU;</a:t>
            </a:r>
          </a:p>
          <a:p>
            <a:pPr marL="342900" indent="-342900">
              <a:buFont typeface="Arial" panose="020B0604020202020204" pitchFamily="34" charset="0"/>
              <a:buChar char="•"/>
            </a:pPr>
            <a:r>
              <a:rPr lang="en-ZA" sz="1400" dirty="0" smtClean="0">
                <a:solidFill>
                  <a:srgbClr val="8E44AD"/>
                </a:solidFill>
              </a:rPr>
              <a:t>Describe the </a:t>
            </a:r>
            <a:r>
              <a:rPr lang="en-ZA" sz="1400" b="1" dirty="0" smtClean="0">
                <a:solidFill>
                  <a:srgbClr val="8E44AD"/>
                </a:solidFill>
              </a:rPr>
              <a:t>main memory</a:t>
            </a:r>
            <a:r>
              <a:rPr lang="en-ZA" sz="1400" dirty="0" smtClean="0">
                <a:solidFill>
                  <a:srgbClr val="8E44AD"/>
                </a:solidFill>
              </a:rPr>
              <a:t>;</a:t>
            </a:r>
          </a:p>
          <a:p>
            <a:pPr marL="342900" indent="-342900">
              <a:buFont typeface="Arial" panose="020B0604020202020204" pitchFamily="34" charset="0"/>
              <a:buChar char="•"/>
            </a:pPr>
            <a:r>
              <a:rPr lang="en-ZA" sz="1400" dirty="0" smtClean="0">
                <a:solidFill>
                  <a:srgbClr val="8E44AD"/>
                </a:solidFill>
              </a:rPr>
              <a:t>Describe </a:t>
            </a:r>
            <a:r>
              <a:rPr lang="en-ZA" sz="1400" dirty="0">
                <a:solidFill>
                  <a:srgbClr val="8E44AD"/>
                </a:solidFill>
              </a:rPr>
              <a:t>the input/output </a:t>
            </a:r>
            <a:r>
              <a:rPr lang="en-ZA" sz="1400" dirty="0" smtClean="0">
                <a:solidFill>
                  <a:srgbClr val="8E44AD"/>
                </a:solidFill>
              </a:rPr>
              <a:t>subsystem.</a:t>
            </a:r>
            <a:endParaRPr lang="en-ZA" sz="1400" dirty="0">
              <a:solidFill>
                <a:srgbClr val="8E44AD"/>
              </a:solidFill>
            </a:endParaRPr>
          </a:p>
        </p:txBody>
      </p:sp>
      <p:sp>
        <p:nvSpPr>
          <p:cNvPr id="8" name="Rectangle 7"/>
          <p:cNvSpPr/>
          <p:nvPr/>
        </p:nvSpPr>
        <p:spPr>
          <a:xfrm>
            <a:off x="484080" y="2055327"/>
            <a:ext cx="2160240" cy="4247317"/>
          </a:xfrm>
          <a:prstGeom prst="rect">
            <a:avLst/>
          </a:prstGeom>
        </p:spPr>
        <p:txBody>
          <a:bodyPr wrap="square">
            <a:spAutoFit/>
          </a:bodyPr>
          <a:lstStyle/>
          <a:p>
            <a:pPr algn="just"/>
            <a:r>
              <a:rPr lang="en-ZA" dirty="0">
                <a:solidFill>
                  <a:schemeClr val="accent1">
                    <a:lumMod val="60000"/>
                    <a:lumOff val="40000"/>
                  </a:schemeClr>
                </a:solidFill>
              </a:rPr>
              <a:t>Main memory </a:t>
            </a:r>
            <a:r>
              <a:rPr lang="en-ZA" dirty="0" smtClean="0">
                <a:solidFill>
                  <a:schemeClr val="accent1">
                    <a:lumMod val="60000"/>
                    <a:lumOff val="40000"/>
                  </a:schemeClr>
                </a:solidFill>
              </a:rPr>
              <a:t>consists </a:t>
            </a:r>
            <a:r>
              <a:rPr lang="en-ZA" dirty="0">
                <a:solidFill>
                  <a:schemeClr val="accent1">
                    <a:lumMod val="60000"/>
                    <a:lumOff val="40000"/>
                  </a:schemeClr>
                </a:solidFill>
              </a:rPr>
              <a:t>of a collection of storage locations, each with a unique identifier, called an </a:t>
            </a:r>
            <a:r>
              <a:rPr lang="en-ZA" dirty="0" smtClean="0">
                <a:solidFill>
                  <a:schemeClr val="accent1">
                    <a:lumMod val="60000"/>
                    <a:lumOff val="40000"/>
                  </a:schemeClr>
                </a:solidFill>
              </a:rPr>
              <a:t>address.</a:t>
            </a:r>
          </a:p>
          <a:p>
            <a:pPr algn="just"/>
            <a:endParaRPr lang="en-ZA" dirty="0">
              <a:solidFill>
                <a:schemeClr val="accent1">
                  <a:lumMod val="60000"/>
                  <a:lumOff val="40000"/>
                </a:schemeClr>
              </a:solidFill>
            </a:endParaRPr>
          </a:p>
          <a:p>
            <a:pPr algn="just"/>
            <a:r>
              <a:rPr lang="en-ZA" dirty="0" smtClean="0">
                <a:solidFill>
                  <a:schemeClr val="accent1">
                    <a:lumMod val="60000"/>
                    <a:lumOff val="40000"/>
                  </a:schemeClr>
                </a:solidFill>
              </a:rPr>
              <a:t>Data </a:t>
            </a:r>
            <a:r>
              <a:rPr lang="en-ZA" dirty="0">
                <a:solidFill>
                  <a:schemeClr val="accent1">
                    <a:lumMod val="60000"/>
                    <a:lumOff val="40000"/>
                  </a:schemeClr>
                </a:solidFill>
              </a:rPr>
              <a:t>is transferred to and from memory in groups of bits called words. If the word is 8 bits, it is referred to as a byte. </a:t>
            </a:r>
          </a:p>
        </p:txBody>
      </p:sp>
      <p:sp>
        <p:nvSpPr>
          <p:cNvPr id="2" name="Rectangle 1"/>
          <p:cNvSpPr/>
          <p:nvPr/>
        </p:nvSpPr>
        <p:spPr>
          <a:xfrm>
            <a:off x="3418665" y="1124744"/>
            <a:ext cx="5432081" cy="5139869"/>
          </a:xfrm>
          <a:prstGeom prst="rect">
            <a:avLst/>
          </a:prstGeom>
        </p:spPr>
        <p:txBody>
          <a:bodyPr wrap="square">
            <a:spAutoFit/>
          </a:bodyPr>
          <a:lstStyle/>
          <a:p>
            <a:r>
              <a:rPr lang="en-US" b="1" dirty="0"/>
              <a:t>Memory </a:t>
            </a:r>
            <a:r>
              <a:rPr lang="en-US" dirty="0"/>
              <a:t>is chips located inside the system unit that the computer uses to store data and instructions while it is working with them</a:t>
            </a:r>
            <a:r>
              <a:rPr lang="en-US" dirty="0" smtClean="0"/>
              <a:t>.</a:t>
            </a:r>
          </a:p>
          <a:p>
            <a:endParaRPr lang="en-US" sz="1000" dirty="0"/>
          </a:p>
          <a:p>
            <a:r>
              <a:rPr lang="en-US" b="1" dirty="0"/>
              <a:t>RAM (random access memory) </a:t>
            </a:r>
            <a:r>
              <a:rPr lang="en-US" dirty="0"/>
              <a:t>is used to store the essential parts of the operating </a:t>
            </a:r>
            <a:r>
              <a:rPr lang="en-US" dirty="0" smtClean="0"/>
              <a:t>system while </a:t>
            </a:r>
            <a:r>
              <a:rPr lang="en-US" dirty="0"/>
              <a:t>the computer is running, as </a:t>
            </a:r>
            <a:r>
              <a:rPr lang="en-US" dirty="0" smtClean="0"/>
              <a:t>well </a:t>
            </a:r>
            <a:r>
              <a:rPr lang="en-US" dirty="0"/>
              <a:t>as the programs and data </a:t>
            </a:r>
            <a:br>
              <a:rPr lang="en-US" dirty="0"/>
            </a:br>
            <a:r>
              <a:rPr lang="en-US" dirty="0"/>
              <a:t>that the computer is currently </a:t>
            </a:r>
            <a:r>
              <a:rPr lang="en-US" dirty="0" smtClean="0"/>
              <a:t>using</a:t>
            </a:r>
            <a:r>
              <a:rPr lang="en-US" dirty="0"/>
              <a:t>. </a:t>
            </a:r>
            <a:endParaRPr lang="en-US" dirty="0" smtClean="0"/>
          </a:p>
          <a:p>
            <a:endParaRPr lang="en-US" sz="1000" dirty="0"/>
          </a:p>
          <a:p>
            <a:r>
              <a:rPr lang="en-US" dirty="0"/>
              <a:t>A </a:t>
            </a:r>
            <a:r>
              <a:rPr lang="en-US" b="1" dirty="0"/>
              <a:t>register </a:t>
            </a:r>
            <a:r>
              <a:rPr lang="en-US" dirty="0"/>
              <a:t>is high-speed memory built into the CPU that temporarily stores data during processing. </a:t>
            </a:r>
            <a:endParaRPr lang="en-US" dirty="0" smtClean="0"/>
          </a:p>
          <a:p>
            <a:endParaRPr lang="en-US" sz="1000" dirty="0"/>
          </a:p>
          <a:p>
            <a:r>
              <a:rPr lang="en-US" b="1" dirty="0"/>
              <a:t>ROM (read-only memory) </a:t>
            </a:r>
            <a:r>
              <a:rPr lang="en-US" dirty="0"/>
              <a:t>consists of nonvolatile chips that permanently store data or programs</a:t>
            </a:r>
            <a:r>
              <a:rPr lang="en-US" dirty="0" smtClean="0"/>
              <a:t>.</a:t>
            </a:r>
          </a:p>
          <a:p>
            <a:endParaRPr lang="en-US" sz="1000" dirty="0"/>
          </a:p>
          <a:p>
            <a:r>
              <a:rPr lang="en-US" b="1" dirty="0"/>
              <a:t>Flash memory </a:t>
            </a:r>
            <a:r>
              <a:rPr lang="en-US" dirty="0"/>
              <a:t>consists of nonvolatile memory chips that can be used for storage by the computer or the user. </a:t>
            </a:r>
          </a:p>
          <a:p>
            <a:pPr marL="285750" indent="-285750">
              <a:buFont typeface="Arial" panose="020B0604020202020204" pitchFamily="34" charset="0"/>
              <a:buChar char="•"/>
            </a:pPr>
            <a:r>
              <a:rPr lang="en-US" dirty="0"/>
              <a:t>Flash memory chips have begun to replace ROM for storing system information</a:t>
            </a:r>
            <a:r>
              <a:rPr lang="en-US" dirty="0" smtClean="0"/>
              <a:t>.</a:t>
            </a:r>
          </a:p>
        </p:txBody>
      </p:sp>
      <p:cxnSp>
        <p:nvCxnSpPr>
          <p:cNvPr id="12" name="Straight Connector 11">
            <a:extLst>
              <a:ext uri="{FF2B5EF4-FFF2-40B4-BE49-F238E27FC236}">
                <a16:creationId xmlns:a16="http://schemas.microsoft.com/office/drawing/2014/main" id="{4E9B55E3-35C7-4A4D-8DAB-2D9ED733C6E6}"/>
              </a:ext>
            </a:extLst>
          </p:cNvPr>
          <p:cNvCxnSpPr/>
          <p:nvPr/>
        </p:nvCxnSpPr>
        <p:spPr>
          <a:xfrm>
            <a:off x="3071664" y="1124744"/>
            <a:ext cx="0" cy="51986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9B55E3-35C7-4A4D-8DAB-2D9ED733C6E6}"/>
              </a:ext>
            </a:extLst>
          </p:cNvPr>
          <p:cNvCxnSpPr/>
          <p:nvPr/>
        </p:nvCxnSpPr>
        <p:spPr>
          <a:xfrm>
            <a:off x="9120336" y="1124744"/>
            <a:ext cx="0" cy="535793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0" name="Picture 9" descr="personal comp ram.bmp"/>
          <p:cNvPicPr>
            <a:picLocks noChangeAspect="1"/>
          </p:cNvPicPr>
          <p:nvPr/>
        </p:nvPicPr>
        <p:blipFill>
          <a:blip r:embed="rId2"/>
          <a:stretch>
            <a:fillRect/>
          </a:stretch>
        </p:blipFill>
        <p:spPr>
          <a:xfrm>
            <a:off x="8768843" y="1916832"/>
            <a:ext cx="2908527" cy="1447800"/>
          </a:xfrm>
          <a:prstGeom prst="rect">
            <a:avLst/>
          </a:prstGeom>
        </p:spPr>
      </p:pic>
      <p:pic>
        <p:nvPicPr>
          <p:cNvPr id="13" name="Picture 12" descr="cache mem.bmp"/>
          <p:cNvPicPr>
            <a:picLocks noChangeAspect="1"/>
          </p:cNvPicPr>
          <p:nvPr/>
        </p:nvPicPr>
        <p:blipFill>
          <a:blip r:embed="rId3"/>
          <a:stretch>
            <a:fillRect/>
          </a:stretch>
        </p:blipFill>
        <p:spPr>
          <a:xfrm>
            <a:off x="8768843" y="3704456"/>
            <a:ext cx="3337124" cy="1219200"/>
          </a:xfrm>
          <a:prstGeom prst="rect">
            <a:avLst/>
          </a:prstGeom>
        </p:spPr>
      </p:pic>
      <p:sp>
        <p:nvSpPr>
          <p:cNvPr id="11" name="Rectangle 10">
            <a:extLst>
              <a:ext uri="{FF2B5EF4-FFF2-40B4-BE49-F238E27FC236}">
                <a16:creationId xmlns:a16="http://schemas.microsoft.com/office/drawing/2014/main" id="{8EFC2A3C-21DE-40A0-9AB8-065B5C15310D}"/>
              </a:ext>
            </a:extLst>
          </p:cNvPr>
          <p:cNvSpPr/>
          <p:nvPr/>
        </p:nvSpPr>
        <p:spPr>
          <a:xfrm>
            <a:off x="9840416" y="6309320"/>
            <a:ext cx="2232248" cy="400110"/>
          </a:xfrm>
          <a:prstGeom prst="rect">
            <a:avLst/>
          </a:prstGeom>
        </p:spPr>
        <p:txBody>
          <a:bodyPr wrap="square">
            <a:spAutoFit/>
          </a:bodyPr>
          <a:lstStyle/>
          <a:p>
            <a:pPr algn="ctr"/>
            <a:r>
              <a:rPr lang="en-US" sz="1000" dirty="0">
                <a:solidFill>
                  <a:schemeClr val="accent3">
                    <a:lumMod val="60000"/>
                    <a:lumOff val="40000"/>
                  </a:schemeClr>
                </a:solidFill>
                <a:latin typeface="Open Sans"/>
              </a:rPr>
              <a:t>Foundations of Computer Science </a:t>
            </a:r>
            <a:r>
              <a:rPr lang="en-US" sz="1000" dirty="0" smtClean="0">
                <a:solidFill>
                  <a:schemeClr val="accent3">
                    <a:lumMod val="60000"/>
                    <a:lumOff val="40000"/>
                  </a:schemeClr>
                </a:solidFill>
              </a:rPr>
              <a:t>CHAPTER </a:t>
            </a:r>
            <a:r>
              <a:rPr lang="en-US" sz="1000" dirty="0">
                <a:solidFill>
                  <a:schemeClr val="accent3">
                    <a:lumMod val="60000"/>
                    <a:lumOff val="40000"/>
                  </a:schemeClr>
                </a:solidFill>
              </a:rPr>
              <a:t>5.1 – 5.4: pp 91 – </a:t>
            </a:r>
            <a:r>
              <a:rPr lang="en-US" sz="1000" dirty="0" smtClean="0">
                <a:solidFill>
                  <a:schemeClr val="accent3">
                    <a:lumMod val="60000"/>
                    <a:lumOff val="40000"/>
                  </a:schemeClr>
                </a:solidFill>
              </a:rPr>
              <a:t>104</a:t>
            </a:r>
            <a:endParaRPr lang="en-US" sz="1000" dirty="0">
              <a:solidFill>
                <a:schemeClr val="accent3">
                  <a:lumMod val="60000"/>
                  <a:lumOff val="40000"/>
                </a:schemeClr>
              </a:solidFill>
            </a:endParaRPr>
          </a:p>
        </p:txBody>
      </p:sp>
    </p:spTree>
    <p:extLst>
      <p:ext uri="{BB962C8B-B14F-4D97-AF65-F5344CB8AC3E}">
        <p14:creationId xmlns:p14="http://schemas.microsoft.com/office/powerpoint/2010/main" val="40955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4" y="44624"/>
            <a:ext cx="11881319" cy="1569660"/>
          </a:xfrm>
          <a:prstGeom prst="rect">
            <a:avLst/>
          </a:prstGeom>
        </p:spPr>
        <p:txBody>
          <a:bodyPr wrap="square">
            <a:spAutoFit/>
          </a:bodyPr>
          <a:lstStyle/>
          <a:p>
            <a:r>
              <a:rPr lang="en-ZA" sz="2400" dirty="0" smtClean="0">
                <a:solidFill>
                  <a:srgbClr val="8E44AD"/>
                </a:solidFill>
              </a:rPr>
              <a:t>List the </a:t>
            </a:r>
            <a:r>
              <a:rPr lang="en-ZA" sz="2400" dirty="0">
                <a:solidFill>
                  <a:srgbClr val="8E44AD"/>
                </a:solidFill>
              </a:rPr>
              <a:t>three subsystems of a </a:t>
            </a:r>
            <a:r>
              <a:rPr lang="en-ZA" sz="2400" dirty="0" smtClean="0">
                <a:solidFill>
                  <a:srgbClr val="8E44AD"/>
                </a:solidFill>
              </a:rPr>
              <a:t>computer</a:t>
            </a:r>
          </a:p>
          <a:p>
            <a:pPr marL="342900" indent="-342900">
              <a:buFont typeface="Arial" panose="020B0604020202020204" pitchFamily="34" charset="0"/>
              <a:buChar char="•"/>
            </a:pPr>
            <a:r>
              <a:rPr lang="en-ZA" sz="2400" dirty="0">
                <a:solidFill>
                  <a:srgbClr val="8E44AD"/>
                </a:solidFill>
              </a:rPr>
              <a:t>Describe the role of the </a:t>
            </a:r>
            <a:r>
              <a:rPr lang="en-ZA" sz="2400" dirty="0" smtClean="0">
                <a:solidFill>
                  <a:srgbClr val="8E44AD"/>
                </a:solidFill>
              </a:rPr>
              <a:t>CPU;</a:t>
            </a:r>
          </a:p>
          <a:p>
            <a:pPr marL="342900" indent="-342900">
              <a:buFont typeface="Arial" panose="020B0604020202020204" pitchFamily="34" charset="0"/>
              <a:buChar char="•"/>
            </a:pPr>
            <a:r>
              <a:rPr lang="en-ZA" sz="2400" dirty="0" smtClean="0">
                <a:solidFill>
                  <a:srgbClr val="8E44AD"/>
                </a:solidFill>
              </a:rPr>
              <a:t>Describe the </a:t>
            </a:r>
            <a:r>
              <a:rPr lang="en-ZA" sz="2400" b="1" dirty="0" smtClean="0">
                <a:solidFill>
                  <a:srgbClr val="8E44AD"/>
                </a:solidFill>
              </a:rPr>
              <a:t>main memory</a:t>
            </a:r>
            <a:r>
              <a:rPr lang="en-ZA" sz="2400" dirty="0" smtClean="0">
                <a:solidFill>
                  <a:srgbClr val="8E44AD"/>
                </a:solidFill>
              </a:rPr>
              <a:t>;</a:t>
            </a:r>
          </a:p>
          <a:p>
            <a:pPr marL="342900" indent="-342900">
              <a:buFont typeface="Arial" panose="020B0604020202020204" pitchFamily="34" charset="0"/>
              <a:buChar char="•"/>
            </a:pPr>
            <a:r>
              <a:rPr lang="en-ZA" sz="2400" dirty="0" smtClean="0">
                <a:solidFill>
                  <a:srgbClr val="8E44AD"/>
                </a:solidFill>
              </a:rPr>
              <a:t>Describe </a:t>
            </a:r>
            <a:r>
              <a:rPr lang="en-ZA" sz="2400" dirty="0">
                <a:solidFill>
                  <a:srgbClr val="8E44AD"/>
                </a:solidFill>
              </a:rPr>
              <a:t>the input/output </a:t>
            </a:r>
            <a:r>
              <a:rPr lang="en-ZA" sz="2400" dirty="0" smtClean="0">
                <a:solidFill>
                  <a:srgbClr val="8E44AD"/>
                </a:solidFill>
              </a:rPr>
              <a:t>subsystem.</a:t>
            </a:r>
            <a:endParaRPr lang="en-ZA" sz="2400" dirty="0">
              <a:solidFill>
                <a:srgbClr val="8E44AD"/>
              </a:solidFill>
            </a:endParaRPr>
          </a:p>
        </p:txBody>
      </p:sp>
      <p:pic>
        <p:nvPicPr>
          <p:cNvPr id="11" name="Picture 10"/>
          <p:cNvPicPr>
            <a:picLocks noChangeAspect="1"/>
          </p:cNvPicPr>
          <p:nvPr/>
        </p:nvPicPr>
        <p:blipFill>
          <a:blip r:embed="rId2"/>
          <a:stretch>
            <a:fillRect/>
          </a:stretch>
        </p:blipFill>
        <p:spPr>
          <a:xfrm>
            <a:off x="839416" y="2132856"/>
            <a:ext cx="4796659" cy="217207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6" name="Picture 15"/>
          <p:cNvPicPr>
            <a:picLocks noChangeAspect="1"/>
          </p:cNvPicPr>
          <p:nvPr/>
        </p:nvPicPr>
        <p:blipFill>
          <a:blip r:embed="rId3"/>
          <a:stretch>
            <a:fillRect/>
          </a:stretch>
        </p:blipFill>
        <p:spPr>
          <a:xfrm>
            <a:off x="6528048" y="3933056"/>
            <a:ext cx="4615864" cy="2264894"/>
          </a:xfrm>
          <a:prstGeom prst="rect">
            <a:avLst/>
          </a:prstGeom>
        </p:spPr>
      </p:pic>
      <p:sp>
        <p:nvSpPr>
          <p:cNvPr id="7" name="Rectangle 6">
            <a:extLst>
              <a:ext uri="{FF2B5EF4-FFF2-40B4-BE49-F238E27FC236}">
                <a16:creationId xmlns:a16="http://schemas.microsoft.com/office/drawing/2014/main" id="{8EFC2A3C-21DE-40A0-9AB8-065B5C15310D}"/>
              </a:ext>
            </a:extLst>
          </p:cNvPr>
          <p:cNvSpPr/>
          <p:nvPr/>
        </p:nvSpPr>
        <p:spPr>
          <a:xfrm>
            <a:off x="9840416" y="6309320"/>
            <a:ext cx="2232248" cy="400110"/>
          </a:xfrm>
          <a:prstGeom prst="rect">
            <a:avLst/>
          </a:prstGeom>
        </p:spPr>
        <p:txBody>
          <a:bodyPr wrap="square">
            <a:spAutoFit/>
          </a:bodyPr>
          <a:lstStyle/>
          <a:p>
            <a:pPr algn="ctr"/>
            <a:r>
              <a:rPr lang="en-US" sz="1000" dirty="0">
                <a:solidFill>
                  <a:schemeClr val="accent3">
                    <a:lumMod val="60000"/>
                    <a:lumOff val="40000"/>
                  </a:schemeClr>
                </a:solidFill>
                <a:latin typeface="Open Sans"/>
              </a:rPr>
              <a:t>Foundations of Computer Science </a:t>
            </a:r>
            <a:r>
              <a:rPr lang="en-US" sz="1000" dirty="0" smtClean="0">
                <a:solidFill>
                  <a:schemeClr val="accent3">
                    <a:lumMod val="60000"/>
                    <a:lumOff val="40000"/>
                  </a:schemeClr>
                </a:solidFill>
              </a:rPr>
              <a:t>CHAPTER </a:t>
            </a:r>
            <a:r>
              <a:rPr lang="en-US" sz="1000" dirty="0">
                <a:solidFill>
                  <a:schemeClr val="accent3">
                    <a:lumMod val="60000"/>
                    <a:lumOff val="40000"/>
                  </a:schemeClr>
                </a:solidFill>
              </a:rPr>
              <a:t>5.1 – 5.4: pp 91 – </a:t>
            </a:r>
            <a:r>
              <a:rPr lang="en-US" sz="1000" dirty="0" smtClean="0">
                <a:solidFill>
                  <a:schemeClr val="accent3">
                    <a:lumMod val="60000"/>
                    <a:lumOff val="40000"/>
                  </a:schemeClr>
                </a:solidFill>
              </a:rPr>
              <a:t>104</a:t>
            </a:r>
            <a:endParaRPr lang="en-US" sz="1000" dirty="0">
              <a:solidFill>
                <a:schemeClr val="accent3">
                  <a:lumMod val="60000"/>
                  <a:lumOff val="40000"/>
                </a:schemeClr>
              </a:solidFill>
            </a:endParaRPr>
          </a:p>
        </p:txBody>
      </p:sp>
      <p:sp>
        <p:nvSpPr>
          <p:cNvPr id="2" name="TextBox 1"/>
          <p:cNvSpPr txBox="1"/>
          <p:nvPr/>
        </p:nvSpPr>
        <p:spPr>
          <a:xfrm>
            <a:off x="3237745" y="1691748"/>
            <a:ext cx="2404826" cy="369332"/>
          </a:xfrm>
          <a:prstGeom prst="rect">
            <a:avLst/>
          </a:prstGeom>
          <a:noFill/>
        </p:spPr>
        <p:txBody>
          <a:bodyPr wrap="none" rtlCol="0">
            <a:spAutoFit/>
          </a:bodyPr>
          <a:lstStyle/>
          <a:p>
            <a:r>
              <a:rPr lang="en-ZA" dirty="0" smtClean="0">
                <a:solidFill>
                  <a:srgbClr val="FF0000"/>
                </a:solidFill>
              </a:rPr>
              <a:t>How do measure data?</a:t>
            </a:r>
            <a:endParaRPr lang="en-ZA" dirty="0">
              <a:solidFill>
                <a:srgbClr val="FF0000"/>
              </a:solidFill>
            </a:endParaRPr>
          </a:p>
        </p:txBody>
      </p:sp>
      <p:sp>
        <p:nvSpPr>
          <p:cNvPr id="8" name="TextBox 7"/>
          <p:cNvSpPr txBox="1"/>
          <p:nvPr/>
        </p:nvSpPr>
        <p:spPr>
          <a:xfrm>
            <a:off x="9768408" y="3452354"/>
            <a:ext cx="1513556" cy="369332"/>
          </a:xfrm>
          <a:prstGeom prst="rect">
            <a:avLst/>
          </a:prstGeom>
          <a:noFill/>
        </p:spPr>
        <p:txBody>
          <a:bodyPr wrap="none" rtlCol="0">
            <a:spAutoFit/>
          </a:bodyPr>
          <a:lstStyle/>
          <a:p>
            <a:r>
              <a:rPr lang="en-ZA" dirty="0" smtClean="0">
                <a:solidFill>
                  <a:srgbClr val="FF0000"/>
                </a:solidFill>
              </a:rPr>
              <a:t>Cost vs speed</a:t>
            </a:r>
            <a:endParaRPr lang="en-ZA" dirty="0">
              <a:solidFill>
                <a:srgbClr val="FF0000"/>
              </a:solidFill>
            </a:endParaRPr>
          </a:p>
        </p:txBody>
      </p:sp>
    </p:spTree>
    <p:extLst>
      <p:ext uri="{BB962C8B-B14F-4D97-AF65-F5344CB8AC3E}">
        <p14:creationId xmlns:p14="http://schemas.microsoft.com/office/powerpoint/2010/main" val="1894262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5360" y="116632"/>
            <a:ext cx="8856984" cy="1323439"/>
          </a:xfrm>
          <a:prstGeom prst="rect">
            <a:avLst/>
          </a:prstGeom>
        </p:spPr>
        <p:txBody>
          <a:bodyPr wrap="square">
            <a:spAutoFit/>
          </a:bodyPr>
          <a:lstStyle/>
          <a:p>
            <a:r>
              <a:rPr lang="en-ZA" sz="2000" dirty="0" smtClean="0">
                <a:solidFill>
                  <a:srgbClr val="8E44AD"/>
                </a:solidFill>
              </a:rPr>
              <a:t>List the </a:t>
            </a:r>
            <a:r>
              <a:rPr lang="en-ZA" sz="2000" dirty="0">
                <a:solidFill>
                  <a:srgbClr val="8E44AD"/>
                </a:solidFill>
              </a:rPr>
              <a:t>three subsystems of a </a:t>
            </a:r>
            <a:r>
              <a:rPr lang="en-ZA" sz="2000" dirty="0" smtClean="0">
                <a:solidFill>
                  <a:srgbClr val="8E44AD"/>
                </a:solidFill>
              </a:rPr>
              <a:t>computer</a:t>
            </a:r>
          </a:p>
          <a:p>
            <a:pPr marL="342900" indent="-342900">
              <a:buFont typeface="Arial" panose="020B0604020202020204" pitchFamily="34" charset="0"/>
              <a:buChar char="•"/>
            </a:pPr>
            <a:r>
              <a:rPr lang="en-ZA" sz="2000" dirty="0">
                <a:solidFill>
                  <a:srgbClr val="8E44AD"/>
                </a:solidFill>
              </a:rPr>
              <a:t>Describe the role of the CPU;</a:t>
            </a:r>
          </a:p>
          <a:p>
            <a:pPr marL="342900" indent="-342900">
              <a:buFont typeface="Arial" panose="020B0604020202020204" pitchFamily="34" charset="0"/>
              <a:buChar char="•"/>
            </a:pPr>
            <a:r>
              <a:rPr lang="en-ZA" sz="2000" dirty="0" smtClean="0">
                <a:solidFill>
                  <a:srgbClr val="8E44AD"/>
                </a:solidFill>
              </a:rPr>
              <a:t>Describe the main memory;</a:t>
            </a:r>
          </a:p>
          <a:p>
            <a:pPr marL="342900" indent="-342900">
              <a:buFont typeface="Arial" panose="020B0604020202020204" pitchFamily="34" charset="0"/>
              <a:buChar char="•"/>
            </a:pPr>
            <a:r>
              <a:rPr lang="en-ZA" sz="2000" dirty="0" smtClean="0">
                <a:solidFill>
                  <a:srgbClr val="8E44AD"/>
                </a:solidFill>
              </a:rPr>
              <a:t>Describe </a:t>
            </a:r>
            <a:r>
              <a:rPr lang="en-ZA" sz="2000" dirty="0">
                <a:solidFill>
                  <a:srgbClr val="8E44AD"/>
                </a:solidFill>
              </a:rPr>
              <a:t>the </a:t>
            </a:r>
            <a:r>
              <a:rPr lang="en-ZA" sz="2000" b="1" dirty="0">
                <a:solidFill>
                  <a:srgbClr val="8E44AD"/>
                </a:solidFill>
              </a:rPr>
              <a:t>input/output </a:t>
            </a:r>
            <a:r>
              <a:rPr lang="en-ZA" sz="2000" b="1" dirty="0" smtClean="0">
                <a:solidFill>
                  <a:srgbClr val="8E44AD"/>
                </a:solidFill>
              </a:rPr>
              <a:t>subsystem</a:t>
            </a:r>
            <a:r>
              <a:rPr lang="en-ZA" sz="2000" dirty="0" smtClean="0">
                <a:solidFill>
                  <a:srgbClr val="8E44AD"/>
                </a:solidFill>
              </a:rPr>
              <a:t>.</a:t>
            </a:r>
            <a:endParaRPr lang="en-ZA" sz="2000" dirty="0">
              <a:solidFill>
                <a:srgbClr val="8E44AD"/>
              </a:solidFill>
            </a:endParaRPr>
          </a:p>
        </p:txBody>
      </p:sp>
      <p:sp>
        <p:nvSpPr>
          <p:cNvPr id="8" name="Rectangle 7"/>
          <p:cNvSpPr/>
          <p:nvPr/>
        </p:nvSpPr>
        <p:spPr>
          <a:xfrm>
            <a:off x="546867" y="2364266"/>
            <a:ext cx="3373967" cy="3785652"/>
          </a:xfrm>
          <a:prstGeom prst="rect">
            <a:avLst/>
          </a:prstGeom>
        </p:spPr>
        <p:txBody>
          <a:bodyPr wrap="square">
            <a:spAutoFit/>
          </a:bodyPr>
          <a:lstStyle/>
          <a:p>
            <a:pPr algn="just"/>
            <a:r>
              <a:rPr lang="en-ZA" sz="2000" dirty="0">
                <a:solidFill>
                  <a:schemeClr val="accent1">
                    <a:lumMod val="60000"/>
                    <a:lumOff val="40000"/>
                  </a:schemeClr>
                </a:solidFill>
              </a:rPr>
              <a:t>The </a:t>
            </a:r>
            <a:r>
              <a:rPr lang="en-ZA" sz="2000" dirty="0" smtClean="0">
                <a:solidFill>
                  <a:schemeClr val="accent1">
                    <a:lumMod val="60000"/>
                    <a:lumOff val="40000"/>
                  </a:schemeClr>
                </a:solidFill>
              </a:rPr>
              <a:t>input/output </a:t>
            </a:r>
            <a:r>
              <a:rPr lang="en-ZA" sz="2000" dirty="0">
                <a:solidFill>
                  <a:schemeClr val="accent1">
                    <a:lumMod val="60000"/>
                    <a:lumOff val="40000"/>
                  </a:schemeClr>
                </a:solidFill>
              </a:rPr>
              <a:t>(I/O) </a:t>
            </a:r>
            <a:r>
              <a:rPr lang="en-ZA" sz="2000" dirty="0" smtClean="0">
                <a:solidFill>
                  <a:schemeClr val="accent1">
                    <a:lumMod val="60000"/>
                    <a:lumOff val="40000"/>
                  </a:schemeClr>
                </a:solidFill>
              </a:rPr>
              <a:t>subsystem </a:t>
            </a:r>
            <a:r>
              <a:rPr lang="en-ZA" sz="2000" dirty="0">
                <a:solidFill>
                  <a:schemeClr val="accent1">
                    <a:lumMod val="60000"/>
                    <a:lumOff val="40000"/>
                  </a:schemeClr>
                </a:solidFill>
              </a:rPr>
              <a:t>allows a computer to communicate with the outside world, and to store programs and data even when the power is off</a:t>
            </a:r>
            <a:r>
              <a:rPr lang="en-ZA" sz="2000" dirty="0" smtClean="0">
                <a:solidFill>
                  <a:schemeClr val="accent1">
                    <a:lumMod val="60000"/>
                    <a:lumOff val="40000"/>
                  </a:schemeClr>
                </a:solidFill>
              </a:rPr>
              <a:t>.</a:t>
            </a:r>
          </a:p>
          <a:p>
            <a:pPr algn="just"/>
            <a:endParaRPr lang="en-ZA" sz="2000" dirty="0">
              <a:solidFill>
                <a:schemeClr val="accent1">
                  <a:lumMod val="60000"/>
                  <a:lumOff val="40000"/>
                </a:schemeClr>
              </a:solidFill>
            </a:endParaRPr>
          </a:p>
          <a:p>
            <a:pPr algn="just"/>
            <a:r>
              <a:rPr lang="en-ZA" sz="2000" dirty="0" smtClean="0">
                <a:solidFill>
                  <a:schemeClr val="accent1">
                    <a:lumMod val="60000"/>
                    <a:lumOff val="40000"/>
                  </a:schemeClr>
                </a:solidFill>
              </a:rPr>
              <a:t>Input/output </a:t>
            </a:r>
            <a:r>
              <a:rPr lang="en-ZA" sz="2000" dirty="0">
                <a:solidFill>
                  <a:schemeClr val="accent1">
                    <a:lumMod val="60000"/>
                    <a:lumOff val="40000"/>
                  </a:schemeClr>
                </a:solidFill>
              </a:rPr>
              <a:t>devices can be divided into two broad </a:t>
            </a:r>
            <a:r>
              <a:rPr lang="en-ZA" sz="2000" dirty="0" smtClean="0">
                <a:solidFill>
                  <a:schemeClr val="accent1">
                    <a:lumMod val="60000"/>
                    <a:lumOff val="40000"/>
                  </a:schemeClr>
                </a:solidFill>
              </a:rPr>
              <a:t>categories:</a:t>
            </a:r>
          </a:p>
          <a:p>
            <a:pPr marL="342900" indent="-342900" algn="just">
              <a:buFont typeface="Arial" panose="020B0604020202020204" pitchFamily="34" charset="0"/>
              <a:buChar char="•"/>
            </a:pPr>
            <a:r>
              <a:rPr lang="en-ZA" sz="2000" dirty="0" smtClean="0">
                <a:solidFill>
                  <a:schemeClr val="accent1">
                    <a:lumMod val="60000"/>
                    <a:lumOff val="40000"/>
                  </a:schemeClr>
                </a:solidFill>
              </a:rPr>
              <a:t>non-storage, and</a:t>
            </a:r>
          </a:p>
          <a:p>
            <a:pPr marL="342900" indent="-342900" algn="just">
              <a:buFont typeface="Arial" panose="020B0604020202020204" pitchFamily="34" charset="0"/>
              <a:buChar char="•"/>
            </a:pPr>
            <a:r>
              <a:rPr lang="en-ZA" sz="2000" dirty="0" smtClean="0">
                <a:solidFill>
                  <a:schemeClr val="accent1">
                    <a:lumMod val="60000"/>
                    <a:lumOff val="40000"/>
                  </a:schemeClr>
                </a:solidFill>
              </a:rPr>
              <a:t> </a:t>
            </a:r>
            <a:r>
              <a:rPr lang="en-ZA" sz="2000" dirty="0">
                <a:solidFill>
                  <a:schemeClr val="accent1">
                    <a:lumMod val="60000"/>
                    <a:lumOff val="40000"/>
                  </a:schemeClr>
                </a:solidFill>
              </a:rPr>
              <a:t>storage devices.</a:t>
            </a:r>
          </a:p>
        </p:txBody>
      </p:sp>
      <p:cxnSp>
        <p:nvCxnSpPr>
          <p:cNvPr id="12" name="Straight Connector 11">
            <a:extLst>
              <a:ext uri="{FF2B5EF4-FFF2-40B4-BE49-F238E27FC236}">
                <a16:creationId xmlns:a16="http://schemas.microsoft.com/office/drawing/2014/main" id="{4E9B55E3-35C7-4A4D-8DAB-2D9ED733C6E6}"/>
              </a:ext>
            </a:extLst>
          </p:cNvPr>
          <p:cNvCxnSpPr/>
          <p:nvPr/>
        </p:nvCxnSpPr>
        <p:spPr>
          <a:xfrm>
            <a:off x="4223792" y="2276872"/>
            <a:ext cx="0" cy="420580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9B55E3-35C7-4A4D-8DAB-2D9ED733C6E6}"/>
              </a:ext>
            </a:extLst>
          </p:cNvPr>
          <p:cNvCxnSpPr/>
          <p:nvPr/>
        </p:nvCxnSpPr>
        <p:spPr>
          <a:xfrm>
            <a:off x="8256240" y="2276872"/>
            <a:ext cx="0" cy="420580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stretch>
            <a:fillRect/>
          </a:stretch>
        </p:blipFill>
        <p:spPr>
          <a:xfrm>
            <a:off x="4599704" y="2636912"/>
            <a:ext cx="3322779" cy="3240360"/>
          </a:xfrm>
          <a:prstGeom prst="rect">
            <a:avLst/>
          </a:prstGeom>
        </p:spPr>
      </p:pic>
      <p:pic>
        <p:nvPicPr>
          <p:cNvPr id="10" name="Picture 9"/>
          <p:cNvPicPr>
            <a:picLocks noChangeAspect="1"/>
          </p:cNvPicPr>
          <p:nvPr/>
        </p:nvPicPr>
        <p:blipFill>
          <a:blip r:embed="rId3"/>
          <a:stretch>
            <a:fillRect/>
          </a:stretch>
        </p:blipFill>
        <p:spPr>
          <a:xfrm>
            <a:off x="8622356" y="2631671"/>
            <a:ext cx="3141051" cy="3245601"/>
          </a:xfrm>
          <a:prstGeom prst="rect">
            <a:avLst/>
          </a:prstGeom>
        </p:spPr>
      </p:pic>
      <p:sp>
        <p:nvSpPr>
          <p:cNvPr id="3" name="TextBox 2"/>
          <p:cNvSpPr txBox="1"/>
          <p:nvPr/>
        </p:nvSpPr>
        <p:spPr>
          <a:xfrm>
            <a:off x="5476025" y="6108889"/>
            <a:ext cx="1527982" cy="369332"/>
          </a:xfrm>
          <a:prstGeom prst="rect">
            <a:avLst/>
          </a:prstGeom>
          <a:noFill/>
        </p:spPr>
        <p:txBody>
          <a:bodyPr wrap="none" rtlCol="0">
            <a:spAutoFit/>
          </a:bodyPr>
          <a:lstStyle/>
          <a:p>
            <a:r>
              <a:rPr lang="en-ZA" dirty="0" smtClean="0"/>
              <a:t>Magnetic disc</a:t>
            </a:r>
            <a:endParaRPr lang="en-ZA" dirty="0"/>
          </a:p>
        </p:txBody>
      </p:sp>
      <p:sp>
        <p:nvSpPr>
          <p:cNvPr id="17" name="TextBox 16"/>
          <p:cNvSpPr txBox="1"/>
          <p:nvPr/>
        </p:nvSpPr>
        <p:spPr>
          <a:xfrm>
            <a:off x="9477989" y="6108889"/>
            <a:ext cx="1595309" cy="369332"/>
          </a:xfrm>
          <a:prstGeom prst="rect">
            <a:avLst/>
          </a:prstGeom>
          <a:noFill/>
        </p:spPr>
        <p:txBody>
          <a:bodyPr wrap="none" rtlCol="0">
            <a:spAutoFit/>
          </a:bodyPr>
          <a:lstStyle/>
          <a:p>
            <a:r>
              <a:rPr lang="en-ZA" dirty="0" smtClean="0"/>
              <a:t>Magnetic tape</a:t>
            </a:r>
            <a:endParaRPr lang="en-ZA" dirty="0"/>
          </a:p>
        </p:txBody>
      </p:sp>
      <p:sp>
        <p:nvSpPr>
          <p:cNvPr id="11" name="Rectangle 10">
            <a:extLst>
              <a:ext uri="{FF2B5EF4-FFF2-40B4-BE49-F238E27FC236}">
                <a16:creationId xmlns:a16="http://schemas.microsoft.com/office/drawing/2014/main" id="{8EFC2A3C-21DE-40A0-9AB8-065B5C15310D}"/>
              </a:ext>
            </a:extLst>
          </p:cNvPr>
          <p:cNvSpPr/>
          <p:nvPr/>
        </p:nvSpPr>
        <p:spPr>
          <a:xfrm>
            <a:off x="9959752" y="6413760"/>
            <a:ext cx="2232248" cy="400110"/>
          </a:xfrm>
          <a:prstGeom prst="rect">
            <a:avLst/>
          </a:prstGeom>
        </p:spPr>
        <p:txBody>
          <a:bodyPr wrap="square">
            <a:spAutoFit/>
          </a:bodyPr>
          <a:lstStyle/>
          <a:p>
            <a:pPr algn="ctr"/>
            <a:r>
              <a:rPr lang="en-US" sz="1000" dirty="0">
                <a:solidFill>
                  <a:schemeClr val="accent3">
                    <a:lumMod val="60000"/>
                    <a:lumOff val="40000"/>
                  </a:schemeClr>
                </a:solidFill>
                <a:latin typeface="Open Sans"/>
              </a:rPr>
              <a:t>Foundations of Computer Science </a:t>
            </a:r>
            <a:r>
              <a:rPr lang="en-US" sz="1000" dirty="0" smtClean="0">
                <a:solidFill>
                  <a:schemeClr val="accent3">
                    <a:lumMod val="60000"/>
                    <a:lumOff val="40000"/>
                  </a:schemeClr>
                </a:solidFill>
              </a:rPr>
              <a:t>CHAPTER </a:t>
            </a:r>
            <a:r>
              <a:rPr lang="en-US" sz="1000" dirty="0">
                <a:solidFill>
                  <a:schemeClr val="accent3">
                    <a:lumMod val="60000"/>
                    <a:lumOff val="40000"/>
                  </a:schemeClr>
                </a:solidFill>
              </a:rPr>
              <a:t>5.1 – 5.4: pp 91 – </a:t>
            </a:r>
            <a:r>
              <a:rPr lang="en-US" sz="1000" dirty="0" smtClean="0">
                <a:solidFill>
                  <a:schemeClr val="accent3">
                    <a:lumMod val="60000"/>
                    <a:lumOff val="40000"/>
                  </a:schemeClr>
                </a:solidFill>
              </a:rPr>
              <a:t>104</a:t>
            </a:r>
            <a:endParaRPr lang="en-US" sz="1000" dirty="0">
              <a:solidFill>
                <a:schemeClr val="accent3">
                  <a:lumMod val="60000"/>
                  <a:lumOff val="40000"/>
                </a:schemeClr>
              </a:solidFill>
            </a:endParaRPr>
          </a:p>
        </p:txBody>
      </p:sp>
      <p:sp>
        <p:nvSpPr>
          <p:cNvPr id="2" name="Cloud 1"/>
          <p:cNvSpPr/>
          <p:nvPr/>
        </p:nvSpPr>
        <p:spPr>
          <a:xfrm>
            <a:off x="7176120" y="476672"/>
            <a:ext cx="2520280" cy="141845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Can you think of I/O devices?</a:t>
            </a:r>
            <a:endParaRPr lang="en-ZA" dirty="0"/>
          </a:p>
        </p:txBody>
      </p:sp>
    </p:spTree>
    <p:extLst>
      <p:ext uri="{BB962C8B-B14F-4D97-AF65-F5344CB8AC3E}">
        <p14:creationId xmlns:p14="http://schemas.microsoft.com/office/powerpoint/2010/main" val="296362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392" y="343336"/>
            <a:ext cx="11089232" cy="461665"/>
          </a:xfrm>
          <a:prstGeom prst="rect">
            <a:avLst/>
          </a:prstGeom>
        </p:spPr>
        <p:txBody>
          <a:bodyPr wrap="square">
            <a:spAutoFit/>
          </a:bodyPr>
          <a:lstStyle/>
          <a:p>
            <a:pPr algn="just"/>
            <a:r>
              <a:rPr lang="en-ZA" sz="2400" dirty="0">
                <a:solidFill>
                  <a:srgbClr val="8E44AD"/>
                </a:solidFill>
                <a:latin typeface="Arial" panose="020B0604020202020204" pitchFamily="34" charset="0"/>
              </a:rPr>
              <a:t>History of computing systems</a:t>
            </a:r>
            <a:endParaRPr lang="en-ZA" sz="2400" dirty="0">
              <a:solidFill>
                <a:srgbClr val="212121"/>
              </a:solidFill>
              <a:latin typeface="Open Sans"/>
            </a:endParaRPr>
          </a:p>
        </p:txBody>
      </p:sp>
      <p:sp>
        <p:nvSpPr>
          <p:cNvPr id="5" name="Rectangle 4">
            <a:extLst>
              <a:ext uri="{FF2B5EF4-FFF2-40B4-BE49-F238E27FC236}">
                <a16:creationId xmlns:a16="http://schemas.microsoft.com/office/drawing/2014/main" id="{45C99CFC-7643-4705-AA90-CDA552290CD8}"/>
              </a:ext>
            </a:extLst>
          </p:cNvPr>
          <p:cNvSpPr/>
          <p:nvPr/>
        </p:nvSpPr>
        <p:spPr>
          <a:xfrm>
            <a:off x="10272464" y="6309320"/>
            <a:ext cx="1780713" cy="400110"/>
          </a:xfrm>
          <a:prstGeom prst="rect">
            <a:avLst/>
          </a:prstGeom>
        </p:spPr>
        <p:txBody>
          <a:bodyPr wrap="square">
            <a:spAutoFit/>
          </a:bodyPr>
          <a:lstStyle/>
          <a:p>
            <a:pPr algn="ctr"/>
            <a:r>
              <a:rPr lang="en-US" sz="1000" dirty="0" smtClean="0">
                <a:solidFill>
                  <a:schemeClr val="accent3">
                    <a:lumMod val="60000"/>
                    <a:lumOff val="40000"/>
                  </a:schemeClr>
                </a:solidFill>
              </a:rPr>
              <a:t> Fundamentals </a:t>
            </a:r>
            <a:r>
              <a:rPr lang="en-US" sz="1000" dirty="0">
                <a:solidFill>
                  <a:schemeClr val="accent3">
                    <a:lumMod val="60000"/>
                    <a:lumOff val="40000"/>
                  </a:schemeClr>
                </a:solidFill>
              </a:rPr>
              <a:t>of Python </a:t>
            </a:r>
            <a:r>
              <a:rPr lang="en-US" sz="1000" dirty="0" smtClean="0">
                <a:solidFill>
                  <a:schemeClr val="accent3">
                    <a:lumMod val="60000"/>
                    <a:lumOff val="40000"/>
                  </a:schemeClr>
                </a:solidFill>
              </a:rPr>
              <a:t>– </a:t>
            </a:r>
            <a:r>
              <a:rPr lang="en-ZA" sz="1000" dirty="0" smtClean="0">
                <a:solidFill>
                  <a:schemeClr val="accent3">
                    <a:lumMod val="60000"/>
                    <a:lumOff val="40000"/>
                  </a:schemeClr>
                </a:solidFill>
              </a:rPr>
              <a:t>CHAPTER 1: </a:t>
            </a:r>
            <a:r>
              <a:rPr lang="en-ZA" sz="1000" dirty="0">
                <a:solidFill>
                  <a:schemeClr val="accent3">
                    <a:lumMod val="60000"/>
                    <a:lumOff val="40000"/>
                  </a:schemeClr>
                </a:solidFill>
              </a:rPr>
              <a:t>pp 9 – </a:t>
            </a:r>
            <a:r>
              <a:rPr lang="en-ZA" sz="1000" dirty="0" smtClean="0">
                <a:solidFill>
                  <a:schemeClr val="accent3">
                    <a:lumMod val="60000"/>
                    <a:lumOff val="40000"/>
                  </a:schemeClr>
                </a:solidFill>
              </a:rPr>
              <a:t>22</a:t>
            </a:r>
            <a:endParaRPr lang="en-ZA" sz="1000" dirty="0">
              <a:solidFill>
                <a:schemeClr val="accent3">
                  <a:lumMod val="60000"/>
                  <a:lumOff val="40000"/>
                </a:schemeClr>
              </a:solidFill>
            </a:endParaRPr>
          </a:p>
        </p:txBody>
      </p:sp>
      <p:sp>
        <p:nvSpPr>
          <p:cNvPr id="6" name="Rectangle 5"/>
          <p:cNvSpPr/>
          <p:nvPr/>
        </p:nvSpPr>
        <p:spPr>
          <a:xfrm>
            <a:off x="1199456" y="1340768"/>
            <a:ext cx="3096344" cy="2862322"/>
          </a:xfrm>
          <a:prstGeom prst="rect">
            <a:avLst/>
          </a:prstGeom>
        </p:spPr>
        <p:txBody>
          <a:bodyPr wrap="square">
            <a:spAutoFit/>
          </a:bodyPr>
          <a:lstStyle/>
          <a:p>
            <a:pPr algn="just"/>
            <a:r>
              <a:rPr lang="en-US" dirty="0" smtClean="0">
                <a:latin typeface="Tahoma" panose="020B0604030504040204" pitchFamily="34" charset="0"/>
                <a:ea typeface="Tahoma" panose="020B0604030504040204" pitchFamily="34" charset="0"/>
                <a:cs typeface="Tahoma" panose="020B0604030504040204" pitchFamily="34" charset="0"/>
              </a:rPr>
              <a:t>The </a:t>
            </a:r>
            <a:r>
              <a:rPr lang="en-US" dirty="0">
                <a:latin typeface="Tahoma" panose="020B0604030504040204" pitchFamily="34" charset="0"/>
                <a:ea typeface="Tahoma" panose="020B0604030504040204" pitchFamily="34" charset="0"/>
                <a:cs typeface="Tahoma" panose="020B0604030504040204" pitchFamily="34" charset="0"/>
              </a:rPr>
              <a:t>history of computing and computers. We divide this history into three </a:t>
            </a:r>
            <a:r>
              <a:rPr lang="en-US" dirty="0" smtClean="0">
                <a:latin typeface="Tahoma" panose="020B0604030504040204" pitchFamily="34" charset="0"/>
                <a:ea typeface="Tahoma" panose="020B0604030504040204" pitchFamily="34" charset="0"/>
                <a:cs typeface="Tahoma" panose="020B0604030504040204" pitchFamily="34" charset="0"/>
              </a:rPr>
              <a:t>periods</a:t>
            </a:r>
          </a:p>
          <a:p>
            <a:pPr marL="342900" indent="-342900" algn="just">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Mechanical machines (before 1930</a:t>
            </a:r>
            <a:r>
              <a:rPr lang="en-US" dirty="0" smtClean="0">
                <a:latin typeface="Tahoma" panose="020B0604030504040204" pitchFamily="34" charset="0"/>
                <a:ea typeface="Tahoma" panose="020B0604030504040204" pitchFamily="34" charset="0"/>
                <a:cs typeface="Tahoma" panose="020B0604030504040204" pitchFamily="34" charset="0"/>
              </a:rPr>
              <a:t>)</a:t>
            </a:r>
          </a:p>
          <a:p>
            <a:pPr marL="342900" indent="-342900" algn="just">
              <a:buFont typeface="+mj-lt"/>
              <a:buAutoNum type="arabicPeriod"/>
            </a:pPr>
            <a:r>
              <a:rPr lang="en-ZA" dirty="0">
                <a:latin typeface="Tahoma" panose="020B0604030504040204" pitchFamily="34" charset="0"/>
                <a:ea typeface="Tahoma" panose="020B0604030504040204" pitchFamily="34" charset="0"/>
                <a:cs typeface="Tahoma" panose="020B0604030504040204" pitchFamily="34" charset="0"/>
              </a:rPr>
              <a:t>The birth of electronic computers (1930–1950</a:t>
            </a:r>
            <a:r>
              <a:rPr lang="en-ZA" dirty="0" smtClean="0">
                <a:latin typeface="Tahoma" panose="020B0604030504040204" pitchFamily="34" charset="0"/>
                <a:ea typeface="Tahoma" panose="020B0604030504040204" pitchFamily="34" charset="0"/>
                <a:cs typeface="Tahoma" panose="020B0604030504040204" pitchFamily="34" charset="0"/>
              </a:rPr>
              <a:t>)</a:t>
            </a:r>
          </a:p>
          <a:p>
            <a:pPr marL="342900" indent="-342900" algn="just">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Computer generations (1950–present)</a:t>
            </a:r>
          </a:p>
        </p:txBody>
      </p:sp>
      <p:sp>
        <p:nvSpPr>
          <p:cNvPr id="7" name="Rectangle 6">
            <a:extLst>
              <a:ext uri="{FF2B5EF4-FFF2-40B4-BE49-F238E27FC236}">
                <a16:creationId xmlns:a16="http://schemas.microsoft.com/office/drawing/2014/main" id="{C5A53ED5-E9B7-469A-9827-4C0D5F0CB155}"/>
              </a:ext>
            </a:extLst>
          </p:cNvPr>
          <p:cNvSpPr/>
          <p:nvPr/>
        </p:nvSpPr>
        <p:spPr>
          <a:xfrm>
            <a:off x="10226716" y="5805264"/>
            <a:ext cx="1872207" cy="369332"/>
          </a:xfrm>
          <a:prstGeom prst="rect">
            <a:avLst/>
          </a:prstGeom>
        </p:spPr>
        <p:txBody>
          <a:bodyPr wrap="square">
            <a:spAutoFit/>
          </a:bodyPr>
          <a:lstStyle/>
          <a:p>
            <a:pPr algn="ctr"/>
            <a:r>
              <a:rPr lang="en-US" sz="900" dirty="0" smtClean="0">
                <a:solidFill>
                  <a:schemeClr val="accent3">
                    <a:lumMod val="60000"/>
                    <a:lumOff val="40000"/>
                  </a:schemeClr>
                </a:solidFill>
                <a:latin typeface="Open Sans"/>
              </a:rPr>
              <a:t>Foundations </a:t>
            </a:r>
            <a:r>
              <a:rPr lang="en-US" sz="900" dirty="0">
                <a:solidFill>
                  <a:schemeClr val="accent3">
                    <a:lumMod val="60000"/>
                    <a:lumOff val="40000"/>
                  </a:schemeClr>
                </a:solidFill>
                <a:latin typeface="Open Sans"/>
              </a:rPr>
              <a:t>of Computer Science </a:t>
            </a:r>
            <a:r>
              <a:rPr lang="en-US" sz="900" dirty="0" smtClean="0">
                <a:solidFill>
                  <a:schemeClr val="accent3">
                    <a:lumMod val="60000"/>
                    <a:lumOff val="40000"/>
                  </a:schemeClr>
                </a:solidFill>
                <a:latin typeface="Open Sans"/>
              </a:rPr>
              <a:t>CHAPTER </a:t>
            </a:r>
            <a:r>
              <a:rPr lang="en-US" sz="900" dirty="0">
                <a:solidFill>
                  <a:schemeClr val="accent3">
                    <a:lumMod val="60000"/>
                    <a:lumOff val="40000"/>
                  </a:schemeClr>
                </a:solidFill>
                <a:latin typeface="Open Sans"/>
              </a:rPr>
              <a:t>1, pp 1 - </a:t>
            </a:r>
            <a:r>
              <a:rPr lang="en-US" sz="900" dirty="0" smtClean="0">
                <a:solidFill>
                  <a:schemeClr val="accent3">
                    <a:lumMod val="60000"/>
                    <a:lumOff val="40000"/>
                  </a:schemeClr>
                </a:solidFill>
                <a:latin typeface="Open Sans"/>
              </a:rPr>
              <a:t>11</a:t>
            </a:r>
            <a:endParaRPr lang="en-ZA" sz="900" dirty="0">
              <a:solidFill>
                <a:schemeClr val="accent3">
                  <a:lumMod val="60000"/>
                  <a:lumOff val="40000"/>
                </a:schemeClr>
              </a:solidFill>
            </a:endParaRPr>
          </a:p>
        </p:txBody>
      </p:sp>
      <p:pic>
        <p:nvPicPr>
          <p:cNvPr id="3" name="Picture 2"/>
          <p:cNvPicPr>
            <a:picLocks noChangeAspect="1"/>
          </p:cNvPicPr>
          <p:nvPr/>
        </p:nvPicPr>
        <p:blipFill>
          <a:blip r:embed="rId2"/>
          <a:stretch>
            <a:fillRect/>
          </a:stretch>
        </p:blipFill>
        <p:spPr>
          <a:xfrm>
            <a:off x="5087888" y="116632"/>
            <a:ext cx="5040560" cy="6602906"/>
          </a:xfrm>
          <a:prstGeom prst="rect">
            <a:avLst/>
          </a:prstGeom>
        </p:spPr>
      </p:pic>
      <p:sp>
        <p:nvSpPr>
          <p:cNvPr id="8" name="Sun 7"/>
          <p:cNvSpPr/>
          <p:nvPr/>
        </p:nvSpPr>
        <p:spPr>
          <a:xfrm>
            <a:off x="1343472" y="4263969"/>
            <a:ext cx="2520280" cy="2261375"/>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050" dirty="0" smtClean="0">
                <a:solidFill>
                  <a:schemeClr val="accent1">
                    <a:lumMod val="50000"/>
                  </a:schemeClr>
                </a:solidFill>
              </a:rPr>
              <a:t>You will find a lot of information in our textbook!</a:t>
            </a:r>
            <a:endParaRPr lang="en-ZA" sz="1050" dirty="0">
              <a:solidFill>
                <a:schemeClr val="accent1">
                  <a:lumMod val="50000"/>
                </a:schemeClr>
              </a:solidFill>
            </a:endParaRPr>
          </a:p>
        </p:txBody>
      </p:sp>
    </p:spTree>
    <p:extLst>
      <p:ext uri="{BB962C8B-B14F-4D97-AF65-F5344CB8AC3E}">
        <p14:creationId xmlns:p14="http://schemas.microsoft.com/office/powerpoint/2010/main" val="17238439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392" y="343336"/>
            <a:ext cx="11089232" cy="830997"/>
          </a:xfrm>
          <a:prstGeom prst="rect">
            <a:avLst/>
          </a:prstGeom>
        </p:spPr>
        <p:txBody>
          <a:bodyPr wrap="square">
            <a:spAutoFit/>
          </a:bodyPr>
          <a:lstStyle/>
          <a:p>
            <a:pPr algn="just"/>
            <a:r>
              <a:rPr lang="en-ZA" sz="2400" dirty="0">
                <a:solidFill>
                  <a:srgbClr val="8E44AD"/>
                </a:solidFill>
                <a:latin typeface="Arial" panose="020B0604020202020204" pitchFamily="34" charset="0"/>
              </a:rPr>
              <a:t>Describe the basic phases of software development: analysis, design, coding, and testing</a:t>
            </a:r>
            <a:endParaRPr lang="en-ZA" sz="2400" dirty="0">
              <a:solidFill>
                <a:srgbClr val="212121"/>
              </a:solidFill>
              <a:latin typeface="Open Sans"/>
            </a:endParaRPr>
          </a:p>
        </p:txBody>
      </p:sp>
      <p:sp>
        <p:nvSpPr>
          <p:cNvPr id="5" name="Rectangle 4">
            <a:extLst>
              <a:ext uri="{FF2B5EF4-FFF2-40B4-BE49-F238E27FC236}">
                <a16:creationId xmlns:a16="http://schemas.microsoft.com/office/drawing/2014/main" id="{45C99CFC-7643-4705-AA90-CDA552290CD8}"/>
              </a:ext>
            </a:extLst>
          </p:cNvPr>
          <p:cNvSpPr/>
          <p:nvPr/>
        </p:nvSpPr>
        <p:spPr>
          <a:xfrm>
            <a:off x="10411287" y="6237312"/>
            <a:ext cx="1780713" cy="400110"/>
          </a:xfrm>
          <a:prstGeom prst="rect">
            <a:avLst/>
          </a:prstGeom>
        </p:spPr>
        <p:txBody>
          <a:bodyPr wrap="square">
            <a:spAutoFit/>
          </a:bodyPr>
          <a:lstStyle/>
          <a:p>
            <a:pPr algn="ctr"/>
            <a:r>
              <a:rPr lang="en-US" sz="1000" dirty="0" smtClean="0">
                <a:solidFill>
                  <a:schemeClr val="accent3">
                    <a:lumMod val="60000"/>
                    <a:lumOff val="40000"/>
                  </a:schemeClr>
                </a:solidFill>
              </a:rPr>
              <a:t> Fundamentals </a:t>
            </a:r>
            <a:r>
              <a:rPr lang="en-US" sz="1000" dirty="0">
                <a:solidFill>
                  <a:schemeClr val="accent3">
                    <a:lumMod val="60000"/>
                    <a:lumOff val="40000"/>
                  </a:schemeClr>
                </a:solidFill>
              </a:rPr>
              <a:t>of Python </a:t>
            </a:r>
            <a:r>
              <a:rPr lang="en-US" sz="1000" dirty="0" smtClean="0">
                <a:solidFill>
                  <a:schemeClr val="accent3">
                    <a:lumMod val="60000"/>
                    <a:lumOff val="40000"/>
                  </a:schemeClr>
                </a:solidFill>
              </a:rPr>
              <a:t>–</a:t>
            </a:r>
            <a:r>
              <a:rPr lang="en-ZA" sz="1000" dirty="0" smtClean="0">
                <a:solidFill>
                  <a:schemeClr val="accent3">
                    <a:lumMod val="60000"/>
                    <a:lumOff val="40000"/>
                  </a:schemeClr>
                </a:solidFill>
              </a:rPr>
              <a:t>CHAPTER 2: </a:t>
            </a:r>
            <a:r>
              <a:rPr lang="en-ZA" sz="1000" dirty="0">
                <a:solidFill>
                  <a:schemeClr val="accent3">
                    <a:lumMod val="60000"/>
                    <a:lumOff val="40000"/>
                  </a:schemeClr>
                </a:solidFill>
              </a:rPr>
              <a:t>pp 34 – 41</a:t>
            </a:r>
            <a:endParaRPr lang="en-ZA" sz="1000" dirty="0">
              <a:solidFill>
                <a:schemeClr val="accent3">
                  <a:lumMod val="60000"/>
                  <a:lumOff val="40000"/>
                </a:schemeClr>
              </a:solidFill>
            </a:endParaRPr>
          </a:p>
        </p:txBody>
      </p:sp>
      <p:pic>
        <p:nvPicPr>
          <p:cNvPr id="6" name="Picture 6" descr="Python Green Top.bmp"/>
          <p:cNvPicPr>
            <a:picLocks noChangeAspect="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524000" y="1153344"/>
            <a:ext cx="9144000" cy="619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p:nvPr>
        </p:nvSpPr>
        <p:spPr>
          <a:xfrm>
            <a:off x="1524000" y="1081336"/>
            <a:ext cx="9144000" cy="691480"/>
          </a:xfrm>
        </p:spPr>
        <p:txBody>
          <a:bodyPr/>
          <a:lstStyle/>
          <a:p>
            <a:pPr algn="ctr"/>
            <a:r>
              <a:rPr lang="en-US" altLang="en-US" dirty="0" smtClean="0"/>
              <a:t>The Software Development Process</a:t>
            </a:r>
          </a:p>
        </p:txBody>
      </p:sp>
      <p:sp>
        <p:nvSpPr>
          <p:cNvPr id="8" name="Rectangle 3"/>
          <p:cNvSpPr txBox="1">
            <a:spLocks noChangeArrowheads="1"/>
          </p:cNvSpPr>
          <p:nvPr/>
        </p:nvSpPr>
        <p:spPr>
          <a:xfrm>
            <a:off x="1091952" y="2348880"/>
            <a:ext cx="5004048" cy="32563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altLang="en-US" b="1" dirty="0" smtClean="0">
                <a:solidFill>
                  <a:srgbClr val="92D050"/>
                </a:solidFill>
              </a:rPr>
              <a:t>Software development: </a:t>
            </a:r>
            <a:r>
              <a:rPr lang="en-US" altLang="en-US" dirty="0" smtClean="0">
                <a:solidFill>
                  <a:srgbClr val="92D050"/>
                </a:solidFill>
              </a:rPr>
              <a:t>process of planning and </a:t>
            </a:r>
            <a:r>
              <a:rPr lang="en-US" altLang="en-US" dirty="0" err="1" smtClean="0">
                <a:solidFill>
                  <a:srgbClr val="92D050"/>
                </a:solidFill>
              </a:rPr>
              <a:t>organising</a:t>
            </a:r>
            <a:r>
              <a:rPr lang="en-US" altLang="en-US" dirty="0" smtClean="0">
                <a:solidFill>
                  <a:srgbClr val="92D050"/>
                </a:solidFill>
              </a:rPr>
              <a:t> a program</a:t>
            </a:r>
          </a:p>
          <a:p>
            <a:pPr lvl="1"/>
            <a:r>
              <a:rPr lang="en-US" altLang="en-US" dirty="0" smtClean="0">
                <a:solidFill>
                  <a:srgbClr val="92D050"/>
                </a:solidFill>
              </a:rPr>
              <a:t>Several approaches; one is the </a:t>
            </a:r>
            <a:r>
              <a:rPr lang="en-US" altLang="en-US" b="1" dirty="0" smtClean="0">
                <a:solidFill>
                  <a:srgbClr val="92D050"/>
                </a:solidFill>
              </a:rPr>
              <a:t>waterfall model</a:t>
            </a:r>
            <a:endParaRPr lang="en-US" altLang="en-US" dirty="0" smtClean="0">
              <a:solidFill>
                <a:srgbClr val="92D050"/>
              </a:solidFill>
            </a:endParaRPr>
          </a:p>
          <a:p>
            <a:r>
              <a:rPr lang="en-US" altLang="en-US" dirty="0" smtClean="0">
                <a:solidFill>
                  <a:srgbClr val="92D050"/>
                </a:solidFill>
              </a:rPr>
              <a:t>Modern software development is usually </a:t>
            </a:r>
            <a:r>
              <a:rPr lang="en-US" altLang="en-US" b="1" dirty="0" smtClean="0">
                <a:solidFill>
                  <a:srgbClr val="92D050"/>
                </a:solidFill>
              </a:rPr>
              <a:t>incremental </a:t>
            </a:r>
            <a:r>
              <a:rPr lang="en-US" altLang="en-US" dirty="0" smtClean="0">
                <a:solidFill>
                  <a:srgbClr val="92D050"/>
                </a:solidFill>
              </a:rPr>
              <a:t>and </a:t>
            </a:r>
            <a:r>
              <a:rPr lang="en-US" altLang="en-US" b="1" dirty="0" smtClean="0">
                <a:solidFill>
                  <a:srgbClr val="92D050"/>
                </a:solidFill>
              </a:rPr>
              <a:t>iterative</a:t>
            </a:r>
          </a:p>
          <a:p>
            <a:pPr lvl="1"/>
            <a:r>
              <a:rPr lang="en-US" altLang="en-US" dirty="0" smtClean="0">
                <a:solidFill>
                  <a:srgbClr val="92D050"/>
                </a:solidFill>
              </a:rPr>
              <a:t>Analysis and design may produce a </a:t>
            </a:r>
            <a:r>
              <a:rPr lang="en-US" altLang="en-US" b="1" dirty="0" smtClean="0">
                <a:solidFill>
                  <a:srgbClr val="92D050"/>
                </a:solidFill>
              </a:rPr>
              <a:t>prototype </a:t>
            </a:r>
            <a:r>
              <a:rPr lang="en-US" altLang="en-US" dirty="0" smtClean="0">
                <a:solidFill>
                  <a:srgbClr val="92D050"/>
                </a:solidFill>
              </a:rPr>
              <a:t>of a system for coding, and then back up to earlier phases to fill in more details after some testing</a:t>
            </a:r>
            <a:endParaRPr lang="en-US" altLang="en-US" b="1" dirty="0" smtClean="0">
              <a:solidFill>
                <a:srgbClr val="92D050"/>
              </a:solidFill>
            </a:endParaRPr>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072" y="2085597"/>
            <a:ext cx="4114492" cy="371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7019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6" descr="Python Green Top.bmp"/>
          <p:cNvPicPr>
            <a:picLocks noChangeAspect="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524000" y="836712"/>
            <a:ext cx="9144000" cy="76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Rectangle 2"/>
          <p:cNvSpPr>
            <a:spLocks noGrp="1" noChangeArrowheads="1"/>
          </p:cNvSpPr>
          <p:nvPr>
            <p:ph type="title"/>
          </p:nvPr>
        </p:nvSpPr>
        <p:spPr>
          <a:xfrm>
            <a:off x="1524000" y="836712"/>
            <a:ext cx="9144000" cy="763488"/>
          </a:xfrm>
        </p:spPr>
        <p:txBody>
          <a:bodyPr/>
          <a:lstStyle/>
          <a:p>
            <a:pPr algn="ctr"/>
            <a:r>
              <a:rPr lang="en-US" altLang="en-US" dirty="0" smtClean="0"/>
              <a:t>The Software Development Process</a:t>
            </a:r>
          </a:p>
        </p:txBody>
      </p:sp>
      <p:pic>
        <p:nvPicPr>
          <p:cNvPr id="10246" name="Picture 4"/>
          <p:cNvPicPr>
            <a:picLocks noChangeAspect="1" noChangeArrowheads="1"/>
          </p:cNvPicPr>
          <p:nvPr/>
        </p:nvPicPr>
        <p:blipFill>
          <a:blip r:embed="rId3">
            <a:extLst>
              <a:ext uri="{28A0092B-C50C-407E-A947-70E740481C1C}">
                <a14:useLocalDpi xmlns:a14="http://schemas.microsoft.com/office/drawing/2010/main" val="0"/>
              </a:ext>
            </a:extLst>
          </a:blip>
          <a:srcRect t="5679"/>
          <a:stretch>
            <a:fillRect/>
          </a:stretch>
        </p:blipFill>
        <p:spPr bwMode="auto">
          <a:xfrm>
            <a:off x="718988" y="3208659"/>
            <a:ext cx="5377012" cy="2740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8047" y="3196601"/>
            <a:ext cx="4968553" cy="274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a:xfrm>
            <a:off x="1524000" y="1816680"/>
            <a:ext cx="8077200" cy="11513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altLang="en-US" dirty="0" smtClean="0"/>
              <a:t>Programs rarely work as hoped the first time they are run</a:t>
            </a:r>
          </a:p>
          <a:p>
            <a:pPr lvl="1"/>
            <a:r>
              <a:rPr lang="en-US" altLang="en-US" dirty="0" smtClean="0"/>
              <a:t>Must perform extensive and careful testing</a:t>
            </a:r>
          </a:p>
          <a:p>
            <a:pPr lvl="1"/>
            <a:r>
              <a:rPr lang="en-US" altLang="en-US" dirty="0" smtClean="0"/>
              <a:t>The cost of developing software is not spread equally over the phases</a:t>
            </a:r>
          </a:p>
          <a:p>
            <a:endParaRPr lang="en-US" altLang="en-US" dirty="0" smtClean="0"/>
          </a:p>
        </p:txBody>
      </p:sp>
      <p:sp>
        <p:nvSpPr>
          <p:cNvPr id="10" name="Rectangle 9">
            <a:extLst>
              <a:ext uri="{FF2B5EF4-FFF2-40B4-BE49-F238E27FC236}">
                <a16:creationId xmlns:a16="http://schemas.microsoft.com/office/drawing/2014/main" id="{45C99CFC-7643-4705-AA90-CDA552290CD8}"/>
              </a:ext>
            </a:extLst>
          </p:cNvPr>
          <p:cNvSpPr/>
          <p:nvPr/>
        </p:nvSpPr>
        <p:spPr>
          <a:xfrm>
            <a:off x="10344472" y="6288849"/>
            <a:ext cx="1780713" cy="400110"/>
          </a:xfrm>
          <a:prstGeom prst="rect">
            <a:avLst/>
          </a:prstGeom>
        </p:spPr>
        <p:txBody>
          <a:bodyPr wrap="square">
            <a:spAutoFit/>
          </a:bodyPr>
          <a:lstStyle/>
          <a:p>
            <a:pPr algn="ctr"/>
            <a:r>
              <a:rPr lang="en-US" sz="1000" dirty="0" smtClean="0">
                <a:solidFill>
                  <a:schemeClr val="accent3">
                    <a:lumMod val="60000"/>
                    <a:lumOff val="40000"/>
                  </a:schemeClr>
                </a:solidFill>
              </a:rPr>
              <a:t> Fundamentals </a:t>
            </a:r>
            <a:r>
              <a:rPr lang="en-US" sz="1000" dirty="0">
                <a:solidFill>
                  <a:schemeClr val="accent3">
                    <a:lumMod val="60000"/>
                    <a:lumOff val="40000"/>
                  </a:schemeClr>
                </a:solidFill>
              </a:rPr>
              <a:t>of Python - CHAPTER 2.1 - 2.2: pp 39 - 47</a:t>
            </a:r>
          </a:p>
        </p:txBody>
      </p:sp>
    </p:spTree>
    <p:extLst>
      <p:ext uri="{BB962C8B-B14F-4D97-AF65-F5344CB8AC3E}">
        <p14:creationId xmlns:p14="http://schemas.microsoft.com/office/powerpoint/2010/main" val="25174888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392" y="343336"/>
            <a:ext cx="11089232" cy="461665"/>
          </a:xfrm>
          <a:prstGeom prst="rect">
            <a:avLst/>
          </a:prstGeom>
        </p:spPr>
        <p:txBody>
          <a:bodyPr wrap="square">
            <a:spAutoFit/>
          </a:bodyPr>
          <a:lstStyle/>
          <a:p>
            <a:pPr algn="just"/>
            <a:r>
              <a:rPr lang="en-ZA" sz="2400" dirty="0">
                <a:solidFill>
                  <a:srgbClr val="8E44AD"/>
                </a:solidFill>
                <a:latin typeface="Arial" panose="020B0604020202020204" pitchFamily="34" charset="0"/>
              </a:rPr>
              <a:t>Define </a:t>
            </a:r>
            <a:r>
              <a:rPr lang="en-ZA" sz="2400" b="1" dirty="0">
                <a:solidFill>
                  <a:srgbClr val="8E44AD"/>
                </a:solidFill>
                <a:latin typeface="Arial" panose="020B0604020202020204" pitchFamily="34" charset="0"/>
              </a:rPr>
              <a:t>three ethical principles </a:t>
            </a:r>
            <a:r>
              <a:rPr lang="en-ZA" sz="2400" dirty="0">
                <a:solidFill>
                  <a:srgbClr val="8E44AD"/>
                </a:solidFill>
                <a:latin typeface="Arial" panose="020B0604020202020204" pitchFamily="34" charset="0"/>
              </a:rPr>
              <a:t>related to the use of computers</a:t>
            </a:r>
            <a:endParaRPr lang="en-ZA" sz="2400" dirty="0">
              <a:solidFill>
                <a:srgbClr val="212121"/>
              </a:solidFill>
              <a:latin typeface="Open Sans"/>
            </a:endParaRPr>
          </a:p>
        </p:txBody>
      </p:sp>
      <p:sp>
        <p:nvSpPr>
          <p:cNvPr id="6" name="Rectangle 5">
            <a:extLst>
              <a:ext uri="{FF2B5EF4-FFF2-40B4-BE49-F238E27FC236}">
                <a16:creationId xmlns:a16="http://schemas.microsoft.com/office/drawing/2014/main" id="{8EFC2A3C-21DE-40A0-9AB8-065B5C15310D}"/>
              </a:ext>
            </a:extLst>
          </p:cNvPr>
          <p:cNvSpPr/>
          <p:nvPr/>
        </p:nvSpPr>
        <p:spPr>
          <a:xfrm>
            <a:off x="9984432" y="6309320"/>
            <a:ext cx="2098380" cy="400110"/>
          </a:xfrm>
          <a:prstGeom prst="rect">
            <a:avLst/>
          </a:prstGeom>
        </p:spPr>
        <p:txBody>
          <a:bodyPr wrap="square">
            <a:spAutoFit/>
          </a:bodyPr>
          <a:lstStyle/>
          <a:p>
            <a:pPr algn="ctr"/>
            <a:r>
              <a:rPr lang="en-US" sz="1000" dirty="0">
                <a:solidFill>
                  <a:schemeClr val="accent3">
                    <a:lumMod val="60000"/>
                    <a:lumOff val="40000"/>
                  </a:schemeClr>
                </a:solidFill>
                <a:latin typeface="Open Sans"/>
              </a:rPr>
              <a:t>Foundations of Computer Science </a:t>
            </a:r>
            <a:r>
              <a:rPr lang="en-US" sz="1000" dirty="0">
                <a:solidFill>
                  <a:schemeClr val="accent3">
                    <a:lumMod val="60000"/>
                    <a:lumOff val="40000"/>
                  </a:schemeClr>
                </a:solidFill>
              </a:rPr>
              <a:t>– (CHAPTER 20: pp 525 – 532)</a:t>
            </a:r>
            <a:endParaRPr lang="en-US" sz="1000" dirty="0">
              <a:solidFill>
                <a:schemeClr val="accent3">
                  <a:lumMod val="60000"/>
                  <a:lumOff val="40000"/>
                </a:schemeClr>
              </a:solidFill>
            </a:endParaRPr>
          </a:p>
        </p:txBody>
      </p:sp>
      <p:sp>
        <p:nvSpPr>
          <p:cNvPr id="3" name="Rectangle 2"/>
          <p:cNvSpPr/>
          <p:nvPr/>
        </p:nvSpPr>
        <p:spPr>
          <a:xfrm>
            <a:off x="7176120" y="1673005"/>
            <a:ext cx="2592288" cy="1169551"/>
          </a:xfrm>
          <a:prstGeom prst="rect">
            <a:avLst/>
          </a:prstGeom>
        </p:spPr>
        <p:txBody>
          <a:bodyPr wrap="square">
            <a:spAutoFit/>
          </a:bodyPr>
          <a:lstStyle/>
          <a:p>
            <a:pPr algn="just"/>
            <a:r>
              <a:rPr lang="en-US" sz="1400" dirty="0">
                <a:solidFill>
                  <a:srgbClr val="C00000"/>
                </a:solidFill>
                <a:latin typeface="Tahoma" panose="020B0604030504040204" pitchFamily="34" charset="0"/>
                <a:ea typeface="Tahoma" panose="020B0604030504040204" pitchFamily="34" charset="0"/>
                <a:cs typeface="Tahoma" panose="020B0604030504040204" pitchFamily="34" charset="0"/>
              </a:rPr>
              <a:t>Computer science has created some peripheral issues, the most prevalent of which can be categorized as social and ethical issues.</a:t>
            </a:r>
            <a:endParaRPr lang="en-US" sz="1400"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pic>
        <p:nvPicPr>
          <p:cNvPr id="7" name="Picture 6"/>
          <p:cNvPicPr>
            <a:picLocks noChangeAspect="1"/>
          </p:cNvPicPr>
          <p:nvPr/>
        </p:nvPicPr>
        <p:blipFill>
          <a:blip r:embed="rId2"/>
          <a:stretch>
            <a:fillRect/>
          </a:stretch>
        </p:blipFill>
        <p:spPr>
          <a:xfrm>
            <a:off x="1415480" y="1500544"/>
            <a:ext cx="4057650" cy="1514475"/>
          </a:xfrm>
          <a:prstGeom prst="rect">
            <a:avLst/>
          </a:prstGeom>
        </p:spPr>
      </p:pic>
      <p:sp>
        <p:nvSpPr>
          <p:cNvPr id="8" name="Rectangle 7"/>
          <p:cNvSpPr/>
          <p:nvPr/>
        </p:nvSpPr>
        <p:spPr>
          <a:xfrm>
            <a:off x="1271464" y="3356992"/>
            <a:ext cx="8856984" cy="1015663"/>
          </a:xfrm>
          <a:prstGeom prst="rect">
            <a:avLst/>
          </a:prstGeom>
        </p:spPr>
        <p:txBody>
          <a:bodyPr wrap="square">
            <a:spAutoFit/>
          </a:bodyPr>
          <a:lstStyle/>
          <a:p>
            <a:r>
              <a:rPr lang="en-ZA" sz="1200" dirty="0" smtClean="0">
                <a:solidFill>
                  <a:schemeClr val="accent3">
                    <a:lumMod val="75000"/>
                  </a:schemeClr>
                </a:solidFill>
                <a:latin typeface="BerlingLTStd-Roman"/>
              </a:rPr>
              <a:t>PRINCIPLE 1: When we make an </a:t>
            </a:r>
            <a:r>
              <a:rPr lang="en-ZA" sz="1200" dirty="0">
                <a:solidFill>
                  <a:schemeClr val="accent3">
                    <a:lumMod val="75000"/>
                  </a:schemeClr>
                </a:solidFill>
                <a:latin typeface="BerlingLTStd-Roman"/>
              </a:rPr>
              <a:t>ethical decision, we need to </a:t>
            </a:r>
            <a:r>
              <a:rPr lang="en-ZA" sz="1200" dirty="0" smtClean="0">
                <a:solidFill>
                  <a:schemeClr val="accent3">
                    <a:lumMod val="75000"/>
                  </a:schemeClr>
                </a:solidFill>
                <a:latin typeface="BerlingLTStd-Roman"/>
              </a:rPr>
              <a:t>consider if </a:t>
            </a:r>
            <a:r>
              <a:rPr lang="en-ZA" sz="1200" dirty="0">
                <a:solidFill>
                  <a:schemeClr val="accent3">
                    <a:lumMod val="75000"/>
                  </a:schemeClr>
                </a:solidFill>
                <a:latin typeface="BerlingLTStd-Roman"/>
              </a:rPr>
              <a:t>the decision is made in accordance with a universally accepted principle of morality.</a:t>
            </a:r>
          </a:p>
          <a:p>
            <a:r>
              <a:rPr lang="en-ZA" sz="1200" dirty="0">
                <a:solidFill>
                  <a:schemeClr val="accent3">
                    <a:lumMod val="75000"/>
                  </a:schemeClr>
                </a:solidFill>
                <a:latin typeface="BerlingLTStd-Roman"/>
              </a:rPr>
              <a:t>For example, if we want to illegally access a computer to get some information, </a:t>
            </a:r>
            <a:r>
              <a:rPr lang="en-ZA" sz="1200" dirty="0" smtClean="0">
                <a:solidFill>
                  <a:schemeClr val="accent3">
                    <a:lumMod val="75000"/>
                  </a:schemeClr>
                </a:solidFill>
                <a:latin typeface="BerlingLTStd-Roman"/>
              </a:rPr>
              <a:t>we need </a:t>
            </a:r>
            <a:r>
              <a:rPr lang="en-ZA" sz="1200" dirty="0">
                <a:solidFill>
                  <a:schemeClr val="accent3">
                    <a:lumMod val="75000"/>
                  </a:schemeClr>
                </a:solidFill>
                <a:latin typeface="BerlingLTStd-Roman"/>
              </a:rPr>
              <a:t>to ask ourselves if this act is moral. We know that most people in the world do </a:t>
            </a:r>
            <a:r>
              <a:rPr lang="en-ZA" sz="1200" dirty="0" smtClean="0">
                <a:solidFill>
                  <a:schemeClr val="accent3">
                    <a:lumMod val="75000"/>
                  </a:schemeClr>
                </a:solidFill>
                <a:latin typeface="BerlingLTStd-Roman"/>
              </a:rPr>
              <a:t>not consider </a:t>
            </a:r>
            <a:r>
              <a:rPr lang="en-ZA" sz="1200" dirty="0">
                <a:solidFill>
                  <a:schemeClr val="accent3">
                    <a:lumMod val="75000"/>
                  </a:schemeClr>
                </a:solidFill>
                <a:latin typeface="BerlingLTStd-Roman"/>
              </a:rPr>
              <a:t>such actions to be moral, which means that we would be ignoring the first </a:t>
            </a:r>
            <a:r>
              <a:rPr lang="en-ZA" sz="1200" dirty="0" smtClean="0">
                <a:solidFill>
                  <a:schemeClr val="accent3">
                    <a:lumMod val="75000"/>
                  </a:schemeClr>
                </a:solidFill>
                <a:latin typeface="BerlingLTStd-Roman"/>
              </a:rPr>
              <a:t>principle of </a:t>
            </a:r>
            <a:r>
              <a:rPr lang="en-ZA" sz="1200" dirty="0">
                <a:solidFill>
                  <a:schemeClr val="accent3">
                    <a:lumMod val="75000"/>
                  </a:schemeClr>
                </a:solidFill>
                <a:latin typeface="BerlingLTStd-Roman"/>
              </a:rPr>
              <a:t>ethics if we acted in this way.</a:t>
            </a:r>
            <a:endParaRPr lang="en-ZA" sz="1200" dirty="0">
              <a:solidFill>
                <a:schemeClr val="accent3">
                  <a:lumMod val="75000"/>
                </a:schemeClr>
              </a:solidFill>
            </a:endParaRPr>
          </a:p>
        </p:txBody>
      </p:sp>
      <p:sp>
        <p:nvSpPr>
          <p:cNvPr id="9" name="Rectangle 8"/>
          <p:cNvSpPr/>
          <p:nvPr/>
        </p:nvSpPr>
        <p:spPr>
          <a:xfrm>
            <a:off x="1273524" y="4383844"/>
            <a:ext cx="8854923" cy="830997"/>
          </a:xfrm>
          <a:prstGeom prst="rect">
            <a:avLst/>
          </a:prstGeom>
        </p:spPr>
        <p:txBody>
          <a:bodyPr wrap="square">
            <a:spAutoFit/>
          </a:bodyPr>
          <a:lstStyle/>
          <a:p>
            <a:r>
              <a:rPr lang="en-ZA" sz="1200" dirty="0" smtClean="0">
                <a:solidFill>
                  <a:schemeClr val="accent3">
                    <a:lumMod val="75000"/>
                  </a:schemeClr>
                </a:solidFill>
                <a:latin typeface="BerlingLTStd-Roman"/>
              </a:rPr>
              <a:t>PRINCIPLE 2: The </a:t>
            </a:r>
            <a:r>
              <a:rPr lang="en-ZA" sz="1200" dirty="0">
                <a:solidFill>
                  <a:schemeClr val="accent3">
                    <a:lumMod val="75000"/>
                  </a:schemeClr>
                </a:solidFill>
                <a:latin typeface="BerlingLTStd-Roman"/>
              </a:rPr>
              <a:t>consequences of the act. An act is ethical if </a:t>
            </a:r>
            <a:r>
              <a:rPr lang="en-ZA" sz="1200" dirty="0" smtClean="0">
                <a:solidFill>
                  <a:schemeClr val="accent3">
                    <a:lumMod val="75000"/>
                  </a:schemeClr>
                </a:solidFill>
                <a:latin typeface="BerlingLTStd-Roman"/>
              </a:rPr>
              <a:t>it results </a:t>
            </a:r>
            <a:r>
              <a:rPr lang="en-ZA" sz="1200" dirty="0">
                <a:solidFill>
                  <a:schemeClr val="accent3">
                    <a:lumMod val="75000"/>
                  </a:schemeClr>
                </a:solidFill>
                <a:latin typeface="BerlingLTStd-Roman"/>
              </a:rPr>
              <a:t>in consequences which are useful for society. </a:t>
            </a:r>
            <a:endParaRPr lang="en-ZA" sz="1200" dirty="0" smtClean="0">
              <a:solidFill>
                <a:schemeClr val="accent3">
                  <a:lumMod val="75000"/>
                </a:schemeClr>
              </a:solidFill>
              <a:latin typeface="BerlingLTStd-Roman"/>
            </a:endParaRPr>
          </a:p>
          <a:p>
            <a:r>
              <a:rPr lang="en-ZA" sz="1200" dirty="0" smtClean="0">
                <a:solidFill>
                  <a:schemeClr val="accent3">
                    <a:lumMod val="75000"/>
                  </a:schemeClr>
                </a:solidFill>
                <a:latin typeface="BerlingLTStd-Roman"/>
              </a:rPr>
              <a:t>For example, if </a:t>
            </a:r>
            <a:r>
              <a:rPr lang="en-ZA" sz="1200" dirty="0">
                <a:solidFill>
                  <a:schemeClr val="accent3">
                    <a:lumMod val="75000"/>
                  </a:schemeClr>
                </a:solidFill>
                <a:latin typeface="BerlingLTStd-Roman"/>
              </a:rPr>
              <a:t>a person accesses a bank’s </a:t>
            </a:r>
            <a:r>
              <a:rPr lang="en-ZA" sz="1200" dirty="0" smtClean="0">
                <a:solidFill>
                  <a:schemeClr val="accent3">
                    <a:lumMod val="75000"/>
                  </a:schemeClr>
                </a:solidFill>
                <a:latin typeface="BerlingLTStd-Roman"/>
              </a:rPr>
              <a:t>computer and </a:t>
            </a:r>
            <a:r>
              <a:rPr lang="en-ZA" sz="1200" dirty="0">
                <a:solidFill>
                  <a:schemeClr val="accent3">
                    <a:lumMod val="75000"/>
                  </a:schemeClr>
                </a:solidFill>
                <a:latin typeface="BerlingLTStd-Roman"/>
              </a:rPr>
              <a:t>erases customer records, is this act useful for society? Since this action </a:t>
            </a:r>
            <a:r>
              <a:rPr lang="en-ZA" sz="1200" dirty="0" smtClean="0">
                <a:solidFill>
                  <a:schemeClr val="accent3">
                    <a:lumMod val="75000"/>
                  </a:schemeClr>
                </a:solidFill>
                <a:latin typeface="BerlingLTStd-Roman"/>
              </a:rPr>
              <a:t>may damage </a:t>
            </a:r>
            <a:r>
              <a:rPr lang="en-ZA" sz="1200" dirty="0">
                <a:solidFill>
                  <a:schemeClr val="accent3">
                    <a:lumMod val="75000"/>
                  </a:schemeClr>
                </a:solidFill>
                <a:latin typeface="BerlingLTStd-Roman"/>
              </a:rPr>
              <a:t>the financial status of the bank’s customer, it is detrimental to society. It does </a:t>
            </a:r>
            <a:r>
              <a:rPr lang="en-ZA" sz="1200" dirty="0" smtClean="0">
                <a:solidFill>
                  <a:schemeClr val="accent3">
                    <a:lumMod val="75000"/>
                  </a:schemeClr>
                </a:solidFill>
                <a:latin typeface="BerlingLTStd-Roman"/>
              </a:rPr>
              <a:t>not bring </a:t>
            </a:r>
            <a:r>
              <a:rPr lang="en-ZA" sz="1200" dirty="0">
                <a:solidFill>
                  <a:schemeClr val="accent3">
                    <a:lumMod val="75000"/>
                  </a:schemeClr>
                </a:solidFill>
                <a:latin typeface="BerlingLTStd-Roman"/>
              </a:rPr>
              <a:t>about a good result. It is not ethical.</a:t>
            </a:r>
            <a:endParaRPr lang="en-ZA" sz="1200" dirty="0">
              <a:solidFill>
                <a:schemeClr val="accent3">
                  <a:lumMod val="75000"/>
                </a:schemeClr>
              </a:solidFill>
            </a:endParaRPr>
          </a:p>
        </p:txBody>
      </p:sp>
      <p:sp>
        <p:nvSpPr>
          <p:cNvPr id="10" name="Rectangle 9"/>
          <p:cNvSpPr/>
          <p:nvPr/>
        </p:nvSpPr>
        <p:spPr>
          <a:xfrm>
            <a:off x="1271463" y="5225038"/>
            <a:ext cx="8856983" cy="646331"/>
          </a:xfrm>
          <a:prstGeom prst="rect">
            <a:avLst/>
          </a:prstGeom>
        </p:spPr>
        <p:txBody>
          <a:bodyPr wrap="square">
            <a:spAutoFit/>
          </a:bodyPr>
          <a:lstStyle/>
          <a:p>
            <a:r>
              <a:rPr lang="en-ZA" sz="1200" dirty="0" smtClean="0">
                <a:solidFill>
                  <a:schemeClr val="accent3">
                    <a:lumMod val="75000"/>
                  </a:schemeClr>
                </a:solidFill>
                <a:latin typeface="BerlingLTStd-Roman"/>
              </a:rPr>
              <a:t>Principle 3: An </a:t>
            </a:r>
            <a:r>
              <a:rPr lang="en-ZA" sz="1200" dirty="0">
                <a:solidFill>
                  <a:schemeClr val="accent3">
                    <a:lumMod val="75000"/>
                  </a:schemeClr>
                </a:solidFill>
                <a:latin typeface="BerlingLTStd-Roman"/>
              </a:rPr>
              <a:t>act is ethical when a majority of people in </a:t>
            </a:r>
            <a:r>
              <a:rPr lang="en-ZA" sz="1200" dirty="0" smtClean="0">
                <a:solidFill>
                  <a:schemeClr val="accent3">
                    <a:lumMod val="75000"/>
                  </a:schemeClr>
                </a:solidFill>
                <a:latin typeface="BerlingLTStd-Roman"/>
              </a:rPr>
              <a:t>society agrees </a:t>
            </a:r>
            <a:r>
              <a:rPr lang="en-ZA" sz="1200" dirty="0">
                <a:solidFill>
                  <a:schemeClr val="accent3">
                    <a:lumMod val="75000"/>
                  </a:schemeClr>
                </a:solidFill>
                <a:latin typeface="BerlingLTStd-Roman"/>
              </a:rPr>
              <a:t>with it. </a:t>
            </a:r>
            <a:endParaRPr lang="en-ZA" sz="1200" dirty="0" smtClean="0">
              <a:solidFill>
                <a:schemeClr val="accent3">
                  <a:lumMod val="75000"/>
                </a:schemeClr>
              </a:solidFill>
              <a:latin typeface="BerlingLTStd-Roman"/>
            </a:endParaRPr>
          </a:p>
          <a:p>
            <a:r>
              <a:rPr lang="en-ZA" sz="1200" dirty="0" smtClean="0">
                <a:solidFill>
                  <a:schemeClr val="accent3">
                    <a:lumMod val="75000"/>
                  </a:schemeClr>
                </a:solidFill>
                <a:latin typeface="BerlingLTStd-Roman"/>
              </a:rPr>
              <a:t>For example: if </a:t>
            </a:r>
            <a:r>
              <a:rPr lang="en-ZA" sz="1200" dirty="0">
                <a:solidFill>
                  <a:schemeClr val="accent3">
                    <a:lumMod val="75000"/>
                  </a:schemeClr>
                </a:solidFill>
                <a:latin typeface="BerlingLTStd-Roman"/>
              </a:rPr>
              <a:t>someone breaks into somebody else’s house and commits a robbery, </a:t>
            </a:r>
            <a:r>
              <a:rPr lang="en-ZA" sz="1200" dirty="0" smtClean="0">
                <a:solidFill>
                  <a:schemeClr val="accent3">
                    <a:lumMod val="75000"/>
                  </a:schemeClr>
                </a:solidFill>
                <a:latin typeface="BerlingLTStd-Roman"/>
              </a:rPr>
              <a:t>does this </a:t>
            </a:r>
            <a:r>
              <a:rPr lang="en-ZA" sz="1200" dirty="0">
                <a:solidFill>
                  <a:schemeClr val="accent3">
                    <a:lumMod val="75000"/>
                  </a:schemeClr>
                </a:solidFill>
                <a:latin typeface="BerlingLTStd-Roman"/>
              </a:rPr>
              <a:t>act receive the approval of </a:t>
            </a:r>
            <a:r>
              <a:rPr lang="en-ZA" sz="1200" dirty="0" smtClean="0">
                <a:solidFill>
                  <a:schemeClr val="accent3">
                    <a:lumMod val="75000"/>
                  </a:schemeClr>
                </a:solidFill>
                <a:latin typeface="BerlingLTStd-Roman"/>
              </a:rPr>
              <a:t>a majority </a:t>
            </a:r>
            <a:r>
              <a:rPr lang="en-ZA" sz="1200" dirty="0">
                <a:solidFill>
                  <a:schemeClr val="accent3">
                    <a:lumMod val="75000"/>
                  </a:schemeClr>
                </a:solidFill>
                <a:latin typeface="BerlingLTStd-Roman"/>
              </a:rPr>
              <a:t>of society? Since the answer is negative, this </a:t>
            </a:r>
            <a:r>
              <a:rPr lang="en-ZA" sz="1200" dirty="0" smtClean="0">
                <a:solidFill>
                  <a:schemeClr val="accent3">
                    <a:lumMod val="75000"/>
                  </a:schemeClr>
                </a:solidFill>
                <a:latin typeface="BerlingLTStd-Roman"/>
              </a:rPr>
              <a:t>act is </a:t>
            </a:r>
            <a:r>
              <a:rPr lang="en-ZA" sz="1200" dirty="0">
                <a:solidFill>
                  <a:schemeClr val="accent3">
                    <a:lumMod val="75000"/>
                  </a:schemeClr>
                </a:solidFill>
                <a:latin typeface="BerlingLTStd-Roman"/>
              </a:rPr>
              <a:t>not ethical.</a:t>
            </a:r>
            <a:endParaRPr lang="en-ZA" sz="1200" dirty="0">
              <a:solidFill>
                <a:schemeClr val="accent3">
                  <a:lumMod val="75000"/>
                </a:schemeClr>
              </a:solidFill>
            </a:endParaRPr>
          </a:p>
        </p:txBody>
      </p:sp>
    </p:spTree>
    <p:extLst>
      <p:ext uri="{BB962C8B-B14F-4D97-AF65-F5344CB8AC3E}">
        <p14:creationId xmlns:p14="http://schemas.microsoft.com/office/powerpoint/2010/main" val="6687581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392" y="343336"/>
            <a:ext cx="11089232" cy="1569660"/>
          </a:xfrm>
          <a:prstGeom prst="rect">
            <a:avLst/>
          </a:prstGeom>
        </p:spPr>
        <p:txBody>
          <a:bodyPr wrap="square">
            <a:spAutoFit/>
          </a:bodyPr>
          <a:lstStyle/>
          <a:p>
            <a:pPr algn="just"/>
            <a:r>
              <a:rPr lang="en-ZA" sz="2400" dirty="0">
                <a:solidFill>
                  <a:srgbClr val="8E44AD"/>
                </a:solidFill>
                <a:latin typeface="Arial" panose="020B0604020202020204" pitchFamily="34" charset="0"/>
              </a:rPr>
              <a:t>Define </a:t>
            </a:r>
            <a:r>
              <a:rPr lang="en-ZA" sz="2400" b="1" dirty="0">
                <a:solidFill>
                  <a:srgbClr val="8E44AD"/>
                </a:solidFill>
                <a:latin typeface="Arial" panose="020B0604020202020204" pitchFamily="34" charset="0"/>
              </a:rPr>
              <a:t>intellectual property </a:t>
            </a:r>
            <a:r>
              <a:rPr lang="en-ZA" sz="2400" dirty="0">
                <a:solidFill>
                  <a:srgbClr val="8E44AD"/>
                </a:solidFill>
                <a:latin typeface="Arial" panose="020B0604020202020204" pitchFamily="34" charset="0"/>
              </a:rPr>
              <a:t>and list </a:t>
            </a:r>
            <a:r>
              <a:rPr lang="en-ZA" sz="2400" b="1" dirty="0">
                <a:solidFill>
                  <a:srgbClr val="8E44AD"/>
                </a:solidFill>
                <a:latin typeface="Arial" panose="020B0604020202020204" pitchFamily="34" charset="0"/>
              </a:rPr>
              <a:t>its types</a:t>
            </a:r>
            <a:r>
              <a:rPr lang="en-ZA" sz="2400" dirty="0">
                <a:solidFill>
                  <a:srgbClr val="8E44AD"/>
                </a:solidFill>
                <a:latin typeface="Arial" panose="020B0604020202020204" pitchFamily="34" charset="0"/>
              </a:rPr>
              <a:t>, define privacy in relation to the use of computers, define computer crimes, and discuss types of attacks, its motivation, and how to protect oneself, and define hackers and the damage they do</a:t>
            </a:r>
            <a:endParaRPr lang="en-ZA" sz="2400" dirty="0">
              <a:solidFill>
                <a:srgbClr val="212121"/>
              </a:solidFill>
              <a:latin typeface="Open Sans"/>
            </a:endParaRPr>
          </a:p>
        </p:txBody>
      </p:sp>
      <p:sp>
        <p:nvSpPr>
          <p:cNvPr id="6" name="Rectangle 5">
            <a:extLst>
              <a:ext uri="{FF2B5EF4-FFF2-40B4-BE49-F238E27FC236}">
                <a16:creationId xmlns:a16="http://schemas.microsoft.com/office/drawing/2014/main" id="{8EFC2A3C-21DE-40A0-9AB8-065B5C15310D}"/>
              </a:ext>
            </a:extLst>
          </p:cNvPr>
          <p:cNvSpPr/>
          <p:nvPr/>
        </p:nvSpPr>
        <p:spPr>
          <a:xfrm>
            <a:off x="9984432" y="6309320"/>
            <a:ext cx="2098380" cy="400110"/>
          </a:xfrm>
          <a:prstGeom prst="rect">
            <a:avLst/>
          </a:prstGeom>
        </p:spPr>
        <p:txBody>
          <a:bodyPr wrap="square">
            <a:spAutoFit/>
          </a:bodyPr>
          <a:lstStyle/>
          <a:p>
            <a:pPr algn="ctr"/>
            <a:r>
              <a:rPr lang="en-US" sz="1000" dirty="0">
                <a:solidFill>
                  <a:schemeClr val="accent3">
                    <a:lumMod val="60000"/>
                    <a:lumOff val="40000"/>
                  </a:schemeClr>
                </a:solidFill>
                <a:latin typeface="Open Sans"/>
              </a:rPr>
              <a:t>Foundations of Computer Science </a:t>
            </a:r>
            <a:r>
              <a:rPr lang="en-US" sz="1000" dirty="0">
                <a:solidFill>
                  <a:schemeClr val="accent3">
                    <a:lumMod val="60000"/>
                    <a:lumOff val="40000"/>
                  </a:schemeClr>
                </a:solidFill>
              </a:rPr>
              <a:t>– (CHAPTER 20: pp 525 – 532)</a:t>
            </a:r>
            <a:endParaRPr lang="en-US" sz="1000" dirty="0">
              <a:solidFill>
                <a:schemeClr val="accent3">
                  <a:lumMod val="60000"/>
                  <a:lumOff val="40000"/>
                </a:schemeClr>
              </a:solidFill>
            </a:endParaRPr>
          </a:p>
        </p:txBody>
      </p:sp>
      <p:sp>
        <p:nvSpPr>
          <p:cNvPr id="3" name="Rectangle 2"/>
          <p:cNvSpPr/>
          <p:nvPr/>
        </p:nvSpPr>
        <p:spPr>
          <a:xfrm>
            <a:off x="1127448" y="2060848"/>
            <a:ext cx="9289032" cy="2862322"/>
          </a:xfrm>
          <a:prstGeom prst="rect">
            <a:avLst/>
          </a:prstGeom>
        </p:spPr>
        <p:txBody>
          <a:bodyPr wrap="square">
            <a:spAutoFit/>
          </a:bodyPr>
          <a:lstStyle/>
          <a:p>
            <a:r>
              <a:rPr lang="en-ZA" sz="2000" b="1" dirty="0" smtClean="0">
                <a:solidFill>
                  <a:srgbClr val="FFC000"/>
                </a:solidFill>
                <a:latin typeface="BerlingLTStd-Bold"/>
              </a:rPr>
              <a:t>Intellectual </a:t>
            </a:r>
            <a:r>
              <a:rPr lang="en-ZA" sz="2000" b="1" dirty="0" smtClean="0">
                <a:solidFill>
                  <a:srgbClr val="FFC000"/>
                </a:solidFill>
                <a:latin typeface="BerlingLTStd-Roman"/>
              </a:rPr>
              <a:t>vs physical p</a:t>
            </a:r>
            <a:r>
              <a:rPr lang="en-ZA" sz="2000" b="1" dirty="0" smtClean="0">
                <a:solidFill>
                  <a:srgbClr val="FFC000"/>
                </a:solidFill>
                <a:latin typeface="BerlingLTStd-Bold"/>
              </a:rPr>
              <a:t>roperty</a:t>
            </a:r>
            <a:r>
              <a:rPr lang="en-ZA" sz="2000" dirty="0" smtClean="0">
                <a:solidFill>
                  <a:srgbClr val="FFC000"/>
                </a:solidFill>
                <a:latin typeface="BerlingLTStd-Roman"/>
              </a:rPr>
              <a:t>:</a:t>
            </a:r>
            <a:endParaRPr lang="en-ZA" sz="2000" dirty="0">
              <a:solidFill>
                <a:srgbClr val="FFC000"/>
              </a:solidFill>
              <a:latin typeface="BerlingLTStd-Roman"/>
            </a:endParaRPr>
          </a:p>
          <a:p>
            <a:r>
              <a:rPr lang="en-ZA" sz="2000" b="1" dirty="0">
                <a:solidFill>
                  <a:srgbClr val="FFC000"/>
                </a:solidFill>
                <a:latin typeface="BerlingLTStd-Bold"/>
              </a:rPr>
              <a:t>1. </a:t>
            </a:r>
            <a:r>
              <a:rPr lang="en-ZA" sz="2000" dirty="0">
                <a:solidFill>
                  <a:srgbClr val="FFC000"/>
                </a:solidFill>
                <a:latin typeface="BerlingLTStd-Roman"/>
              </a:rPr>
              <a:t>A physical property cannot be copied; it needs to be manufactured or built. If </a:t>
            </a:r>
            <a:r>
              <a:rPr lang="en-ZA" sz="2000" dirty="0" smtClean="0">
                <a:solidFill>
                  <a:srgbClr val="FFC000"/>
                </a:solidFill>
                <a:latin typeface="BerlingLTStd-Roman"/>
              </a:rPr>
              <a:t>we need </a:t>
            </a:r>
            <a:r>
              <a:rPr lang="en-ZA" sz="2000" dirty="0">
                <a:solidFill>
                  <a:srgbClr val="FFC000"/>
                </a:solidFill>
                <a:latin typeface="BerlingLTStd-Roman"/>
              </a:rPr>
              <a:t>another computer, we need to physically build it. On the other hand, </a:t>
            </a:r>
            <a:r>
              <a:rPr lang="en-ZA" sz="2000" dirty="0" smtClean="0">
                <a:solidFill>
                  <a:srgbClr val="FFC000"/>
                </a:solidFill>
                <a:latin typeface="BerlingLTStd-Roman"/>
              </a:rPr>
              <a:t>intellectual property </a:t>
            </a:r>
            <a:r>
              <a:rPr lang="en-ZA" sz="2000" dirty="0">
                <a:solidFill>
                  <a:srgbClr val="FFC000"/>
                </a:solidFill>
                <a:latin typeface="BerlingLTStd-Roman"/>
              </a:rPr>
              <a:t>can be copied. We can make a copy of a book without rewriting it.</a:t>
            </a:r>
          </a:p>
          <a:p>
            <a:r>
              <a:rPr lang="en-ZA" sz="2000" b="1" dirty="0">
                <a:solidFill>
                  <a:srgbClr val="FFC000"/>
                </a:solidFill>
                <a:latin typeface="BerlingLTStd-Bold"/>
              </a:rPr>
              <a:t>2. </a:t>
            </a:r>
            <a:r>
              <a:rPr lang="en-ZA" sz="2000" dirty="0">
                <a:solidFill>
                  <a:srgbClr val="FFC000"/>
                </a:solidFill>
                <a:latin typeface="BerlingLTStd-Roman"/>
              </a:rPr>
              <a:t>Copying intellectual property still leaves the owner with the original. Stealing a </a:t>
            </a:r>
            <a:r>
              <a:rPr lang="en-ZA" sz="2000" dirty="0" smtClean="0">
                <a:solidFill>
                  <a:srgbClr val="FFC000"/>
                </a:solidFill>
                <a:latin typeface="BerlingLTStd-Roman"/>
              </a:rPr>
              <a:t>computer deprives </a:t>
            </a:r>
            <a:r>
              <a:rPr lang="en-ZA" sz="2000" dirty="0">
                <a:solidFill>
                  <a:srgbClr val="FFC000"/>
                </a:solidFill>
                <a:latin typeface="BerlingLTStd-Roman"/>
              </a:rPr>
              <a:t>the owner of its use.</a:t>
            </a:r>
          </a:p>
          <a:p>
            <a:r>
              <a:rPr lang="en-ZA" sz="2000" b="1" dirty="0">
                <a:solidFill>
                  <a:srgbClr val="FFC000"/>
                </a:solidFill>
                <a:latin typeface="BerlingLTStd-Bold"/>
              </a:rPr>
              <a:t>3. </a:t>
            </a:r>
            <a:r>
              <a:rPr lang="en-ZA" sz="2000" dirty="0">
                <a:solidFill>
                  <a:srgbClr val="FFC000"/>
                </a:solidFill>
                <a:latin typeface="BerlingLTStd-Roman"/>
              </a:rPr>
              <a:t>The owner of intellectual property is only one person (or a group); many people </a:t>
            </a:r>
            <a:r>
              <a:rPr lang="en-ZA" sz="2000" dirty="0" smtClean="0">
                <a:solidFill>
                  <a:srgbClr val="FFC000"/>
                </a:solidFill>
                <a:latin typeface="BerlingLTStd-Roman"/>
              </a:rPr>
              <a:t>can have </a:t>
            </a:r>
            <a:r>
              <a:rPr lang="en-ZA" sz="2000" dirty="0">
                <a:solidFill>
                  <a:srgbClr val="FFC000"/>
                </a:solidFill>
                <a:latin typeface="BerlingLTStd-Roman"/>
              </a:rPr>
              <a:t>the same physical property.</a:t>
            </a:r>
            <a:endParaRPr lang="en-ZA" sz="2000" dirty="0">
              <a:solidFill>
                <a:srgbClr val="FFC000"/>
              </a:solidFill>
            </a:endParaRPr>
          </a:p>
        </p:txBody>
      </p:sp>
    </p:spTree>
    <p:extLst>
      <p:ext uri="{BB962C8B-B14F-4D97-AF65-F5344CB8AC3E}">
        <p14:creationId xmlns:p14="http://schemas.microsoft.com/office/powerpoint/2010/main" val="1721552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703512" y="222548"/>
            <a:ext cx="7993397" cy="962320"/>
          </a:xfrm>
        </p:spPr>
        <p:txBody>
          <a:bodyPr>
            <a:normAutofit fontScale="90000"/>
          </a:bodyPr>
          <a:lstStyle/>
          <a:p>
            <a:pPr algn="r"/>
            <a:r>
              <a:rPr lang="en-US" dirty="0">
                <a:solidFill>
                  <a:srgbClr val="92D050"/>
                </a:solidFill>
              </a:rPr>
              <a:t>OUTCOMES</a:t>
            </a:r>
            <a:r>
              <a:rPr lang="en-US" dirty="0"/>
              <a:t> SU1</a:t>
            </a:r>
            <a:br>
              <a:rPr lang="en-US" dirty="0"/>
            </a:br>
            <a:r>
              <a:rPr lang="en-ZA" sz="1800" b="1" dirty="0"/>
              <a:t>Introduction to computing; </a:t>
            </a:r>
            <a:r>
              <a:rPr lang="en-ZA" sz="1800" b="1" dirty="0" smtClean="0"/>
              <a:t>history; </a:t>
            </a:r>
            <a:r>
              <a:rPr lang="en-ZA" sz="1800" b="1" dirty="0"/>
              <a:t>program-design methods; </a:t>
            </a:r>
            <a:r>
              <a:rPr lang="en-ZA" sz="1800" b="1" dirty="0" smtClean="0"/>
              <a:t>ethics</a:t>
            </a:r>
            <a:endParaRPr lang="en-ZA" sz="1800" b="1" dirty="0"/>
          </a:p>
        </p:txBody>
      </p:sp>
      <p:sp>
        <p:nvSpPr>
          <p:cNvPr id="14" name="Content Placeholder 13"/>
          <p:cNvSpPr>
            <a:spLocks noGrp="1"/>
          </p:cNvSpPr>
          <p:nvPr>
            <p:ph idx="1"/>
          </p:nvPr>
        </p:nvSpPr>
        <p:spPr>
          <a:xfrm>
            <a:off x="550638" y="1772816"/>
            <a:ext cx="9144000" cy="4649614"/>
          </a:xfrm>
        </p:spPr>
        <p:txBody>
          <a:bodyPr>
            <a:normAutofit fontScale="92500" lnSpcReduction="20000"/>
          </a:bodyPr>
          <a:lstStyle/>
          <a:p>
            <a:pPr marL="0" indent="0">
              <a:buNone/>
            </a:pPr>
            <a:r>
              <a:rPr lang="en-US" b="1" dirty="0"/>
              <a:t>On completion of this study unit, you should be able to:</a:t>
            </a:r>
          </a:p>
          <a:p>
            <a:pPr algn="just">
              <a:spcAft>
                <a:spcPts val="300"/>
              </a:spcAft>
            </a:pPr>
            <a:r>
              <a:rPr lang="en-ZA" dirty="0">
                <a:solidFill>
                  <a:srgbClr val="8E44AD"/>
                </a:solidFill>
                <a:latin typeface="Arial" panose="020B0604020202020204" pitchFamily="34" charset="0"/>
              </a:rPr>
              <a:t>Define the Turing and Von Neumann models of a computer;</a:t>
            </a:r>
            <a:endParaRPr lang="en-ZA" dirty="0">
              <a:solidFill>
                <a:srgbClr val="212121"/>
              </a:solidFill>
              <a:latin typeface="Open Sans"/>
            </a:endParaRPr>
          </a:p>
          <a:p>
            <a:pPr algn="just"/>
            <a:r>
              <a:rPr lang="en-ZA" dirty="0">
                <a:solidFill>
                  <a:srgbClr val="8E44AD"/>
                </a:solidFill>
                <a:latin typeface="Arial" panose="020B0604020202020204" pitchFamily="34" charset="0"/>
              </a:rPr>
              <a:t>Describe and list topics related to the three components of a computer; hardware, data and software;</a:t>
            </a:r>
            <a:endParaRPr lang="en-ZA" dirty="0">
              <a:solidFill>
                <a:srgbClr val="212121"/>
              </a:solidFill>
              <a:latin typeface="Open Sans"/>
            </a:endParaRPr>
          </a:p>
          <a:p>
            <a:pPr algn="just"/>
            <a:r>
              <a:rPr lang="en-ZA" dirty="0">
                <a:solidFill>
                  <a:srgbClr val="8E44AD"/>
                </a:solidFill>
                <a:latin typeface="Arial" panose="020B0604020202020204" pitchFamily="34" charset="0"/>
              </a:rPr>
              <a:t>Describe, list and distinguish between the three subsystems of a computer; CPU, memory, and input/output;</a:t>
            </a:r>
            <a:endParaRPr lang="en-ZA" dirty="0">
              <a:solidFill>
                <a:srgbClr val="212121"/>
              </a:solidFill>
              <a:latin typeface="Open Sans"/>
            </a:endParaRPr>
          </a:p>
          <a:p>
            <a:pPr algn="just"/>
            <a:r>
              <a:rPr lang="en-ZA" dirty="0">
                <a:solidFill>
                  <a:srgbClr val="8E44AD"/>
                </a:solidFill>
                <a:latin typeface="Arial" panose="020B0604020202020204" pitchFamily="34" charset="0"/>
              </a:rPr>
              <a:t>History of computing systems;</a:t>
            </a:r>
            <a:endParaRPr lang="en-ZA" dirty="0">
              <a:solidFill>
                <a:srgbClr val="212121"/>
              </a:solidFill>
              <a:latin typeface="Open Sans"/>
            </a:endParaRPr>
          </a:p>
          <a:p>
            <a:pPr algn="just"/>
            <a:r>
              <a:rPr lang="en-ZA" dirty="0" smtClean="0">
                <a:solidFill>
                  <a:srgbClr val="8E44AD"/>
                </a:solidFill>
                <a:latin typeface="Arial" panose="020B0604020202020204" pitchFamily="34" charset="0"/>
              </a:rPr>
              <a:t>Describe </a:t>
            </a:r>
            <a:r>
              <a:rPr lang="en-ZA" dirty="0">
                <a:solidFill>
                  <a:srgbClr val="8E44AD"/>
                </a:solidFill>
                <a:latin typeface="Arial" panose="020B0604020202020204" pitchFamily="34" charset="0"/>
              </a:rPr>
              <a:t>the basic phases of software development: analysis, design, coding, and testing;</a:t>
            </a:r>
            <a:endParaRPr lang="en-ZA" dirty="0">
              <a:solidFill>
                <a:srgbClr val="212121"/>
              </a:solidFill>
              <a:latin typeface="Open Sans"/>
            </a:endParaRPr>
          </a:p>
          <a:p>
            <a:pPr algn="just"/>
            <a:r>
              <a:rPr lang="en-ZA" dirty="0" smtClean="0">
                <a:solidFill>
                  <a:srgbClr val="8E44AD"/>
                </a:solidFill>
                <a:latin typeface="Arial" panose="020B0604020202020204" pitchFamily="34" charset="0"/>
              </a:rPr>
              <a:t>Define </a:t>
            </a:r>
            <a:r>
              <a:rPr lang="en-ZA" dirty="0">
                <a:solidFill>
                  <a:srgbClr val="8E44AD"/>
                </a:solidFill>
                <a:latin typeface="Arial" panose="020B0604020202020204" pitchFamily="34" charset="0"/>
              </a:rPr>
              <a:t>three ethical principles related to the use of computers;</a:t>
            </a:r>
            <a:endParaRPr lang="en-ZA" dirty="0">
              <a:solidFill>
                <a:srgbClr val="212121"/>
              </a:solidFill>
              <a:latin typeface="Open Sans"/>
            </a:endParaRPr>
          </a:p>
          <a:p>
            <a:pPr algn="just"/>
            <a:r>
              <a:rPr lang="en-ZA" dirty="0">
                <a:solidFill>
                  <a:srgbClr val="8E44AD"/>
                </a:solidFill>
                <a:latin typeface="Arial" panose="020B0604020202020204" pitchFamily="34" charset="0"/>
              </a:rPr>
              <a:t>Define intellectual property and list its types, define privacy in relation to the use of computers, define computer crimes, and discuss types of attacks, its motivation, and how to protect oneself, and define hackers and the damage they </a:t>
            </a:r>
            <a:r>
              <a:rPr lang="en-ZA" dirty="0" smtClean="0">
                <a:solidFill>
                  <a:srgbClr val="8E44AD"/>
                </a:solidFill>
                <a:latin typeface="Arial" panose="020B0604020202020204" pitchFamily="34" charset="0"/>
              </a:rPr>
              <a:t>do</a:t>
            </a:r>
            <a:r>
              <a:rPr lang="en-US" dirty="0" smtClean="0">
                <a:solidFill>
                  <a:schemeClr val="accent4">
                    <a:lumMod val="75000"/>
                  </a:schemeClr>
                </a:solidFill>
              </a:rPr>
              <a:t>.</a:t>
            </a:r>
            <a:endParaRPr lang="en-US" dirty="0">
              <a:solidFill>
                <a:schemeClr val="accent4">
                  <a:lumMod val="75000"/>
                </a:schemeClr>
              </a:solidFill>
            </a:endParaRPr>
          </a:p>
          <a:p>
            <a:endParaRPr dirty="0"/>
          </a:p>
        </p:txBody>
      </p:sp>
      <p:sp>
        <p:nvSpPr>
          <p:cNvPr id="2" name="Rectangle 1">
            <a:extLst>
              <a:ext uri="{FF2B5EF4-FFF2-40B4-BE49-F238E27FC236}">
                <a16:creationId xmlns:a16="http://schemas.microsoft.com/office/drawing/2014/main" id="{C5A53ED5-E9B7-469A-9827-4C0D5F0CB155}"/>
              </a:ext>
            </a:extLst>
          </p:cNvPr>
          <p:cNvSpPr/>
          <p:nvPr/>
        </p:nvSpPr>
        <p:spPr>
          <a:xfrm>
            <a:off x="10039390" y="1998805"/>
            <a:ext cx="1872207" cy="369332"/>
          </a:xfrm>
          <a:prstGeom prst="rect">
            <a:avLst/>
          </a:prstGeom>
        </p:spPr>
        <p:txBody>
          <a:bodyPr wrap="square">
            <a:spAutoFit/>
          </a:bodyPr>
          <a:lstStyle/>
          <a:p>
            <a:pPr algn="ctr"/>
            <a:r>
              <a:rPr lang="en-US" sz="900" dirty="0" smtClean="0">
                <a:solidFill>
                  <a:schemeClr val="accent3">
                    <a:lumMod val="60000"/>
                    <a:lumOff val="40000"/>
                  </a:schemeClr>
                </a:solidFill>
                <a:latin typeface="Open Sans"/>
              </a:rPr>
              <a:t>Foundations </a:t>
            </a:r>
            <a:r>
              <a:rPr lang="en-US" sz="900" dirty="0">
                <a:solidFill>
                  <a:schemeClr val="accent3">
                    <a:lumMod val="60000"/>
                    <a:lumOff val="40000"/>
                  </a:schemeClr>
                </a:solidFill>
                <a:latin typeface="Open Sans"/>
              </a:rPr>
              <a:t>of Computer Science </a:t>
            </a:r>
            <a:r>
              <a:rPr lang="en-US" sz="900" dirty="0" smtClean="0">
                <a:solidFill>
                  <a:schemeClr val="accent3">
                    <a:lumMod val="60000"/>
                    <a:lumOff val="40000"/>
                  </a:schemeClr>
                </a:solidFill>
                <a:latin typeface="Open Sans"/>
              </a:rPr>
              <a:t>CHAPTER </a:t>
            </a:r>
            <a:r>
              <a:rPr lang="en-US" sz="900" dirty="0">
                <a:solidFill>
                  <a:schemeClr val="accent3">
                    <a:lumMod val="60000"/>
                    <a:lumOff val="40000"/>
                  </a:schemeClr>
                </a:solidFill>
                <a:latin typeface="Open Sans"/>
              </a:rPr>
              <a:t>1, pp 1 - </a:t>
            </a:r>
            <a:r>
              <a:rPr lang="en-US" sz="900" dirty="0" smtClean="0">
                <a:solidFill>
                  <a:schemeClr val="accent3">
                    <a:lumMod val="60000"/>
                    <a:lumOff val="40000"/>
                  </a:schemeClr>
                </a:solidFill>
                <a:latin typeface="Open Sans"/>
              </a:rPr>
              <a:t>11</a:t>
            </a:r>
            <a:endParaRPr lang="en-ZA" sz="900" dirty="0">
              <a:solidFill>
                <a:schemeClr val="accent3">
                  <a:lumMod val="60000"/>
                  <a:lumOff val="40000"/>
                </a:schemeClr>
              </a:solidFill>
            </a:endParaRPr>
          </a:p>
        </p:txBody>
      </p:sp>
      <p:cxnSp>
        <p:nvCxnSpPr>
          <p:cNvPr id="6" name="Straight Connector 5">
            <a:extLst>
              <a:ext uri="{FF2B5EF4-FFF2-40B4-BE49-F238E27FC236}">
                <a16:creationId xmlns:a16="http://schemas.microsoft.com/office/drawing/2014/main" id="{4E9B55E3-35C7-4A4D-8DAB-2D9ED733C6E6}"/>
              </a:ext>
            </a:extLst>
          </p:cNvPr>
          <p:cNvCxnSpPr/>
          <p:nvPr/>
        </p:nvCxnSpPr>
        <p:spPr>
          <a:xfrm>
            <a:off x="9950825" y="1794329"/>
            <a:ext cx="0" cy="4205809"/>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EFC2A3C-21DE-40A0-9AB8-065B5C15310D}"/>
              </a:ext>
            </a:extLst>
          </p:cNvPr>
          <p:cNvSpPr/>
          <p:nvPr/>
        </p:nvSpPr>
        <p:spPr>
          <a:xfrm>
            <a:off x="10042317" y="2851908"/>
            <a:ext cx="1872208" cy="553998"/>
          </a:xfrm>
          <a:prstGeom prst="rect">
            <a:avLst/>
          </a:prstGeom>
        </p:spPr>
        <p:txBody>
          <a:bodyPr wrap="square">
            <a:spAutoFit/>
          </a:bodyPr>
          <a:lstStyle/>
          <a:p>
            <a:pPr algn="ctr"/>
            <a:r>
              <a:rPr lang="en-US" sz="1000" dirty="0">
                <a:solidFill>
                  <a:schemeClr val="accent3">
                    <a:lumMod val="60000"/>
                    <a:lumOff val="40000"/>
                  </a:schemeClr>
                </a:solidFill>
                <a:latin typeface="Open Sans"/>
              </a:rPr>
              <a:t>Foundations of Computer Science </a:t>
            </a:r>
            <a:r>
              <a:rPr lang="en-US" sz="1000" dirty="0" smtClean="0">
                <a:solidFill>
                  <a:schemeClr val="accent3">
                    <a:lumMod val="60000"/>
                    <a:lumOff val="40000"/>
                  </a:schemeClr>
                </a:solidFill>
              </a:rPr>
              <a:t>CHAPTER </a:t>
            </a:r>
            <a:r>
              <a:rPr lang="en-US" sz="1000" dirty="0">
                <a:solidFill>
                  <a:schemeClr val="accent3">
                    <a:lumMod val="60000"/>
                    <a:lumOff val="40000"/>
                  </a:schemeClr>
                </a:solidFill>
              </a:rPr>
              <a:t>5.1 – 5.4: pp 91 – </a:t>
            </a:r>
            <a:r>
              <a:rPr lang="en-US" sz="1000" dirty="0" smtClean="0">
                <a:solidFill>
                  <a:schemeClr val="accent3">
                    <a:lumMod val="60000"/>
                    <a:lumOff val="40000"/>
                  </a:schemeClr>
                </a:solidFill>
              </a:rPr>
              <a:t>104</a:t>
            </a:r>
            <a:endParaRPr lang="en-US" sz="1000" dirty="0">
              <a:solidFill>
                <a:schemeClr val="accent3">
                  <a:lumMod val="60000"/>
                  <a:lumOff val="40000"/>
                </a:schemeClr>
              </a:solidFill>
            </a:endParaRPr>
          </a:p>
        </p:txBody>
      </p:sp>
      <p:sp>
        <p:nvSpPr>
          <p:cNvPr id="3" name="Cloud Callout 2"/>
          <p:cNvSpPr/>
          <p:nvPr/>
        </p:nvSpPr>
        <p:spPr>
          <a:xfrm>
            <a:off x="9787789" y="2712300"/>
            <a:ext cx="2444579" cy="792088"/>
          </a:xfrm>
          <a:prstGeom prst="cloudCallout">
            <a:avLst>
              <a:gd name="adj1" fmla="val -72987"/>
              <a:gd name="adj2" fmla="val 25072"/>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a:p>
        </p:txBody>
      </p:sp>
      <p:sp>
        <p:nvSpPr>
          <p:cNvPr id="16" name="Cloud Callout 15"/>
          <p:cNvSpPr/>
          <p:nvPr/>
        </p:nvSpPr>
        <p:spPr>
          <a:xfrm>
            <a:off x="9787789" y="1858124"/>
            <a:ext cx="2352909" cy="728293"/>
          </a:xfrm>
          <a:prstGeom prst="cloudCallout">
            <a:avLst>
              <a:gd name="adj1" fmla="val -77315"/>
              <a:gd name="adj2" fmla="val 30652"/>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a:p>
        </p:txBody>
      </p:sp>
      <p:sp>
        <p:nvSpPr>
          <p:cNvPr id="17" name="Cloud Callout 16"/>
          <p:cNvSpPr/>
          <p:nvPr/>
        </p:nvSpPr>
        <p:spPr>
          <a:xfrm>
            <a:off x="9854170" y="3643996"/>
            <a:ext cx="2337832" cy="967733"/>
          </a:xfrm>
          <a:prstGeom prst="cloudCallout">
            <a:avLst>
              <a:gd name="adj1" fmla="val -75163"/>
              <a:gd name="adj2" fmla="val 11594"/>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a:p>
        </p:txBody>
      </p:sp>
      <p:sp>
        <p:nvSpPr>
          <p:cNvPr id="21" name="Rectangle 20">
            <a:extLst>
              <a:ext uri="{FF2B5EF4-FFF2-40B4-BE49-F238E27FC236}">
                <a16:creationId xmlns:a16="http://schemas.microsoft.com/office/drawing/2014/main" id="{45C99CFC-7643-4705-AA90-CDA552290CD8}"/>
              </a:ext>
            </a:extLst>
          </p:cNvPr>
          <p:cNvSpPr/>
          <p:nvPr/>
        </p:nvSpPr>
        <p:spPr>
          <a:xfrm>
            <a:off x="10108087" y="3666537"/>
            <a:ext cx="1780713" cy="553998"/>
          </a:xfrm>
          <a:prstGeom prst="rect">
            <a:avLst/>
          </a:prstGeom>
        </p:spPr>
        <p:txBody>
          <a:bodyPr wrap="square">
            <a:spAutoFit/>
          </a:bodyPr>
          <a:lstStyle/>
          <a:p>
            <a:pPr algn="ctr"/>
            <a:r>
              <a:rPr lang="en-US" sz="1000" dirty="0" smtClean="0">
                <a:solidFill>
                  <a:schemeClr val="accent3">
                    <a:lumMod val="60000"/>
                    <a:lumOff val="40000"/>
                  </a:schemeClr>
                </a:solidFill>
              </a:rPr>
              <a:t> Fundamentals </a:t>
            </a:r>
            <a:r>
              <a:rPr lang="en-US" sz="1000" dirty="0">
                <a:solidFill>
                  <a:schemeClr val="accent3">
                    <a:lumMod val="60000"/>
                    <a:lumOff val="40000"/>
                  </a:schemeClr>
                </a:solidFill>
              </a:rPr>
              <a:t>of Python </a:t>
            </a:r>
            <a:r>
              <a:rPr lang="en-US" sz="1000" dirty="0" smtClean="0">
                <a:solidFill>
                  <a:schemeClr val="accent3">
                    <a:lumMod val="60000"/>
                    <a:lumOff val="40000"/>
                  </a:schemeClr>
                </a:solidFill>
              </a:rPr>
              <a:t>– </a:t>
            </a:r>
            <a:r>
              <a:rPr lang="en-ZA" sz="1000" dirty="0" smtClean="0">
                <a:solidFill>
                  <a:schemeClr val="accent3">
                    <a:lumMod val="60000"/>
                    <a:lumOff val="40000"/>
                  </a:schemeClr>
                </a:solidFill>
              </a:rPr>
              <a:t>CHAPTER 1: </a:t>
            </a:r>
            <a:r>
              <a:rPr lang="en-ZA" sz="1000" dirty="0">
                <a:solidFill>
                  <a:schemeClr val="accent3">
                    <a:lumMod val="60000"/>
                    <a:lumOff val="40000"/>
                  </a:schemeClr>
                </a:solidFill>
              </a:rPr>
              <a:t>pp 9 – 22</a:t>
            </a:r>
          </a:p>
          <a:p>
            <a:pPr algn="ctr"/>
            <a:r>
              <a:rPr lang="en-ZA" sz="1000" dirty="0">
                <a:solidFill>
                  <a:schemeClr val="accent3">
                    <a:lumMod val="60000"/>
                    <a:lumOff val="40000"/>
                  </a:schemeClr>
                </a:solidFill>
              </a:rPr>
              <a:t>CHAPTER </a:t>
            </a:r>
            <a:r>
              <a:rPr lang="en-ZA" sz="1000" dirty="0" smtClean="0">
                <a:solidFill>
                  <a:schemeClr val="accent3">
                    <a:lumMod val="60000"/>
                    <a:lumOff val="40000"/>
                  </a:schemeClr>
                </a:solidFill>
              </a:rPr>
              <a:t>2: </a:t>
            </a:r>
            <a:r>
              <a:rPr lang="en-ZA" sz="1000" dirty="0">
                <a:solidFill>
                  <a:schemeClr val="accent3">
                    <a:lumMod val="60000"/>
                    <a:lumOff val="40000"/>
                  </a:schemeClr>
                </a:solidFill>
              </a:rPr>
              <a:t>pp 34 – 41</a:t>
            </a:r>
            <a:endParaRPr lang="en-ZA" sz="1000" dirty="0">
              <a:solidFill>
                <a:schemeClr val="accent3">
                  <a:lumMod val="60000"/>
                  <a:lumOff val="40000"/>
                </a:schemeClr>
              </a:solidFill>
            </a:endParaRPr>
          </a:p>
        </p:txBody>
      </p:sp>
      <p:sp>
        <p:nvSpPr>
          <p:cNvPr id="22" name="Rectangle 21">
            <a:extLst>
              <a:ext uri="{FF2B5EF4-FFF2-40B4-BE49-F238E27FC236}">
                <a16:creationId xmlns:a16="http://schemas.microsoft.com/office/drawing/2014/main" id="{8EFC2A3C-21DE-40A0-9AB8-065B5C15310D}"/>
              </a:ext>
            </a:extLst>
          </p:cNvPr>
          <p:cNvSpPr/>
          <p:nvPr/>
        </p:nvSpPr>
        <p:spPr>
          <a:xfrm>
            <a:off x="9973896" y="5011068"/>
            <a:ext cx="2098380" cy="400110"/>
          </a:xfrm>
          <a:prstGeom prst="rect">
            <a:avLst/>
          </a:prstGeom>
        </p:spPr>
        <p:txBody>
          <a:bodyPr wrap="square">
            <a:spAutoFit/>
          </a:bodyPr>
          <a:lstStyle/>
          <a:p>
            <a:pPr algn="ctr"/>
            <a:r>
              <a:rPr lang="en-US" sz="1000" dirty="0">
                <a:solidFill>
                  <a:schemeClr val="accent3">
                    <a:lumMod val="60000"/>
                    <a:lumOff val="40000"/>
                  </a:schemeClr>
                </a:solidFill>
                <a:latin typeface="Open Sans"/>
              </a:rPr>
              <a:t>Foundations of Computer Science </a:t>
            </a:r>
            <a:r>
              <a:rPr lang="en-US" sz="1000" dirty="0">
                <a:solidFill>
                  <a:schemeClr val="accent3">
                    <a:lumMod val="60000"/>
                    <a:lumOff val="40000"/>
                  </a:schemeClr>
                </a:solidFill>
              </a:rPr>
              <a:t>– (CHAPTER 20: pp 525 – 532)</a:t>
            </a:r>
            <a:endParaRPr lang="en-US" sz="1000" dirty="0">
              <a:solidFill>
                <a:schemeClr val="accent3">
                  <a:lumMod val="60000"/>
                  <a:lumOff val="40000"/>
                </a:schemeClr>
              </a:solidFill>
            </a:endParaRPr>
          </a:p>
        </p:txBody>
      </p:sp>
      <p:sp>
        <p:nvSpPr>
          <p:cNvPr id="19" name="Cloud Callout 18"/>
          <p:cNvSpPr/>
          <p:nvPr/>
        </p:nvSpPr>
        <p:spPr>
          <a:xfrm>
            <a:off x="9826334" y="4815079"/>
            <a:ext cx="2322782" cy="792088"/>
          </a:xfrm>
          <a:prstGeom prst="cloudCallout">
            <a:avLst>
              <a:gd name="adj1" fmla="val -67877"/>
              <a:gd name="adj2" fmla="val 11079"/>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a:p>
        </p:txBody>
      </p:sp>
      <p:sp>
        <p:nvSpPr>
          <p:cNvPr id="20" name="Rectangle 19">
            <a:extLst>
              <a:ext uri="{FF2B5EF4-FFF2-40B4-BE49-F238E27FC236}">
                <a16:creationId xmlns:a16="http://schemas.microsoft.com/office/drawing/2014/main" id="{C5A53ED5-E9B7-469A-9827-4C0D5F0CB155}"/>
              </a:ext>
            </a:extLst>
          </p:cNvPr>
          <p:cNvSpPr/>
          <p:nvPr/>
        </p:nvSpPr>
        <p:spPr>
          <a:xfrm>
            <a:off x="10086982" y="4196902"/>
            <a:ext cx="1872207" cy="369332"/>
          </a:xfrm>
          <a:prstGeom prst="rect">
            <a:avLst/>
          </a:prstGeom>
        </p:spPr>
        <p:txBody>
          <a:bodyPr wrap="square">
            <a:spAutoFit/>
          </a:bodyPr>
          <a:lstStyle/>
          <a:p>
            <a:pPr algn="ctr"/>
            <a:r>
              <a:rPr lang="en-US" sz="900" dirty="0" smtClean="0">
                <a:solidFill>
                  <a:schemeClr val="accent3">
                    <a:lumMod val="60000"/>
                    <a:lumOff val="40000"/>
                  </a:schemeClr>
                </a:solidFill>
                <a:latin typeface="Open Sans"/>
              </a:rPr>
              <a:t>Foundations </a:t>
            </a:r>
            <a:r>
              <a:rPr lang="en-US" sz="900" dirty="0">
                <a:solidFill>
                  <a:schemeClr val="accent3">
                    <a:lumMod val="60000"/>
                    <a:lumOff val="40000"/>
                  </a:schemeClr>
                </a:solidFill>
                <a:latin typeface="Open Sans"/>
              </a:rPr>
              <a:t>of Computer Science </a:t>
            </a:r>
            <a:r>
              <a:rPr lang="en-US" sz="900" dirty="0" smtClean="0">
                <a:solidFill>
                  <a:schemeClr val="accent3">
                    <a:lumMod val="60000"/>
                    <a:lumOff val="40000"/>
                  </a:schemeClr>
                </a:solidFill>
                <a:latin typeface="Open Sans"/>
              </a:rPr>
              <a:t>CHAPTER </a:t>
            </a:r>
            <a:r>
              <a:rPr lang="en-US" sz="900" dirty="0">
                <a:solidFill>
                  <a:schemeClr val="accent3">
                    <a:lumMod val="60000"/>
                    <a:lumOff val="40000"/>
                  </a:schemeClr>
                </a:solidFill>
                <a:latin typeface="Open Sans"/>
              </a:rPr>
              <a:t>1, pp 1 - </a:t>
            </a:r>
            <a:r>
              <a:rPr lang="en-US" sz="900" dirty="0" smtClean="0">
                <a:solidFill>
                  <a:schemeClr val="accent3">
                    <a:lumMod val="60000"/>
                    <a:lumOff val="40000"/>
                  </a:schemeClr>
                </a:solidFill>
                <a:latin typeface="Open Sans"/>
              </a:rPr>
              <a:t>11</a:t>
            </a:r>
            <a:endParaRPr lang="en-ZA" sz="900" dirty="0">
              <a:solidFill>
                <a:schemeClr val="accent3">
                  <a:lumMod val="60000"/>
                  <a:lumOff val="40000"/>
                </a:schemeClr>
              </a:solidFill>
            </a:endParaRPr>
          </a:p>
        </p:txBody>
      </p:sp>
    </p:spTree>
    <p:extLst>
      <p:ext uri="{BB962C8B-B14F-4D97-AF65-F5344CB8AC3E}">
        <p14:creationId xmlns:p14="http://schemas.microsoft.com/office/powerpoint/2010/main" val="3042826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392" y="122059"/>
            <a:ext cx="11089232" cy="1569660"/>
          </a:xfrm>
          <a:prstGeom prst="rect">
            <a:avLst/>
          </a:prstGeom>
        </p:spPr>
        <p:txBody>
          <a:bodyPr wrap="square">
            <a:spAutoFit/>
          </a:bodyPr>
          <a:lstStyle/>
          <a:p>
            <a:pPr algn="just"/>
            <a:r>
              <a:rPr lang="en-ZA" sz="2400" dirty="0">
                <a:solidFill>
                  <a:srgbClr val="8E44AD"/>
                </a:solidFill>
                <a:latin typeface="Arial" panose="020B0604020202020204" pitchFamily="34" charset="0"/>
              </a:rPr>
              <a:t>Define </a:t>
            </a:r>
            <a:r>
              <a:rPr lang="en-ZA" sz="2400" b="1" dirty="0">
                <a:solidFill>
                  <a:srgbClr val="8E44AD"/>
                </a:solidFill>
                <a:latin typeface="Arial" panose="020B0604020202020204" pitchFamily="34" charset="0"/>
              </a:rPr>
              <a:t>intellectual property </a:t>
            </a:r>
            <a:r>
              <a:rPr lang="en-ZA" sz="2400" dirty="0">
                <a:solidFill>
                  <a:srgbClr val="8E44AD"/>
                </a:solidFill>
                <a:latin typeface="Arial" panose="020B0604020202020204" pitchFamily="34" charset="0"/>
              </a:rPr>
              <a:t>and list </a:t>
            </a:r>
            <a:r>
              <a:rPr lang="en-ZA" sz="2400" b="1" dirty="0">
                <a:solidFill>
                  <a:srgbClr val="8E44AD"/>
                </a:solidFill>
                <a:latin typeface="Arial" panose="020B0604020202020204" pitchFamily="34" charset="0"/>
              </a:rPr>
              <a:t>its types</a:t>
            </a:r>
            <a:r>
              <a:rPr lang="en-ZA" sz="2400" dirty="0">
                <a:solidFill>
                  <a:srgbClr val="8E44AD"/>
                </a:solidFill>
                <a:latin typeface="Arial" panose="020B0604020202020204" pitchFamily="34" charset="0"/>
              </a:rPr>
              <a:t>, define privacy in relation to the use of computers, define computer crimes, and discuss types of attacks, its motivation, and how to protect oneself, and define hackers and the damage they do</a:t>
            </a:r>
            <a:endParaRPr lang="en-ZA" sz="2400" dirty="0">
              <a:solidFill>
                <a:srgbClr val="212121"/>
              </a:solidFill>
              <a:latin typeface="Open Sans"/>
            </a:endParaRPr>
          </a:p>
        </p:txBody>
      </p:sp>
      <p:sp>
        <p:nvSpPr>
          <p:cNvPr id="6" name="Rectangle 5">
            <a:extLst>
              <a:ext uri="{FF2B5EF4-FFF2-40B4-BE49-F238E27FC236}">
                <a16:creationId xmlns:a16="http://schemas.microsoft.com/office/drawing/2014/main" id="{8EFC2A3C-21DE-40A0-9AB8-065B5C15310D}"/>
              </a:ext>
            </a:extLst>
          </p:cNvPr>
          <p:cNvSpPr/>
          <p:nvPr/>
        </p:nvSpPr>
        <p:spPr>
          <a:xfrm>
            <a:off x="9984432" y="6309320"/>
            <a:ext cx="2098380" cy="400110"/>
          </a:xfrm>
          <a:prstGeom prst="rect">
            <a:avLst/>
          </a:prstGeom>
        </p:spPr>
        <p:txBody>
          <a:bodyPr wrap="square">
            <a:spAutoFit/>
          </a:bodyPr>
          <a:lstStyle/>
          <a:p>
            <a:pPr algn="ctr"/>
            <a:r>
              <a:rPr lang="en-US" sz="1000" dirty="0">
                <a:solidFill>
                  <a:schemeClr val="accent3">
                    <a:lumMod val="60000"/>
                    <a:lumOff val="40000"/>
                  </a:schemeClr>
                </a:solidFill>
                <a:latin typeface="Open Sans"/>
              </a:rPr>
              <a:t>Foundations of Computer Science </a:t>
            </a:r>
            <a:r>
              <a:rPr lang="en-US" sz="1000" dirty="0">
                <a:solidFill>
                  <a:schemeClr val="accent3">
                    <a:lumMod val="60000"/>
                    <a:lumOff val="40000"/>
                  </a:schemeClr>
                </a:solidFill>
              </a:rPr>
              <a:t>– (CHAPTER 20: pp 525 – 532)</a:t>
            </a:r>
            <a:endParaRPr lang="en-US" sz="1000" dirty="0">
              <a:solidFill>
                <a:schemeClr val="accent3">
                  <a:lumMod val="60000"/>
                  <a:lumOff val="40000"/>
                </a:schemeClr>
              </a:solidFill>
            </a:endParaRPr>
          </a:p>
        </p:txBody>
      </p:sp>
      <p:sp>
        <p:nvSpPr>
          <p:cNvPr id="3" name="Rectangle 2"/>
          <p:cNvSpPr/>
          <p:nvPr/>
        </p:nvSpPr>
        <p:spPr>
          <a:xfrm>
            <a:off x="1523492" y="1461363"/>
            <a:ext cx="10297144" cy="5078313"/>
          </a:xfrm>
          <a:prstGeom prst="rect">
            <a:avLst/>
          </a:prstGeom>
        </p:spPr>
        <p:txBody>
          <a:bodyPr wrap="square">
            <a:spAutoFit/>
          </a:bodyPr>
          <a:lstStyle/>
          <a:p>
            <a:r>
              <a:rPr lang="en-ZA" b="1" dirty="0" smtClean="0">
                <a:solidFill>
                  <a:srgbClr val="C00000"/>
                </a:solidFill>
                <a:latin typeface="BerlingLTStd-Bold"/>
              </a:rPr>
              <a:t>Types of intellectual </a:t>
            </a:r>
            <a:r>
              <a:rPr lang="en-ZA" b="1" dirty="0" smtClean="0">
                <a:solidFill>
                  <a:srgbClr val="C00000"/>
                </a:solidFill>
                <a:latin typeface="BerlingLTStd-Roman"/>
              </a:rPr>
              <a:t>p</a:t>
            </a:r>
            <a:r>
              <a:rPr lang="en-ZA" b="1" dirty="0" smtClean="0">
                <a:solidFill>
                  <a:srgbClr val="C00000"/>
                </a:solidFill>
                <a:latin typeface="BerlingLTStd-Bold"/>
              </a:rPr>
              <a:t>roperty</a:t>
            </a:r>
            <a:r>
              <a:rPr lang="en-ZA" dirty="0" smtClean="0">
                <a:solidFill>
                  <a:srgbClr val="C00000"/>
                </a:solidFill>
                <a:latin typeface="BerlingLTStd-Roman"/>
              </a:rPr>
              <a:t>:</a:t>
            </a:r>
            <a:endParaRPr lang="en-ZA" dirty="0">
              <a:solidFill>
                <a:srgbClr val="C00000"/>
              </a:solidFill>
              <a:latin typeface="BerlingLTStd-Roman"/>
            </a:endParaRPr>
          </a:p>
          <a:p>
            <a:pPr marL="342900" indent="-342900">
              <a:buFont typeface="Arial" panose="020B0604020202020204" pitchFamily="34" charset="0"/>
              <a:buChar char="•"/>
            </a:pPr>
            <a:r>
              <a:rPr lang="en-ZA" b="1" dirty="0" smtClean="0">
                <a:latin typeface="BerlingLTStd-Bold"/>
              </a:rPr>
              <a:t>Trademarks – </a:t>
            </a:r>
            <a:r>
              <a:rPr lang="en-ZA" dirty="0" smtClean="0"/>
              <a:t>identifies </a:t>
            </a:r>
            <a:r>
              <a:rPr lang="en-ZA" dirty="0"/>
              <a:t>a company’s product or service. A trademark is an </a:t>
            </a:r>
            <a:r>
              <a:rPr lang="en-ZA" dirty="0" smtClean="0"/>
              <a:t>intellectual property </a:t>
            </a:r>
            <a:r>
              <a:rPr lang="en-ZA" dirty="0"/>
              <a:t>right granted by the government for a limited term, but which can be renewed</a:t>
            </a:r>
            <a:r>
              <a:rPr lang="en-ZA" dirty="0" smtClean="0"/>
              <a:t>. A </a:t>
            </a:r>
            <a:r>
              <a:rPr lang="en-ZA" dirty="0"/>
              <a:t>trademark is considered intellectual property in that the corresponding product </a:t>
            </a:r>
            <a:r>
              <a:rPr lang="en-ZA" dirty="0" smtClean="0"/>
              <a:t>cannot legally </a:t>
            </a:r>
            <a:r>
              <a:rPr lang="en-ZA" dirty="0"/>
              <a:t>be copied by other companies or </a:t>
            </a:r>
            <a:r>
              <a:rPr lang="en-ZA" dirty="0" smtClean="0"/>
              <a:t>individuals</a:t>
            </a:r>
            <a:r>
              <a:rPr lang="en-ZA" b="1" dirty="0" smtClean="0">
                <a:latin typeface="BerlingLTStd-Bold"/>
              </a:rPr>
              <a:t>, </a:t>
            </a:r>
          </a:p>
          <a:p>
            <a:pPr marL="342900" indent="-342900">
              <a:buFont typeface="Arial" panose="020B0604020202020204" pitchFamily="34" charset="0"/>
              <a:buChar char="•"/>
            </a:pPr>
            <a:r>
              <a:rPr lang="en-ZA" b="1" dirty="0" smtClean="0">
                <a:latin typeface="BerlingLTStd-Bold"/>
              </a:rPr>
              <a:t>Trade secrets – </a:t>
            </a:r>
            <a:r>
              <a:rPr lang="en-ZA" dirty="0" smtClean="0"/>
              <a:t>is </a:t>
            </a:r>
            <a:r>
              <a:rPr lang="en-ZA" dirty="0"/>
              <a:t>the information about a product that is kept secret by the owner. </a:t>
            </a:r>
            <a:r>
              <a:rPr lang="en-ZA" dirty="0" smtClean="0"/>
              <a:t>For example</a:t>
            </a:r>
            <a:r>
              <a:rPr lang="en-ZA" dirty="0"/>
              <a:t>, a company can create a product but keep the formula secret. A programmer </a:t>
            </a:r>
            <a:r>
              <a:rPr lang="en-ZA" dirty="0" smtClean="0"/>
              <a:t>can create </a:t>
            </a:r>
            <a:r>
              <a:rPr lang="en-ZA" dirty="0"/>
              <a:t>a piece of software, but keep the program code secret. People can use the </a:t>
            </a:r>
            <a:r>
              <a:rPr lang="en-ZA" dirty="0" smtClean="0"/>
              <a:t>product or </a:t>
            </a:r>
            <a:r>
              <a:rPr lang="en-ZA" dirty="0"/>
              <a:t>the software, but they do not own the formula or the code. Unlike trademarks, a </a:t>
            </a:r>
            <a:r>
              <a:rPr lang="en-ZA" dirty="0" smtClean="0"/>
              <a:t>trade secret </a:t>
            </a:r>
            <a:r>
              <a:rPr lang="en-ZA" dirty="0"/>
              <a:t>does not have to be registered; the owner just has to keep it </a:t>
            </a:r>
            <a:r>
              <a:rPr lang="en-ZA" dirty="0" smtClean="0"/>
              <a:t>secret</a:t>
            </a:r>
            <a:r>
              <a:rPr lang="en-ZA" b="1" dirty="0" smtClean="0">
                <a:latin typeface="BerlingLTStd-Bold"/>
              </a:rPr>
              <a:t>, </a:t>
            </a:r>
          </a:p>
          <a:p>
            <a:pPr marL="342900" indent="-342900">
              <a:buFont typeface="Arial" panose="020B0604020202020204" pitchFamily="34" charset="0"/>
              <a:buChar char="•"/>
            </a:pPr>
            <a:r>
              <a:rPr lang="en-ZA" b="1" dirty="0" smtClean="0">
                <a:latin typeface="BerlingLTStd-Bold"/>
              </a:rPr>
              <a:t>Patents – </a:t>
            </a:r>
            <a:r>
              <a:rPr lang="en-ZA" dirty="0" smtClean="0"/>
              <a:t>a </a:t>
            </a:r>
            <a:r>
              <a:rPr lang="en-ZA" dirty="0"/>
              <a:t>right to a monopoly to use and commercially exploit a piece of </a:t>
            </a:r>
            <a:r>
              <a:rPr lang="en-ZA" dirty="0" smtClean="0"/>
              <a:t>intellectual property </a:t>
            </a:r>
            <a:r>
              <a:rPr lang="en-ZA" dirty="0"/>
              <a:t>for a limited period of time. The owner has the right to give or not to give </a:t>
            </a:r>
            <a:r>
              <a:rPr lang="en-ZA" dirty="0" smtClean="0"/>
              <a:t>permission to </a:t>
            </a:r>
            <a:r>
              <a:rPr lang="en-ZA" dirty="0"/>
              <a:t>anyone who wishes to use the invention. However, the individual property needs to </a:t>
            </a:r>
            <a:r>
              <a:rPr lang="en-ZA" dirty="0" smtClean="0"/>
              <a:t>have certain </a:t>
            </a:r>
            <a:r>
              <a:rPr lang="en-ZA" dirty="0"/>
              <a:t>characteristics such as novelty, usefulness, and the capability of being </a:t>
            </a:r>
            <a:r>
              <a:rPr lang="en-ZA" dirty="0" smtClean="0"/>
              <a:t>built</a:t>
            </a:r>
            <a:r>
              <a:rPr lang="en-ZA" b="1" dirty="0" smtClean="0">
                <a:latin typeface="BerlingLTStd-Bold"/>
              </a:rPr>
              <a:t>, </a:t>
            </a:r>
            <a:r>
              <a:rPr lang="en-ZA" b="1" dirty="0">
                <a:latin typeface="BerlingLTStd-Bold"/>
              </a:rPr>
              <a:t>and </a:t>
            </a:r>
            <a:endParaRPr lang="en-ZA" b="1" dirty="0" smtClean="0">
              <a:latin typeface="BerlingLTStd-Bold"/>
            </a:endParaRPr>
          </a:p>
          <a:p>
            <a:pPr marL="285750" indent="-285750">
              <a:buFont typeface="Arial" panose="020B0604020202020204" pitchFamily="34" charset="0"/>
              <a:buChar char="•"/>
            </a:pPr>
            <a:r>
              <a:rPr lang="en-ZA" b="1" dirty="0" smtClean="0">
                <a:latin typeface="BerlingLTStd-Bold"/>
              </a:rPr>
              <a:t>Copyright – </a:t>
            </a:r>
            <a:r>
              <a:rPr lang="en-ZA" dirty="0" smtClean="0"/>
              <a:t>a </a:t>
            </a:r>
            <a:r>
              <a:rPr lang="en-ZA" dirty="0"/>
              <a:t>right to a written or created work. It gives the author the exclusive </a:t>
            </a:r>
            <a:r>
              <a:rPr lang="en-ZA" dirty="0" smtClean="0"/>
              <a:t>rights to </a:t>
            </a:r>
            <a:r>
              <a:rPr lang="en-ZA" dirty="0"/>
              <a:t>copy, distribute, and display the work. Copyright arises automatically, and does </a:t>
            </a:r>
            <a:r>
              <a:rPr lang="en-ZA" dirty="0" smtClean="0"/>
              <a:t>not need </a:t>
            </a:r>
            <a:r>
              <a:rPr lang="en-ZA" dirty="0"/>
              <a:t>to be applied for or formally registered, but a statement of the creator’s </a:t>
            </a:r>
            <a:r>
              <a:rPr lang="en-ZA" dirty="0" smtClean="0"/>
              <a:t>copyright should </a:t>
            </a:r>
            <a:r>
              <a:rPr lang="en-ZA" dirty="0"/>
              <a:t>be mentioned somewhere on the </a:t>
            </a:r>
            <a:r>
              <a:rPr lang="en-ZA" dirty="0" smtClean="0"/>
              <a:t>work</a:t>
            </a:r>
            <a:r>
              <a:rPr lang="en-ZA" b="1" dirty="0" smtClean="0">
                <a:latin typeface="BerlingLTStd-Bold"/>
              </a:rPr>
              <a:t>.</a:t>
            </a:r>
            <a:endParaRPr lang="en-ZA" b="1" dirty="0">
              <a:latin typeface="BerlingLTStd-Bold"/>
            </a:endParaRPr>
          </a:p>
        </p:txBody>
      </p:sp>
      <p:pic>
        <p:nvPicPr>
          <p:cNvPr id="4" name="Picture 3"/>
          <p:cNvPicPr>
            <a:picLocks noChangeAspect="1"/>
          </p:cNvPicPr>
          <p:nvPr/>
        </p:nvPicPr>
        <p:blipFill rotWithShape="1">
          <a:blip r:embed="rId2"/>
          <a:srcRect l="-47" r="2360"/>
          <a:stretch/>
        </p:blipFill>
        <p:spPr>
          <a:xfrm>
            <a:off x="421160" y="2091713"/>
            <a:ext cx="1296144" cy="691886"/>
          </a:xfrm>
          <a:prstGeom prst="rect">
            <a:avLst/>
          </a:prstGeom>
        </p:spPr>
      </p:pic>
      <p:sp>
        <p:nvSpPr>
          <p:cNvPr id="5" name="Rectangle 4"/>
          <p:cNvSpPr/>
          <p:nvPr/>
        </p:nvSpPr>
        <p:spPr>
          <a:xfrm>
            <a:off x="396124" y="3258716"/>
            <a:ext cx="1296144" cy="71442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smtClean="0">
                <a:ln w="0"/>
                <a:solidFill>
                  <a:schemeClr val="tx1"/>
                </a:solidFill>
                <a:effectLst>
                  <a:outerShdw blurRad="38100" dist="19050" dir="2700000" algn="tl" rotWithShape="0">
                    <a:schemeClr val="dk1">
                      <a:alpha val="40000"/>
                    </a:schemeClr>
                  </a:outerShdw>
                </a:effectLst>
              </a:rPr>
              <a:t>How to make coke?</a:t>
            </a:r>
            <a:endParaRPr lang="en-ZA" sz="160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396124" y="4541986"/>
            <a:ext cx="1296144" cy="71442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err="1" smtClean="0">
                <a:ln w="0"/>
                <a:solidFill>
                  <a:schemeClr val="bg2"/>
                </a:solidFill>
                <a:effectLst>
                  <a:outerShdw blurRad="38100" dist="19050" dir="2700000" algn="tl" rotWithShape="0">
                    <a:schemeClr val="dk1">
                      <a:alpha val="40000"/>
                    </a:schemeClr>
                  </a:outerShdw>
                </a:effectLst>
              </a:rPr>
              <a:t>Voltaren</a:t>
            </a:r>
            <a:r>
              <a:rPr lang="en-ZA" sz="1600" dirty="0" smtClean="0">
                <a:ln w="0"/>
                <a:solidFill>
                  <a:schemeClr val="bg2"/>
                </a:solidFill>
                <a:effectLst>
                  <a:outerShdw blurRad="38100" dist="19050" dir="2700000" algn="tl" rotWithShape="0">
                    <a:schemeClr val="dk1">
                      <a:alpha val="40000"/>
                    </a:schemeClr>
                  </a:outerShdw>
                </a:effectLst>
              </a:rPr>
              <a:t> vs </a:t>
            </a:r>
            <a:r>
              <a:rPr lang="en-ZA" sz="1600" dirty="0" err="1" smtClean="0">
                <a:ln w="0"/>
                <a:solidFill>
                  <a:schemeClr val="bg2"/>
                </a:solidFill>
                <a:effectLst>
                  <a:outerShdw blurRad="38100" dist="19050" dir="2700000" algn="tl" rotWithShape="0">
                    <a:schemeClr val="dk1">
                      <a:alpha val="40000"/>
                    </a:schemeClr>
                  </a:outerShdw>
                </a:effectLst>
              </a:rPr>
              <a:t>Panamor</a:t>
            </a:r>
            <a:endParaRPr lang="en-ZA" sz="1600" dirty="0">
              <a:ln w="0"/>
              <a:solidFill>
                <a:schemeClr val="bg2"/>
              </a:solidFill>
              <a:effectLst>
                <a:outerShdw blurRad="38100" dist="19050" dir="2700000" algn="tl" rotWithShape="0">
                  <a:schemeClr val="dk1">
                    <a:alpha val="40000"/>
                  </a:schemeClr>
                </a:outerShdw>
              </a:effectLst>
            </a:endParaRPr>
          </a:p>
        </p:txBody>
      </p:sp>
      <p:sp>
        <p:nvSpPr>
          <p:cNvPr id="9" name="Rectangle 8"/>
          <p:cNvSpPr/>
          <p:nvPr/>
        </p:nvSpPr>
        <p:spPr>
          <a:xfrm>
            <a:off x="396124" y="5594900"/>
            <a:ext cx="1296144" cy="71442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600" dirty="0" smtClean="0">
                <a:ln w="0"/>
                <a:solidFill>
                  <a:schemeClr val="bg2"/>
                </a:solidFill>
                <a:effectLst>
                  <a:outerShdw blurRad="38100" dist="19050" dir="2700000" algn="tl" rotWithShape="0">
                    <a:schemeClr val="dk1">
                      <a:alpha val="40000"/>
                    </a:schemeClr>
                  </a:outerShdw>
                </a:effectLst>
              </a:rPr>
              <a:t>Books, music, art, software</a:t>
            </a:r>
            <a:endParaRPr lang="en-ZA" sz="1600" dirty="0">
              <a:ln w="0"/>
              <a:solidFill>
                <a:schemeClr val="bg2"/>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666819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392" y="343336"/>
            <a:ext cx="11089232" cy="1569660"/>
          </a:xfrm>
          <a:prstGeom prst="rect">
            <a:avLst/>
          </a:prstGeom>
        </p:spPr>
        <p:txBody>
          <a:bodyPr wrap="square">
            <a:spAutoFit/>
          </a:bodyPr>
          <a:lstStyle/>
          <a:p>
            <a:pPr algn="just"/>
            <a:r>
              <a:rPr lang="en-ZA" sz="2400" dirty="0">
                <a:solidFill>
                  <a:srgbClr val="8E44AD"/>
                </a:solidFill>
                <a:latin typeface="Arial" panose="020B0604020202020204" pitchFamily="34" charset="0"/>
              </a:rPr>
              <a:t>Define intellectual property and list its types, define</a:t>
            </a:r>
            <a:r>
              <a:rPr lang="en-ZA" sz="2400" b="1" dirty="0">
                <a:solidFill>
                  <a:srgbClr val="8E44AD"/>
                </a:solidFill>
                <a:latin typeface="Arial" panose="020B0604020202020204" pitchFamily="34" charset="0"/>
              </a:rPr>
              <a:t> privacy in relation to the use of computers</a:t>
            </a:r>
            <a:r>
              <a:rPr lang="en-ZA" sz="2400" dirty="0">
                <a:solidFill>
                  <a:srgbClr val="8E44AD"/>
                </a:solidFill>
                <a:latin typeface="Arial" panose="020B0604020202020204" pitchFamily="34" charset="0"/>
              </a:rPr>
              <a:t>, define computer crimes, and discuss types of attacks, its motivation, and how to protect oneself, and define hackers and the damage they do</a:t>
            </a:r>
            <a:endParaRPr lang="en-ZA" sz="2400" dirty="0">
              <a:solidFill>
                <a:srgbClr val="212121"/>
              </a:solidFill>
              <a:latin typeface="Open Sans"/>
            </a:endParaRPr>
          </a:p>
        </p:txBody>
      </p:sp>
      <p:sp>
        <p:nvSpPr>
          <p:cNvPr id="6" name="Rectangle 5">
            <a:extLst>
              <a:ext uri="{FF2B5EF4-FFF2-40B4-BE49-F238E27FC236}">
                <a16:creationId xmlns:a16="http://schemas.microsoft.com/office/drawing/2014/main" id="{8EFC2A3C-21DE-40A0-9AB8-065B5C15310D}"/>
              </a:ext>
            </a:extLst>
          </p:cNvPr>
          <p:cNvSpPr/>
          <p:nvPr/>
        </p:nvSpPr>
        <p:spPr>
          <a:xfrm>
            <a:off x="9984432" y="6309320"/>
            <a:ext cx="2098380" cy="400110"/>
          </a:xfrm>
          <a:prstGeom prst="rect">
            <a:avLst/>
          </a:prstGeom>
        </p:spPr>
        <p:txBody>
          <a:bodyPr wrap="square">
            <a:spAutoFit/>
          </a:bodyPr>
          <a:lstStyle/>
          <a:p>
            <a:pPr algn="ctr"/>
            <a:r>
              <a:rPr lang="en-US" sz="1000" dirty="0">
                <a:solidFill>
                  <a:schemeClr val="accent3">
                    <a:lumMod val="60000"/>
                    <a:lumOff val="40000"/>
                  </a:schemeClr>
                </a:solidFill>
                <a:latin typeface="Open Sans"/>
              </a:rPr>
              <a:t>Foundations of Computer Science </a:t>
            </a:r>
            <a:r>
              <a:rPr lang="en-US" sz="1000" dirty="0">
                <a:solidFill>
                  <a:schemeClr val="accent3">
                    <a:lumMod val="60000"/>
                    <a:lumOff val="40000"/>
                  </a:schemeClr>
                </a:solidFill>
              </a:rPr>
              <a:t>– (CHAPTER 20: pp 525 – 532)</a:t>
            </a:r>
            <a:endParaRPr lang="en-US" sz="1000" dirty="0">
              <a:solidFill>
                <a:schemeClr val="accent3">
                  <a:lumMod val="60000"/>
                  <a:lumOff val="40000"/>
                </a:schemeClr>
              </a:solidFill>
            </a:endParaRPr>
          </a:p>
        </p:txBody>
      </p:sp>
      <p:sp>
        <p:nvSpPr>
          <p:cNvPr id="3" name="Rectangle 2"/>
          <p:cNvSpPr/>
          <p:nvPr/>
        </p:nvSpPr>
        <p:spPr>
          <a:xfrm>
            <a:off x="1415480" y="1660716"/>
            <a:ext cx="9145016" cy="3416320"/>
          </a:xfrm>
          <a:prstGeom prst="rect">
            <a:avLst/>
          </a:prstGeom>
        </p:spPr>
        <p:txBody>
          <a:bodyPr wrap="square">
            <a:spAutoFit/>
          </a:bodyPr>
          <a:lstStyle/>
          <a:p>
            <a:r>
              <a:rPr lang="en-ZA" sz="2400" dirty="0" smtClean="0">
                <a:solidFill>
                  <a:srgbClr val="0070C0"/>
                </a:solidFill>
                <a:latin typeface="BerlingLTStd-Roman"/>
              </a:rPr>
              <a:t>Codes </a:t>
            </a:r>
            <a:r>
              <a:rPr lang="en-ZA" sz="2400" dirty="0">
                <a:solidFill>
                  <a:srgbClr val="0070C0"/>
                </a:solidFill>
                <a:latin typeface="BerlingLTStd-Roman"/>
              </a:rPr>
              <a:t>of ethics related to the use of computers to collect </a:t>
            </a:r>
            <a:r>
              <a:rPr lang="en-ZA" sz="2400" dirty="0" smtClean="0">
                <a:solidFill>
                  <a:srgbClr val="0070C0"/>
                </a:solidFill>
                <a:latin typeface="BerlingLTStd-Roman"/>
              </a:rPr>
              <a:t>data:</a:t>
            </a:r>
            <a:endParaRPr lang="en-ZA" sz="2400" dirty="0">
              <a:solidFill>
                <a:srgbClr val="0070C0"/>
              </a:solidFill>
              <a:latin typeface="BerlingLTStd-Roman"/>
            </a:endParaRPr>
          </a:p>
          <a:p>
            <a:pPr marL="457200" indent="-457200">
              <a:buFont typeface="+mj-lt"/>
              <a:buAutoNum type="arabicPeriod"/>
            </a:pPr>
            <a:r>
              <a:rPr lang="en-ZA" sz="2400" dirty="0" smtClean="0">
                <a:solidFill>
                  <a:srgbClr val="0070C0"/>
                </a:solidFill>
                <a:latin typeface="BerlingLTStd-Roman"/>
              </a:rPr>
              <a:t>Collect </a:t>
            </a:r>
            <a:r>
              <a:rPr lang="en-ZA" sz="2400" dirty="0">
                <a:solidFill>
                  <a:srgbClr val="0070C0"/>
                </a:solidFill>
                <a:latin typeface="BerlingLTStd-Roman"/>
              </a:rPr>
              <a:t>only data that are needed.</a:t>
            </a:r>
          </a:p>
          <a:p>
            <a:pPr marL="457200" indent="-457200">
              <a:buFont typeface="+mj-lt"/>
              <a:buAutoNum type="arabicPeriod"/>
            </a:pPr>
            <a:r>
              <a:rPr lang="en-ZA" sz="2400" dirty="0" smtClean="0">
                <a:solidFill>
                  <a:srgbClr val="0070C0"/>
                </a:solidFill>
                <a:latin typeface="BerlingLTStd-Roman"/>
              </a:rPr>
              <a:t>Be </a:t>
            </a:r>
            <a:r>
              <a:rPr lang="en-ZA" sz="2400" dirty="0">
                <a:solidFill>
                  <a:srgbClr val="0070C0"/>
                </a:solidFill>
                <a:latin typeface="BerlingLTStd-Roman"/>
              </a:rPr>
              <a:t>sure that the collected data are accurate.</a:t>
            </a:r>
          </a:p>
          <a:p>
            <a:pPr marL="457200" indent="-457200">
              <a:buFont typeface="+mj-lt"/>
              <a:buAutoNum type="arabicPeriod"/>
            </a:pPr>
            <a:r>
              <a:rPr lang="en-ZA" sz="2400" dirty="0" smtClean="0">
                <a:solidFill>
                  <a:srgbClr val="0070C0"/>
                </a:solidFill>
                <a:latin typeface="BerlingLTStd-Roman"/>
              </a:rPr>
              <a:t>Allow </a:t>
            </a:r>
            <a:r>
              <a:rPr lang="en-ZA" sz="2400" dirty="0">
                <a:solidFill>
                  <a:srgbClr val="0070C0"/>
                </a:solidFill>
                <a:latin typeface="BerlingLTStd-Roman"/>
              </a:rPr>
              <a:t>individuals to know what data have been collected.</a:t>
            </a:r>
          </a:p>
          <a:p>
            <a:pPr marL="457200" indent="-457200">
              <a:buFont typeface="+mj-lt"/>
              <a:buAutoNum type="arabicPeriod"/>
            </a:pPr>
            <a:r>
              <a:rPr lang="en-ZA" sz="2400" dirty="0" smtClean="0">
                <a:solidFill>
                  <a:srgbClr val="0070C0"/>
                </a:solidFill>
                <a:latin typeface="BerlingLTStd-Roman"/>
              </a:rPr>
              <a:t>Allow </a:t>
            </a:r>
            <a:r>
              <a:rPr lang="en-ZA" sz="2400" dirty="0">
                <a:solidFill>
                  <a:srgbClr val="0070C0"/>
                </a:solidFill>
                <a:latin typeface="BerlingLTStd-Roman"/>
              </a:rPr>
              <a:t>individuals to correct the collected data if necessary.</a:t>
            </a:r>
          </a:p>
          <a:p>
            <a:pPr marL="457200" indent="-457200">
              <a:buFont typeface="+mj-lt"/>
              <a:buAutoNum type="arabicPeriod"/>
            </a:pPr>
            <a:r>
              <a:rPr lang="en-ZA" sz="2400" dirty="0" smtClean="0">
                <a:solidFill>
                  <a:srgbClr val="0070C0"/>
                </a:solidFill>
                <a:latin typeface="BerlingLTStd-Roman"/>
              </a:rPr>
              <a:t>Be </a:t>
            </a:r>
            <a:r>
              <a:rPr lang="en-ZA" sz="2400" dirty="0">
                <a:solidFill>
                  <a:srgbClr val="0070C0"/>
                </a:solidFill>
                <a:latin typeface="BerlingLTStd-Roman"/>
              </a:rPr>
              <a:t>sure that collected data are used only for the original </a:t>
            </a:r>
            <a:r>
              <a:rPr lang="en-ZA" sz="2400" dirty="0" smtClean="0">
                <a:solidFill>
                  <a:srgbClr val="0070C0"/>
                </a:solidFill>
                <a:latin typeface="BerlingLTStd-Roman"/>
              </a:rPr>
              <a:t>purpose</a:t>
            </a:r>
            <a:r>
              <a:rPr lang="en-ZA" sz="2400" dirty="0">
                <a:solidFill>
                  <a:srgbClr val="0070C0"/>
                </a:solidFill>
                <a:latin typeface="BerlingLTStd-Roman"/>
              </a:rPr>
              <a:t>.</a:t>
            </a:r>
          </a:p>
          <a:p>
            <a:pPr marL="457200" indent="-457200">
              <a:buFont typeface="+mj-lt"/>
              <a:buAutoNum type="arabicPeriod"/>
            </a:pPr>
            <a:r>
              <a:rPr lang="en-ZA" sz="2400" dirty="0" smtClean="0">
                <a:solidFill>
                  <a:srgbClr val="0070C0"/>
                </a:solidFill>
                <a:latin typeface="BerlingLTStd-Roman"/>
              </a:rPr>
              <a:t>Use </a:t>
            </a:r>
            <a:r>
              <a:rPr lang="en-ZA" sz="2400" dirty="0">
                <a:solidFill>
                  <a:srgbClr val="0070C0"/>
                </a:solidFill>
                <a:latin typeface="BerlingLTStd-Roman"/>
              </a:rPr>
              <a:t>encryption techniques </a:t>
            </a:r>
            <a:r>
              <a:rPr lang="en-ZA" sz="2400" dirty="0" smtClean="0">
                <a:solidFill>
                  <a:srgbClr val="0070C0"/>
                </a:solidFill>
                <a:latin typeface="BerlingLTStd-Roman"/>
              </a:rPr>
              <a:t>to </a:t>
            </a:r>
            <a:r>
              <a:rPr lang="en-ZA" sz="2400" dirty="0">
                <a:solidFill>
                  <a:srgbClr val="0070C0"/>
                </a:solidFill>
                <a:latin typeface="BerlingLTStd-Roman"/>
              </a:rPr>
              <a:t>accomplish </a:t>
            </a:r>
            <a:r>
              <a:rPr lang="en-ZA" sz="2400" dirty="0" smtClean="0">
                <a:solidFill>
                  <a:srgbClr val="0070C0"/>
                </a:solidFill>
                <a:latin typeface="BerlingLTStd-Roman"/>
              </a:rPr>
              <a:t>private communication.</a:t>
            </a:r>
            <a:endParaRPr lang="en-ZA" sz="2400" dirty="0">
              <a:solidFill>
                <a:srgbClr val="0070C0"/>
              </a:solidFill>
              <a:latin typeface="BerlingLTStd-Roman"/>
            </a:endParaRPr>
          </a:p>
        </p:txBody>
      </p:sp>
      <p:pic>
        <p:nvPicPr>
          <p:cNvPr id="4" name="Picture 3"/>
          <p:cNvPicPr>
            <a:picLocks noChangeAspect="1"/>
          </p:cNvPicPr>
          <p:nvPr/>
        </p:nvPicPr>
        <p:blipFill>
          <a:blip r:embed="rId2"/>
          <a:stretch>
            <a:fillRect/>
          </a:stretch>
        </p:blipFill>
        <p:spPr>
          <a:xfrm>
            <a:off x="1559496" y="5458871"/>
            <a:ext cx="1300067" cy="908720"/>
          </a:xfrm>
          <a:prstGeom prst="rect">
            <a:avLst/>
          </a:prstGeom>
        </p:spPr>
      </p:pic>
      <p:sp>
        <p:nvSpPr>
          <p:cNvPr id="5" name="Rectangle 4"/>
          <p:cNvSpPr/>
          <p:nvPr/>
        </p:nvSpPr>
        <p:spPr>
          <a:xfrm>
            <a:off x="3203592" y="5436177"/>
            <a:ext cx="6996863" cy="954107"/>
          </a:xfrm>
          <a:prstGeom prst="rect">
            <a:avLst/>
          </a:prstGeom>
        </p:spPr>
        <p:txBody>
          <a:bodyPr wrap="square">
            <a:spAutoFit/>
          </a:bodyPr>
          <a:lstStyle/>
          <a:p>
            <a:r>
              <a:rPr lang="en-ZA" sz="1400" dirty="0">
                <a:solidFill>
                  <a:srgbClr val="C00000"/>
                </a:solidFill>
                <a:latin typeface="arial" panose="020B0604020202020204" pitchFamily="34" charset="0"/>
              </a:rPr>
              <a:t>The POPI Act </a:t>
            </a:r>
            <a:r>
              <a:rPr lang="en-ZA" sz="1400" dirty="0" smtClean="0">
                <a:solidFill>
                  <a:srgbClr val="C00000"/>
                </a:solidFill>
                <a:latin typeface="arial" panose="020B0604020202020204" pitchFamily="34" charset="0"/>
              </a:rPr>
              <a:t>(13 November 2013) </a:t>
            </a:r>
            <a:r>
              <a:rPr lang="en-ZA" sz="1400" b="1" dirty="0" smtClean="0">
                <a:solidFill>
                  <a:srgbClr val="C00000"/>
                </a:solidFill>
                <a:latin typeface="arial" panose="020B0604020202020204" pitchFamily="34" charset="0"/>
              </a:rPr>
              <a:t>sets </a:t>
            </a:r>
            <a:r>
              <a:rPr lang="en-ZA" sz="1400" b="1" dirty="0">
                <a:solidFill>
                  <a:srgbClr val="C00000"/>
                </a:solidFill>
                <a:latin typeface="arial" panose="020B0604020202020204" pitchFamily="34" charset="0"/>
              </a:rPr>
              <a:t>out the minimum standards regarding accessing and 'processing' of any personal information belonging to another</a:t>
            </a:r>
            <a:r>
              <a:rPr lang="en-ZA" sz="1400" dirty="0">
                <a:solidFill>
                  <a:srgbClr val="C00000"/>
                </a:solidFill>
                <a:latin typeface="arial" panose="020B0604020202020204" pitchFamily="34" charset="0"/>
              </a:rPr>
              <a:t>. The Act defines 'processing' as collecting, receiving, recording, organizing, retrieving, or the use, distribution or sharing of any such information.</a:t>
            </a:r>
            <a:endParaRPr lang="en-ZA" sz="1400" dirty="0">
              <a:solidFill>
                <a:srgbClr val="C00000"/>
              </a:solidFill>
            </a:endParaRPr>
          </a:p>
        </p:txBody>
      </p:sp>
    </p:spTree>
    <p:extLst>
      <p:ext uri="{BB962C8B-B14F-4D97-AF65-F5344CB8AC3E}">
        <p14:creationId xmlns:p14="http://schemas.microsoft.com/office/powerpoint/2010/main" val="28717188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392" y="343336"/>
            <a:ext cx="11089232" cy="1569660"/>
          </a:xfrm>
          <a:prstGeom prst="rect">
            <a:avLst/>
          </a:prstGeom>
        </p:spPr>
        <p:txBody>
          <a:bodyPr wrap="square">
            <a:spAutoFit/>
          </a:bodyPr>
          <a:lstStyle/>
          <a:p>
            <a:pPr algn="just"/>
            <a:r>
              <a:rPr lang="en-ZA" sz="2400" dirty="0">
                <a:solidFill>
                  <a:srgbClr val="8E44AD"/>
                </a:solidFill>
                <a:latin typeface="Arial" panose="020B0604020202020204" pitchFamily="34" charset="0"/>
              </a:rPr>
              <a:t>Define intellectual property and list its types, define privacy in relation to the use of computers, define </a:t>
            </a:r>
            <a:r>
              <a:rPr lang="en-ZA" sz="2400" b="1" dirty="0">
                <a:solidFill>
                  <a:srgbClr val="8E44AD"/>
                </a:solidFill>
                <a:latin typeface="Arial" panose="020B0604020202020204" pitchFamily="34" charset="0"/>
              </a:rPr>
              <a:t>computer crimes</a:t>
            </a:r>
            <a:r>
              <a:rPr lang="en-ZA" sz="2400" dirty="0">
                <a:solidFill>
                  <a:srgbClr val="8E44AD"/>
                </a:solidFill>
                <a:latin typeface="Arial" panose="020B0604020202020204" pitchFamily="34" charset="0"/>
              </a:rPr>
              <a:t>, and discuss types of attacks, its motivation, and how to protect oneself, and define hackers and the damage they do</a:t>
            </a:r>
            <a:endParaRPr lang="en-ZA" sz="2400" dirty="0">
              <a:solidFill>
                <a:srgbClr val="212121"/>
              </a:solidFill>
              <a:latin typeface="Open Sans"/>
            </a:endParaRPr>
          </a:p>
        </p:txBody>
      </p:sp>
      <p:sp>
        <p:nvSpPr>
          <p:cNvPr id="6" name="Rectangle 5">
            <a:extLst>
              <a:ext uri="{FF2B5EF4-FFF2-40B4-BE49-F238E27FC236}">
                <a16:creationId xmlns:a16="http://schemas.microsoft.com/office/drawing/2014/main" id="{8EFC2A3C-21DE-40A0-9AB8-065B5C15310D}"/>
              </a:ext>
            </a:extLst>
          </p:cNvPr>
          <p:cNvSpPr/>
          <p:nvPr/>
        </p:nvSpPr>
        <p:spPr>
          <a:xfrm>
            <a:off x="9984432" y="6309320"/>
            <a:ext cx="2098380" cy="400110"/>
          </a:xfrm>
          <a:prstGeom prst="rect">
            <a:avLst/>
          </a:prstGeom>
        </p:spPr>
        <p:txBody>
          <a:bodyPr wrap="square">
            <a:spAutoFit/>
          </a:bodyPr>
          <a:lstStyle/>
          <a:p>
            <a:pPr algn="ctr"/>
            <a:r>
              <a:rPr lang="en-US" sz="1000" dirty="0">
                <a:solidFill>
                  <a:schemeClr val="accent3">
                    <a:lumMod val="60000"/>
                    <a:lumOff val="40000"/>
                  </a:schemeClr>
                </a:solidFill>
                <a:latin typeface="Open Sans"/>
              </a:rPr>
              <a:t>Foundations of Computer Science </a:t>
            </a:r>
            <a:r>
              <a:rPr lang="en-US" sz="1000" dirty="0">
                <a:solidFill>
                  <a:schemeClr val="accent3">
                    <a:lumMod val="60000"/>
                    <a:lumOff val="40000"/>
                  </a:schemeClr>
                </a:solidFill>
              </a:rPr>
              <a:t>– (CHAPTER 20: pp 525 – 532)</a:t>
            </a:r>
            <a:endParaRPr lang="en-US" sz="1000" dirty="0">
              <a:solidFill>
                <a:schemeClr val="accent3">
                  <a:lumMod val="60000"/>
                  <a:lumOff val="40000"/>
                </a:schemeClr>
              </a:solidFill>
            </a:endParaRPr>
          </a:p>
        </p:txBody>
      </p:sp>
      <p:sp>
        <p:nvSpPr>
          <p:cNvPr id="3" name="Rectangle 2"/>
          <p:cNvSpPr/>
          <p:nvPr/>
        </p:nvSpPr>
        <p:spPr>
          <a:xfrm>
            <a:off x="1631504" y="2348880"/>
            <a:ext cx="7944544" cy="3046988"/>
          </a:xfrm>
          <a:prstGeom prst="rect">
            <a:avLst/>
          </a:prstGeom>
        </p:spPr>
        <p:txBody>
          <a:bodyPr wrap="square">
            <a:spAutoFit/>
          </a:bodyPr>
          <a:lstStyle/>
          <a:p>
            <a:r>
              <a:rPr lang="en-ZA" sz="2400" dirty="0" smtClean="0">
                <a:solidFill>
                  <a:srgbClr val="00B0F0"/>
                </a:solidFill>
                <a:latin typeface="BerlingLTStd-Roman"/>
              </a:rPr>
              <a:t>A computer crime is an illegal act, called an </a:t>
            </a:r>
            <a:r>
              <a:rPr lang="en-ZA" sz="2400" i="1" dirty="0" smtClean="0">
                <a:solidFill>
                  <a:srgbClr val="00B0F0"/>
                </a:solidFill>
                <a:latin typeface="BerlingLTStd-Italic"/>
              </a:rPr>
              <a:t>attack, </a:t>
            </a:r>
            <a:r>
              <a:rPr lang="en-ZA" sz="2400" dirty="0" smtClean="0">
                <a:solidFill>
                  <a:srgbClr val="00B0F0"/>
                </a:solidFill>
                <a:latin typeface="BerlingLTStd-Roman"/>
              </a:rPr>
              <a:t>involving any of the following:</a:t>
            </a:r>
          </a:p>
          <a:p>
            <a:r>
              <a:rPr lang="en-ZA" sz="2400" b="1" dirty="0" smtClean="0">
                <a:solidFill>
                  <a:srgbClr val="00B0F0"/>
                </a:solidFill>
                <a:latin typeface="BerlingLTStd-Bold"/>
              </a:rPr>
              <a:t>1</a:t>
            </a:r>
            <a:r>
              <a:rPr lang="en-ZA" sz="2400" b="1" dirty="0">
                <a:solidFill>
                  <a:srgbClr val="00B0F0"/>
                </a:solidFill>
                <a:latin typeface="BerlingLTStd-Bold"/>
              </a:rPr>
              <a:t>. </a:t>
            </a:r>
            <a:r>
              <a:rPr lang="en-ZA" sz="2400" dirty="0">
                <a:solidFill>
                  <a:srgbClr val="00B0F0"/>
                </a:solidFill>
                <a:latin typeface="BerlingLTStd-Roman"/>
              </a:rPr>
              <a:t>A computer</a:t>
            </a:r>
          </a:p>
          <a:p>
            <a:r>
              <a:rPr lang="en-ZA" sz="2400" b="1" dirty="0">
                <a:solidFill>
                  <a:srgbClr val="00B0F0"/>
                </a:solidFill>
                <a:latin typeface="BerlingLTStd-Bold"/>
              </a:rPr>
              <a:t>2. </a:t>
            </a:r>
            <a:r>
              <a:rPr lang="en-ZA" sz="2400" dirty="0">
                <a:solidFill>
                  <a:srgbClr val="00B0F0"/>
                </a:solidFill>
                <a:latin typeface="BerlingLTStd-Roman"/>
              </a:rPr>
              <a:t>A computer network</a:t>
            </a:r>
          </a:p>
          <a:p>
            <a:r>
              <a:rPr lang="en-ZA" sz="2400" b="1" dirty="0">
                <a:solidFill>
                  <a:srgbClr val="00B0F0"/>
                </a:solidFill>
                <a:latin typeface="BerlingLTStd-Bold"/>
              </a:rPr>
              <a:t>3. </a:t>
            </a:r>
            <a:r>
              <a:rPr lang="en-ZA" sz="2400" dirty="0">
                <a:solidFill>
                  <a:srgbClr val="00B0F0"/>
                </a:solidFill>
                <a:latin typeface="BerlingLTStd-Roman"/>
              </a:rPr>
              <a:t>A computer-related device</a:t>
            </a:r>
          </a:p>
          <a:p>
            <a:r>
              <a:rPr lang="en-ZA" sz="2400" b="1" dirty="0">
                <a:solidFill>
                  <a:srgbClr val="00B0F0"/>
                </a:solidFill>
                <a:latin typeface="BerlingLTStd-Bold"/>
              </a:rPr>
              <a:t>4. </a:t>
            </a:r>
            <a:r>
              <a:rPr lang="en-ZA" sz="2400" dirty="0">
                <a:solidFill>
                  <a:srgbClr val="00B0F0"/>
                </a:solidFill>
                <a:latin typeface="BerlingLTStd-Roman"/>
              </a:rPr>
              <a:t>Software</a:t>
            </a:r>
          </a:p>
          <a:p>
            <a:r>
              <a:rPr lang="it-IT" sz="2400" b="1" dirty="0">
                <a:solidFill>
                  <a:srgbClr val="00B0F0"/>
                </a:solidFill>
                <a:latin typeface="BerlingLTStd-Bold"/>
              </a:rPr>
              <a:t>5. </a:t>
            </a:r>
            <a:r>
              <a:rPr lang="it-IT" sz="2400" dirty="0">
                <a:solidFill>
                  <a:srgbClr val="00B0F0"/>
                </a:solidFill>
                <a:latin typeface="BerlingLTStd-Roman"/>
              </a:rPr>
              <a:t>Data stored in a computer</a:t>
            </a:r>
          </a:p>
          <a:p>
            <a:r>
              <a:rPr lang="en-ZA" sz="2400" b="1" dirty="0">
                <a:solidFill>
                  <a:srgbClr val="00B0F0"/>
                </a:solidFill>
                <a:latin typeface="BerlingLTStd-Bold"/>
              </a:rPr>
              <a:t>6. </a:t>
            </a:r>
            <a:r>
              <a:rPr lang="en-ZA" sz="2400" dirty="0">
                <a:solidFill>
                  <a:srgbClr val="00B0F0"/>
                </a:solidFill>
                <a:latin typeface="BerlingLTStd-Roman"/>
              </a:rPr>
              <a:t>Documentation related to the use of computers</a:t>
            </a:r>
            <a:endParaRPr lang="en-ZA" sz="2400" dirty="0">
              <a:solidFill>
                <a:srgbClr val="00B0F0"/>
              </a:solidFill>
            </a:endParaRPr>
          </a:p>
        </p:txBody>
      </p:sp>
    </p:spTree>
    <p:extLst>
      <p:ext uri="{BB962C8B-B14F-4D97-AF65-F5344CB8AC3E}">
        <p14:creationId xmlns:p14="http://schemas.microsoft.com/office/powerpoint/2010/main" val="41348895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72595" y="1888309"/>
            <a:ext cx="8006852" cy="413297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p:cNvSpPr/>
          <p:nvPr/>
        </p:nvSpPr>
        <p:spPr>
          <a:xfrm>
            <a:off x="8739724" y="4414212"/>
            <a:ext cx="3188924" cy="1607076"/>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Rectangle 1"/>
          <p:cNvSpPr/>
          <p:nvPr/>
        </p:nvSpPr>
        <p:spPr>
          <a:xfrm>
            <a:off x="623392" y="205990"/>
            <a:ext cx="11089232" cy="1569660"/>
          </a:xfrm>
          <a:prstGeom prst="rect">
            <a:avLst/>
          </a:prstGeom>
        </p:spPr>
        <p:txBody>
          <a:bodyPr wrap="square">
            <a:spAutoFit/>
          </a:bodyPr>
          <a:lstStyle/>
          <a:p>
            <a:pPr algn="just"/>
            <a:r>
              <a:rPr lang="en-ZA" sz="2400" dirty="0">
                <a:solidFill>
                  <a:srgbClr val="8E44AD"/>
                </a:solidFill>
                <a:latin typeface="Arial" panose="020B0604020202020204" pitchFamily="34" charset="0"/>
              </a:rPr>
              <a:t>Define intellectual property and list its types, define privacy in relation to the use of computers, define computer crimes, and discuss types of attacks, its motivation, and how to protect oneself, and define hackers and the damage they do</a:t>
            </a:r>
            <a:endParaRPr lang="en-ZA" sz="2400" dirty="0">
              <a:solidFill>
                <a:srgbClr val="212121"/>
              </a:solidFill>
              <a:latin typeface="Open Sans"/>
            </a:endParaRPr>
          </a:p>
        </p:txBody>
      </p:sp>
      <p:sp>
        <p:nvSpPr>
          <p:cNvPr id="6" name="Rectangle 5">
            <a:extLst>
              <a:ext uri="{FF2B5EF4-FFF2-40B4-BE49-F238E27FC236}">
                <a16:creationId xmlns:a16="http://schemas.microsoft.com/office/drawing/2014/main" id="{8EFC2A3C-21DE-40A0-9AB8-065B5C15310D}"/>
              </a:ext>
            </a:extLst>
          </p:cNvPr>
          <p:cNvSpPr/>
          <p:nvPr/>
        </p:nvSpPr>
        <p:spPr>
          <a:xfrm>
            <a:off x="9984432" y="6309320"/>
            <a:ext cx="2098380" cy="400110"/>
          </a:xfrm>
          <a:prstGeom prst="rect">
            <a:avLst/>
          </a:prstGeom>
        </p:spPr>
        <p:txBody>
          <a:bodyPr wrap="square">
            <a:spAutoFit/>
          </a:bodyPr>
          <a:lstStyle/>
          <a:p>
            <a:pPr algn="ctr"/>
            <a:r>
              <a:rPr lang="en-US" sz="1000" dirty="0">
                <a:solidFill>
                  <a:schemeClr val="accent3">
                    <a:lumMod val="60000"/>
                    <a:lumOff val="40000"/>
                  </a:schemeClr>
                </a:solidFill>
                <a:latin typeface="Open Sans"/>
              </a:rPr>
              <a:t>Foundations of Computer Science </a:t>
            </a:r>
            <a:r>
              <a:rPr lang="en-US" sz="1000" dirty="0">
                <a:solidFill>
                  <a:schemeClr val="accent3">
                    <a:lumMod val="60000"/>
                    <a:lumOff val="40000"/>
                  </a:schemeClr>
                </a:solidFill>
              </a:rPr>
              <a:t>– (CHAPTER 20: pp 525 – 532)</a:t>
            </a:r>
            <a:endParaRPr lang="en-US" sz="1000" dirty="0">
              <a:solidFill>
                <a:schemeClr val="accent3">
                  <a:lumMod val="60000"/>
                  <a:lumOff val="40000"/>
                </a:schemeClr>
              </a:solidFill>
            </a:endParaRPr>
          </a:p>
        </p:txBody>
      </p:sp>
      <p:sp>
        <p:nvSpPr>
          <p:cNvPr id="3" name="Rectangle 2"/>
          <p:cNvSpPr/>
          <p:nvPr/>
        </p:nvSpPr>
        <p:spPr>
          <a:xfrm>
            <a:off x="623392" y="1969639"/>
            <a:ext cx="7847696" cy="3970318"/>
          </a:xfrm>
          <a:prstGeom prst="rect">
            <a:avLst/>
          </a:prstGeom>
        </p:spPr>
        <p:txBody>
          <a:bodyPr wrap="square">
            <a:spAutoFit/>
          </a:bodyPr>
          <a:lstStyle/>
          <a:p>
            <a:r>
              <a:rPr lang="en-ZA" sz="1400" b="1" dirty="0">
                <a:solidFill>
                  <a:srgbClr val="C00000"/>
                </a:solidFill>
                <a:latin typeface="Frutiger-Bold"/>
              </a:rPr>
              <a:t>Types of attacks</a:t>
            </a:r>
          </a:p>
          <a:p>
            <a:r>
              <a:rPr lang="en-ZA" sz="1400" dirty="0">
                <a:solidFill>
                  <a:srgbClr val="C00000"/>
                </a:solidFill>
                <a:latin typeface="BerlingLTStd-Roman"/>
              </a:rPr>
              <a:t>Attacks can be divided into two categories: </a:t>
            </a:r>
            <a:endParaRPr lang="en-ZA" sz="1400" dirty="0" smtClean="0">
              <a:solidFill>
                <a:srgbClr val="C00000"/>
              </a:solidFill>
              <a:latin typeface="BerlingLTStd-Roman"/>
            </a:endParaRPr>
          </a:p>
          <a:p>
            <a:r>
              <a:rPr lang="en-ZA" sz="1400" i="1" dirty="0" smtClean="0">
                <a:solidFill>
                  <a:srgbClr val="C00000"/>
                </a:solidFill>
                <a:latin typeface="BerlingLTStd-Italic"/>
              </a:rPr>
              <a:t>1. Penetration </a:t>
            </a:r>
          </a:p>
          <a:p>
            <a:r>
              <a:rPr lang="en-ZA" sz="1400" b="1" i="1" dirty="0" smtClean="0">
                <a:solidFill>
                  <a:srgbClr val="C00000"/>
                </a:solidFill>
              </a:rPr>
              <a:t>Viruses</a:t>
            </a:r>
            <a:r>
              <a:rPr lang="en-ZA" sz="1400" b="1" i="1" dirty="0">
                <a:solidFill>
                  <a:srgbClr val="C00000"/>
                </a:solidFill>
              </a:rPr>
              <a:t> </a:t>
            </a:r>
            <a:r>
              <a:rPr lang="en-ZA" sz="1400" dirty="0" smtClean="0">
                <a:solidFill>
                  <a:srgbClr val="C00000"/>
                </a:solidFill>
              </a:rPr>
              <a:t>are </a:t>
            </a:r>
            <a:r>
              <a:rPr lang="en-ZA" sz="1400" dirty="0">
                <a:solidFill>
                  <a:srgbClr val="C00000"/>
                </a:solidFill>
              </a:rPr>
              <a:t>unwanted programs that are hidden within other programs (host). </a:t>
            </a:r>
            <a:r>
              <a:rPr lang="en-ZA" sz="1400" dirty="0" smtClean="0">
                <a:solidFill>
                  <a:srgbClr val="C00000"/>
                </a:solidFill>
              </a:rPr>
              <a:t>When the </a:t>
            </a:r>
            <a:r>
              <a:rPr lang="en-ZA" sz="1400" dirty="0">
                <a:solidFill>
                  <a:srgbClr val="C00000"/>
                </a:solidFill>
              </a:rPr>
              <a:t>user executes the host program, the virus </a:t>
            </a:r>
            <a:r>
              <a:rPr lang="en-ZA" sz="1400" b="1" dirty="0">
                <a:solidFill>
                  <a:srgbClr val="C00000"/>
                </a:solidFill>
              </a:rPr>
              <a:t>takes control </a:t>
            </a:r>
            <a:r>
              <a:rPr lang="en-ZA" sz="1400" dirty="0">
                <a:solidFill>
                  <a:srgbClr val="C00000"/>
                </a:solidFill>
              </a:rPr>
              <a:t>and replicates itself </a:t>
            </a:r>
            <a:r>
              <a:rPr lang="en-ZA" sz="1400" dirty="0" smtClean="0">
                <a:solidFill>
                  <a:srgbClr val="C00000"/>
                </a:solidFill>
              </a:rPr>
              <a:t>by attaching </a:t>
            </a:r>
            <a:r>
              <a:rPr lang="en-ZA" sz="1400" dirty="0">
                <a:solidFill>
                  <a:srgbClr val="C00000"/>
                </a:solidFill>
              </a:rPr>
              <a:t>itself to other programs. Eventually, the multitude of viruses may stop </a:t>
            </a:r>
            <a:r>
              <a:rPr lang="en-ZA" sz="1400" dirty="0" smtClean="0">
                <a:solidFill>
                  <a:srgbClr val="C00000"/>
                </a:solidFill>
              </a:rPr>
              <a:t>normal computer </a:t>
            </a:r>
            <a:r>
              <a:rPr lang="en-ZA" sz="1400" dirty="0">
                <a:solidFill>
                  <a:srgbClr val="C00000"/>
                </a:solidFill>
              </a:rPr>
              <a:t>operations. Viruses can also be transferred to other machines through </a:t>
            </a:r>
            <a:r>
              <a:rPr lang="en-ZA" sz="1400" dirty="0" smtClean="0">
                <a:solidFill>
                  <a:srgbClr val="C00000"/>
                </a:solidFill>
              </a:rPr>
              <a:t>the network</a:t>
            </a:r>
            <a:r>
              <a:rPr lang="en-ZA" sz="1400" dirty="0">
                <a:solidFill>
                  <a:srgbClr val="C00000"/>
                </a:solidFill>
              </a:rPr>
              <a:t>.</a:t>
            </a:r>
          </a:p>
          <a:p>
            <a:r>
              <a:rPr lang="en-ZA" sz="1400" b="1" i="1" dirty="0" smtClean="0">
                <a:solidFill>
                  <a:srgbClr val="C00000"/>
                </a:solidFill>
              </a:rPr>
              <a:t>Worms </a:t>
            </a:r>
            <a:r>
              <a:rPr lang="en-ZA" sz="1400" dirty="0" smtClean="0">
                <a:solidFill>
                  <a:srgbClr val="C00000"/>
                </a:solidFill>
              </a:rPr>
              <a:t>is </a:t>
            </a:r>
            <a:r>
              <a:rPr lang="en-ZA" sz="1400" dirty="0">
                <a:solidFill>
                  <a:srgbClr val="C00000"/>
                </a:solidFill>
              </a:rPr>
              <a:t>an independent program which can </a:t>
            </a:r>
            <a:r>
              <a:rPr lang="en-ZA" sz="1400" b="1" dirty="0">
                <a:solidFill>
                  <a:srgbClr val="C00000"/>
                </a:solidFill>
              </a:rPr>
              <a:t>copy itself </a:t>
            </a:r>
            <a:r>
              <a:rPr lang="en-ZA" sz="1400" dirty="0">
                <a:solidFill>
                  <a:srgbClr val="C00000"/>
                </a:solidFill>
              </a:rPr>
              <a:t>and which travels through </a:t>
            </a:r>
            <a:r>
              <a:rPr lang="en-ZA" sz="1400" dirty="0" smtClean="0">
                <a:solidFill>
                  <a:srgbClr val="C00000"/>
                </a:solidFill>
              </a:rPr>
              <a:t>the network</a:t>
            </a:r>
            <a:r>
              <a:rPr lang="en-ZA" sz="1400" dirty="0">
                <a:solidFill>
                  <a:srgbClr val="C00000"/>
                </a:solidFill>
              </a:rPr>
              <a:t>. It is a self-replicating piece of software that can travel from one node to another</a:t>
            </a:r>
            <a:r>
              <a:rPr lang="en-ZA" sz="1400" dirty="0" smtClean="0">
                <a:solidFill>
                  <a:srgbClr val="C00000"/>
                </a:solidFill>
              </a:rPr>
              <a:t>. It </a:t>
            </a:r>
            <a:r>
              <a:rPr lang="en-ZA" sz="1400" dirty="0">
                <a:solidFill>
                  <a:srgbClr val="C00000"/>
                </a:solidFill>
              </a:rPr>
              <a:t>tries to find weaknesses in the system to inflict harm. It can reproduce many copies </a:t>
            </a:r>
            <a:r>
              <a:rPr lang="en-ZA" sz="1400" dirty="0" smtClean="0">
                <a:solidFill>
                  <a:srgbClr val="C00000"/>
                </a:solidFill>
              </a:rPr>
              <a:t>of itself</a:t>
            </a:r>
            <a:r>
              <a:rPr lang="en-ZA" sz="1400" dirty="0">
                <a:solidFill>
                  <a:srgbClr val="C00000"/>
                </a:solidFill>
              </a:rPr>
              <a:t>, thus slowing down access to the Internet or stopping communication altogether.</a:t>
            </a:r>
          </a:p>
          <a:p>
            <a:r>
              <a:rPr lang="en-ZA" sz="1400" b="1" i="1" dirty="0">
                <a:solidFill>
                  <a:srgbClr val="C00000"/>
                </a:solidFill>
              </a:rPr>
              <a:t>Trojan </a:t>
            </a:r>
            <a:r>
              <a:rPr lang="en-ZA" sz="1400" b="1" i="1" dirty="0" smtClean="0">
                <a:solidFill>
                  <a:srgbClr val="C00000"/>
                </a:solidFill>
              </a:rPr>
              <a:t>horse</a:t>
            </a:r>
            <a:r>
              <a:rPr lang="en-ZA" sz="1400" dirty="0" smtClean="0">
                <a:solidFill>
                  <a:srgbClr val="C00000"/>
                </a:solidFill>
              </a:rPr>
              <a:t> </a:t>
            </a:r>
            <a:r>
              <a:rPr lang="en-ZA" sz="1400" dirty="0">
                <a:solidFill>
                  <a:srgbClr val="C00000"/>
                </a:solidFill>
              </a:rPr>
              <a:t>is a computer program that does perform a legitimate task, but which </a:t>
            </a:r>
            <a:r>
              <a:rPr lang="en-ZA" sz="1400" dirty="0" smtClean="0">
                <a:solidFill>
                  <a:srgbClr val="C00000"/>
                </a:solidFill>
              </a:rPr>
              <a:t>also contains </a:t>
            </a:r>
            <a:r>
              <a:rPr lang="en-ZA" sz="1400" dirty="0">
                <a:solidFill>
                  <a:srgbClr val="C00000"/>
                </a:solidFill>
              </a:rPr>
              <a:t>code to carry out malicious attacks such as </a:t>
            </a:r>
            <a:r>
              <a:rPr lang="en-ZA" sz="1400" b="1" dirty="0">
                <a:solidFill>
                  <a:srgbClr val="C00000"/>
                </a:solidFill>
              </a:rPr>
              <a:t>deleting or corrupting files</a:t>
            </a:r>
            <a:r>
              <a:rPr lang="en-ZA" sz="1400" dirty="0">
                <a:solidFill>
                  <a:srgbClr val="C00000"/>
                </a:solidFill>
              </a:rPr>
              <a:t>. It can </a:t>
            </a:r>
            <a:r>
              <a:rPr lang="en-ZA" sz="1400" dirty="0" smtClean="0">
                <a:solidFill>
                  <a:srgbClr val="C00000"/>
                </a:solidFill>
              </a:rPr>
              <a:t>also be </a:t>
            </a:r>
            <a:r>
              <a:rPr lang="en-ZA" sz="1400" dirty="0">
                <a:solidFill>
                  <a:srgbClr val="C00000"/>
                </a:solidFill>
              </a:rPr>
              <a:t>used to access user passwords or other secret </a:t>
            </a:r>
            <a:r>
              <a:rPr lang="en-ZA" sz="1400" dirty="0" smtClean="0">
                <a:solidFill>
                  <a:srgbClr val="C00000"/>
                </a:solidFill>
              </a:rPr>
              <a:t>information,</a:t>
            </a:r>
            <a:r>
              <a:rPr lang="en-ZA" sz="1400" i="1" dirty="0" smtClean="0">
                <a:solidFill>
                  <a:srgbClr val="C00000"/>
                </a:solidFill>
                <a:latin typeface="BerlingLTStd-Italic"/>
              </a:rPr>
              <a:t> </a:t>
            </a:r>
            <a:r>
              <a:rPr lang="en-ZA" sz="1400" dirty="0">
                <a:solidFill>
                  <a:srgbClr val="C00000"/>
                </a:solidFill>
                <a:latin typeface="BerlingLTStd-Roman"/>
              </a:rPr>
              <a:t>and </a:t>
            </a:r>
            <a:endParaRPr lang="en-ZA" sz="1400" dirty="0" smtClean="0">
              <a:solidFill>
                <a:srgbClr val="C00000"/>
              </a:solidFill>
              <a:latin typeface="BerlingLTStd-Roman"/>
            </a:endParaRPr>
          </a:p>
          <a:p>
            <a:r>
              <a:rPr lang="en-ZA" sz="1400" i="1" dirty="0" smtClean="0">
                <a:solidFill>
                  <a:srgbClr val="C00000"/>
                </a:solidFill>
                <a:latin typeface="BerlingLTStd-Italic"/>
              </a:rPr>
              <a:t>2.</a:t>
            </a:r>
            <a:r>
              <a:rPr lang="en-ZA" sz="1400" i="1" dirty="0">
                <a:solidFill>
                  <a:srgbClr val="C00000"/>
                </a:solidFill>
                <a:latin typeface="BerlingLTStd-Italic"/>
              </a:rPr>
              <a:t> </a:t>
            </a:r>
            <a:r>
              <a:rPr lang="en-ZA" sz="1400" i="1" dirty="0" smtClean="0">
                <a:solidFill>
                  <a:srgbClr val="C00000"/>
                </a:solidFill>
                <a:latin typeface="BerlingLTStd-Italic"/>
              </a:rPr>
              <a:t>Denial </a:t>
            </a:r>
            <a:r>
              <a:rPr lang="en-ZA" sz="1400" i="1" dirty="0">
                <a:solidFill>
                  <a:srgbClr val="C00000"/>
                </a:solidFill>
                <a:latin typeface="BerlingLTStd-Italic"/>
              </a:rPr>
              <a:t>of </a:t>
            </a:r>
            <a:r>
              <a:rPr lang="en-ZA" sz="1400" i="1" dirty="0" smtClean="0">
                <a:solidFill>
                  <a:srgbClr val="C00000"/>
                </a:solidFill>
                <a:latin typeface="BerlingLTStd-Italic"/>
              </a:rPr>
              <a:t>service</a:t>
            </a:r>
          </a:p>
          <a:p>
            <a:r>
              <a:rPr lang="en-ZA" sz="1400" dirty="0">
                <a:solidFill>
                  <a:srgbClr val="C00000"/>
                </a:solidFill>
              </a:rPr>
              <a:t>The denial of service is an attack on a computer connected to the Internet. These attacks</a:t>
            </a:r>
          </a:p>
          <a:p>
            <a:r>
              <a:rPr lang="en-ZA" sz="1400" dirty="0">
                <a:solidFill>
                  <a:srgbClr val="C00000"/>
                </a:solidFill>
              </a:rPr>
              <a:t>reduce the capability of a computer system to function correctly or bring the system</a:t>
            </a:r>
          </a:p>
          <a:p>
            <a:r>
              <a:rPr lang="en-ZA" sz="1400" dirty="0">
                <a:solidFill>
                  <a:srgbClr val="C00000"/>
                </a:solidFill>
              </a:rPr>
              <a:t>down altogether by exhausting its </a:t>
            </a:r>
            <a:r>
              <a:rPr lang="en-ZA" sz="1400" dirty="0" smtClean="0">
                <a:solidFill>
                  <a:srgbClr val="C00000"/>
                </a:solidFill>
              </a:rPr>
              <a:t>resources.</a:t>
            </a:r>
            <a:endParaRPr lang="en-ZA" sz="1400" dirty="0">
              <a:solidFill>
                <a:srgbClr val="C00000"/>
              </a:solidFill>
            </a:endParaRPr>
          </a:p>
        </p:txBody>
      </p:sp>
      <p:sp>
        <p:nvSpPr>
          <p:cNvPr id="5" name="Rectangle 4"/>
          <p:cNvSpPr/>
          <p:nvPr/>
        </p:nvSpPr>
        <p:spPr>
          <a:xfrm>
            <a:off x="8739724" y="1888308"/>
            <a:ext cx="3188924" cy="24047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 name="Rectangle 3"/>
          <p:cNvSpPr/>
          <p:nvPr/>
        </p:nvSpPr>
        <p:spPr>
          <a:xfrm>
            <a:off x="8791643" y="1879991"/>
            <a:ext cx="3085085" cy="2462213"/>
          </a:xfrm>
          <a:prstGeom prst="rect">
            <a:avLst/>
          </a:prstGeom>
        </p:spPr>
        <p:txBody>
          <a:bodyPr wrap="square">
            <a:spAutoFit/>
          </a:bodyPr>
          <a:lstStyle/>
          <a:p>
            <a:r>
              <a:rPr lang="en-ZA" sz="1400" b="1" i="1" dirty="0" smtClean="0">
                <a:solidFill>
                  <a:srgbClr val="C00000"/>
                </a:solidFill>
                <a:latin typeface="Frutiger-BoldItalic"/>
              </a:rPr>
              <a:t>PROTECTION</a:t>
            </a:r>
          </a:p>
          <a:p>
            <a:r>
              <a:rPr lang="en-ZA" sz="1400" b="1" i="1" dirty="0" smtClean="0">
                <a:solidFill>
                  <a:srgbClr val="C00000"/>
                </a:solidFill>
                <a:latin typeface="Frutiger-BoldItalic"/>
              </a:rPr>
              <a:t>Use </a:t>
            </a:r>
            <a:r>
              <a:rPr lang="en-ZA" sz="1400" b="1" i="1" dirty="0">
                <a:solidFill>
                  <a:srgbClr val="C00000"/>
                </a:solidFill>
                <a:latin typeface="Frutiger-BoldItalic"/>
              </a:rPr>
              <a:t>physical </a:t>
            </a:r>
            <a:r>
              <a:rPr lang="en-ZA" sz="1400" b="1" i="1" dirty="0" smtClean="0">
                <a:solidFill>
                  <a:srgbClr val="C00000"/>
                </a:solidFill>
                <a:latin typeface="Frutiger-BoldItalic"/>
              </a:rPr>
              <a:t>protection: </a:t>
            </a:r>
            <a:r>
              <a:rPr lang="en-ZA" sz="1400" dirty="0" smtClean="0">
                <a:solidFill>
                  <a:srgbClr val="C00000"/>
                </a:solidFill>
                <a:latin typeface="BerlingLTStd-Roman"/>
              </a:rPr>
              <a:t>allow </a:t>
            </a:r>
            <a:r>
              <a:rPr lang="en-ZA" sz="1400" dirty="0">
                <a:solidFill>
                  <a:srgbClr val="C00000"/>
                </a:solidFill>
                <a:latin typeface="BerlingLTStd-Roman"/>
              </a:rPr>
              <a:t>physical access only to </a:t>
            </a:r>
            <a:r>
              <a:rPr lang="en-ZA" sz="1400" dirty="0" smtClean="0">
                <a:solidFill>
                  <a:srgbClr val="C00000"/>
                </a:solidFill>
                <a:latin typeface="BerlingLTStd-Roman"/>
              </a:rPr>
              <a:t>trusted individuals</a:t>
            </a:r>
            <a:r>
              <a:rPr lang="en-ZA" sz="1400" dirty="0">
                <a:solidFill>
                  <a:srgbClr val="C00000"/>
                </a:solidFill>
                <a:latin typeface="BerlingLTStd-Roman"/>
              </a:rPr>
              <a:t>.</a:t>
            </a:r>
          </a:p>
          <a:p>
            <a:r>
              <a:rPr lang="en-ZA" sz="1400" b="1" i="1" dirty="0">
                <a:solidFill>
                  <a:srgbClr val="C00000"/>
                </a:solidFill>
                <a:latin typeface="Frutiger-BoldItalic"/>
              </a:rPr>
              <a:t>Use protective </a:t>
            </a:r>
            <a:r>
              <a:rPr lang="en-ZA" sz="1400" b="1" i="1" dirty="0" smtClean="0">
                <a:solidFill>
                  <a:srgbClr val="C00000"/>
                </a:solidFill>
                <a:latin typeface="Frutiger-BoldItalic"/>
              </a:rPr>
              <a:t>software: </a:t>
            </a:r>
            <a:r>
              <a:rPr lang="en-ZA" sz="1400" dirty="0" smtClean="0">
                <a:solidFill>
                  <a:srgbClr val="C00000"/>
                </a:solidFill>
                <a:latin typeface="BerlingLTStd-Roman"/>
              </a:rPr>
              <a:t>data </a:t>
            </a:r>
            <a:r>
              <a:rPr lang="en-ZA" sz="1400" dirty="0">
                <a:solidFill>
                  <a:srgbClr val="C00000"/>
                </a:solidFill>
                <a:latin typeface="BerlingLTStd-Roman"/>
              </a:rPr>
              <a:t>encryption or the use of </a:t>
            </a:r>
            <a:r>
              <a:rPr lang="en-ZA" sz="1400" dirty="0" smtClean="0">
                <a:solidFill>
                  <a:srgbClr val="C00000"/>
                </a:solidFill>
                <a:latin typeface="BerlingLTStd-Roman"/>
              </a:rPr>
              <a:t>strong passwords </a:t>
            </a:r>
            <a:r>
              <a:rPr lang="en-ZA" sz="1400" dirty="0">
                <a:solidFill>
                  <a:srgbClr val="C00000"/>
                </a:solidFill>
                <a:latin typeface="BerlingLTStd-Roman"/>
              </a:rPr>
              <a:t>to access </a:t>
            </a:r>
            <a:r>
              <a:rPr lang="en-ZA" sz="1400" dirty="0" smtClean="0">
                <a:solidFill>
                  <a:srgbClr val="C00000"/>
                </a:solidFill>
                <a:latin typeface="BerlingLTStd-Roman"/>
              </a:rPr>
              <a:t>software</a:t>
            </a:r>
            <a:r>
              <a:rPr lang="en-ZA" sz="1400" dirty="0">
                <a:solidFill>
                  <a:srgbClr val="C00000"/>
                </a:solidFill>
                <a:latin typeface="BerlingLTStd-Roman"/>
              </a:rPr>
              <a:t>.</a:t>
            </a:r>
          </a:p>
          <a:p>
            <a:r>
              <a:rPr lang="en-ZA" sz="1400" b="1" i="1" dirty="0" smtClean="0">
                <a:solidFill>
                  <a:srgbClr val="C00000"/>
                </a:solidFill>
                <a:latin typeface="Frutiger-BoldItalic"/>
              </a:rPr>
              <a:t>Install </a:t>
            </a:r>
            <a:r>
              <a:rPr lang="en-ZA" sz="1400" b="1" i="1" dirty="0">
                <a:solidFill>
                  <a:srgbClr val="C00000"/>
                </a:solidFill>
                <a:latin typeface="Frutiger-BoldItalic"/>
              </a:rPr>
              <a:t>strong anti-virus </a:t>
            </a:r>
            <a:r>
              <a:rPr lang="en-ZA" sz="1400" b="1" i="1" dirty="0" smtClean="0">
                <a:solidFill>
                  <a:srgbClr val="C00000"/>
                </a:solidFill>
                <a:latin typeface="Frutiger-BoldItalic"/>
              </a:rPr>
              <a:t>software: </a:t>
            </a:r>
            <a:r>
              <a:rPr lang="en-ZA" sz="1400" dirty="0" smtClean="0">
                <a:solidFill>
                  <a:srgbClr val="C00000"/>
                </a:solidFill>
                <a:latin typeface="BerlingLTStd-Roman"/>
              </a:rPr>
              <a:t>control </a:t>
            </a:r>
            <a:r>
              <a:rPr lang="en-ZA" sz="1400" dirty="0">
                <a:solidFill>
                  <a:srgbClr val="C00000"/>
                </a:solidFill>
                <a:latin typeface="BerlingLTStd-Roman"/>
              </a:rPr>
              <a:t>access to the computer when installing new </a:t>
            </a:r>
            <a:r>
              <a:rPr lang="en-ZA" sz="1400" dirty="0" smtClean="0">
                <a:solidFill>
                  <a:srgbClr val="C00000"/>
                </a:solidFill>
                <a:latin typeface="BerlingLTStd-Roman"/>
              </a:rPr>
              <a:t>software or </a:t>
            </a:r>
            <a:r>
              <a:rPr lang="en-ZA" sz="1400" dirty="0">
                <a:solidFill>
                  <a:srgbClr val="C00000"/>
                </a:solidFill>
                <a:latin typeface="BerlingLTStd-Roman"/>
              </a:rPr>
              <a:t>accessing Internet sites.</a:t>
            </a:r>
            <a:endParaRPr lang="en-ZA" sz="1400" dirty="0">
              <a:solidFill>
                <a:srgbClr val="C00000"/>
              </a:solidFill>
            </a:endParaRPr>
          </a:p>
        </p:txBody>
      </p:sp>
      <p:sp>
        <p:nvSpPr>
          <p:cNvPr id="7" name="Rectangle 6"/>
          <p:cNvSpPr/>
          <p:nvPr/>
        </p:nvSpPr>
        <p:spPr>
          <a:xfrm>
            <a:off x="8791643" y="4420850"/>
            <a:ext cx="3064997" cy="1600438"/>
          </a:xfrm>
          <a:prstGeom prst="rect">
            <a:avLst/>
          </a:prstGeom>
        </p:spPr>
        <p:txBody>
          <a:bodyPr wrap="square">
            <a:spAutoFit/>
          </a:bodyPr>
          <a:lstStyle/>
          <a:p>
            <a:r>
              <a:rPr lang="en-ZA" sz="1400" b="1" dirty="0">
                <a:solidFill>
                  <a:srgbClr val="00B050"/>
                </a:solidFill>
                <a:latin typeface="Frutiger-Bold"/>
              </a:rPr>
              <a:t>Motives</a:t>
            </a:r>
          </a:p>
          <a:p>
            <a:r>
              <a:rPr lang="en-ZA" sz="1400" dirty="0">
                <a:solidFill>
                  <a:srgbClr val="00B050"/>
                </a:solidFill>
                <a:latin typeface="BerlingLTStd-Roman"/>
              </a:rPr>
              <a:t>Attacks are made with many different motivations such as political reasons, a </a:t>
            </a:r>
            <a:r>
              <a:rPr lang="en-ZA" sz="1400" dirty="0" smtClean="0">
                <a:solidFill>
                  <a:srgbClr val="00B050"/>
                </a:solidFill>
                <a:latin typeface="BerlingLTStd-Roman"/>
              </a:rPr>
              <a:t>hacker’s personal </a:t>
            </a:r>
            <a:r>
              <a:rPr lang="en-ZA" sz="1400" dirty="0">
                <a:solidFill>
                  <a:srgbClr val="00B050"/>
                </a:solidFill>
                <a:latin typeface="BerlingLTStd-Roman"/>
              </a:rPr>
              <a:t>interpretation of computer ethics, terrorism, espionage, financial gain, or hate.</a:t>
            </a:r>
            <a:endParaRPr lang="en-ZA" sz="1400" dirty="0">
              <a:solidFill>
                <a:srgbClr val="00B050"/>
              </a:solidFill>
            </a:endParaRPr>
          </a:p>
        </p:txBody>
      </p:sp>
    </p:spTree>
    <p:extLst>
      <p:ext uri="{BB962C8B-B14F-4D97-AF65-F5344CB8AC3E}">
        <p14:creationId xmlns:p14="http://schemas.microsoft.com/office/powerpoint/2010/main" val="6485080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392" y="343336"/>
            <a:ext cx="11089232" cy="1569660"/>
          </a:xfrm>
          <a:prstGeom prst="rect">
            <a:avLst/>
          </a:prstGeom>
        </p:spPr>
        <p:txBody>
          <a:bodyPr wrap="square">
            <a:spAutoFit/>
          </a:bodyPr>
          <a:lstStyle/>
          <a:p>
            <a:pPr algn="just"/>
            <a:r>
              <a:rPr lang="en-ZA" sz="2400" dirty="0">
                <a:solidFill>
                  <a:srgbClr val="8E44AD"/>
                </a:solidFill>
                <a:latin typeface="Arial" panose="020B0604020202020204" pitchFamily="34" charset="0"/>
              </a:rPr>
              <a:t>Define intellectual property and list its types, define privacy in relation to the use of computers, define computer crimes, and discuss </a:t>
            </a:r>
            <a:r>
              <a:rPr lang="en-ZA" sz="2400" b="1" dirty="0">
                <a:solidFill>
                  <a:srgbClr val="8E44AD"/>
                </a:solidFill>
                <a:latin typeface="Arial" panose="020B0604020202020204" pitchFamily="34" charset="0"/>
              </a:rPr>
              <a:t>types of attacks</a:t>
            </a:r>
            <a:r>
              <a:rPr lang="en-ZA" sz="2400" dirty="0">
                <a:solidFill>
                  <a:srgbClr val="8E44AD"/>
                </a:solidFill>
                <a:latin typeface="Arial" panose="020B0604020202020204" pitchFamily="34" charset="0"/>
              </a:rPr>
              <a:t>, its motivation, and how to protect oneself, and define hackers and the damage they do</a:t>
            </a:r>
            <a:endParaRPr lang="en-ZA" sz="2400" dirty="0">
              <a:solidFill>
                <a:srgbClr val="212121"/>
              </a:solidFill>
              <a:latin typeface="Open Sans"/>
            </a:endParaRPr>
          </a:p>
        </p:txBody>
      </p:sp>
      <p:sp>
        <p:nvSpPr>
          <p:cNvPr id="6" name="Rectangle 5">
            <a:extLst>
              <a:ext uri="{FF2B5EF4-FFF2-40B4-BE49-F238E27FC236}">
                <a16:creationId xmlns:a16="http://schemas.microsoft.com/office/drawing/2014/main" id="{8EFC2A3C-21DE-40A0-9AB8-065B5C15310D}"/>
              </a:ext>
            </a:extLst>
          </p:cNvPr>
          <p:cNvSpPr/>
          <p:nvPr/>
        </p:nvSpPr>
        <p:spPr>
          <a:xfrm>
            <a:off x="9984432" y="6309320"/>
            <a:ext cx="2098380" cy="400110"/>
          </a:xfrm>
          <a:prstGeom prst="rect">
            <a:avLst/>
          </a:prstGeom>
        </p:spPr>
        <p:txBody>
          <a:bodyPr wrap="square">
            <a:spAutoFit/>
          </a:bodyPr>
          <a:lstStyle/>
          <a:p>
            <a:pPr algn="ctr"/>
            <a:r>
              <a:rPr lang="en-US" sz="1000" dirty="0">
                <a:solidFill>
                  <a:schemeClr val="accent3">
                    <a:lumMod val="60000"/>
                    <a:lumOff val="40000"/>
                  </a:schemeClr>
                </a:solidFill>
                <a:latin typeface="Open Sans"/>
              </a:rPr>
              <a:t>Foundations of Computer Science </a:t>
            </a:r>
            <a:r>
              <a:rPr lang="en-US" sz="1000" dirty="0">
                <a:solidFill>
                  <a:schemeClr val="accent3">
                    <a:lumMod val="60000"/>
                    <a:lumOff val="40000"/>
                  </a:schemeClr>
                </a:solidFill>
              </a:rPr>
              <a:t>– (CHAPTER 20: pp 525 – 532)</a:t>
            </a:r>
            <a:endParaRPr lang="en-US" sz="1000" dirty="0">
              <a:solidFill>
                <a:schemeClr val="accent3">
                  <a:lumMod val="60000"/>
                  <a:lumOff val="40000"/>
                </a:schemeClr>
              </a:solidFill>
            </a:endParaRPr>
          </a:p>
        </p:txBody>
      </p:sp>
      <p:sp>
        <p:nvSpPr>
          <p:cNvPr id="7" name="Rectangle 6"/>
          <p:cNvSpPr/>
          <p:nvPr/>
        </p:nvSpPr>
        <p:spPr>
          <a:xfrm>
            <a:off x="1919536" y="2633830"/>
            <a:ext cx="7992888" cy="2677656"/>
          </a:xfrm>
          <a:prstGeom prst="rect">
            <a:avLst/>
          </a:prstGeom>
        </p:spPr>
        <p:txBody>
          <a:bodyPr wrap="square">
            <a:spAutoFit/>
          </a:bodyPr>
          <a:lstStyle/>
          <a:p>
            <a:r>
              <a:rPr lang="en-ZA" sz="2400" dirty="0">
                <a:solidFill>
                  <a:srgbClr val="C00000"/>
                </a:solidFill>
                <a:latin typeface="BerlingLTStd-Roman"/>
              </a:rPr>
              <a:t>The word </a:t>
            </a:r>
            <a:r>
              <a:rPr lang="en-ZA" sz="2400" b="1" dirty="0">
                <a:solidFill>
                  <a:srgbClr val="C00000"/>
                </a:solidFill>
                <a:latin typeface="BerlingLTStd-Bold"/>
              </a:rPr>
              <a:t>hacker </a:t>
            </a:r>
            <a:r>
              <a:rPr lang="en-ZA" sz="2400" dirty="0">
                <a:solidFill>
                  <a:srgbClr val="C00000"/>
                </a:solidFill>
                <a:latin typeface="BerlingLTStd-Roman"/>
              </a:rPr>
              <a:t>today has a different meaning than when it was used in the past. Previously</a:t>
            </a:r>
            <a:r>
              <a:rPr lang="en-ZA" sz="2400" dirty="0" smtClean="0">
                <a:solidFill>
                  <a:srgbClr val="C00000"/>
                </a:solidFill>
                <a:latin typeface="BerlingLTStd-Roman"/>
              </a:rPr>
              <a:t>, a </a:t>
            </a:r>
            <a:r>
              <a:rPr lang="en-ZA" sz="2400" dirty="0">
                <a:solidFill>
                  <a:srgbClr val="C00000"/>
                </a:solidFill>
                <a:latin typeface="BerlingLTStd-Roman"/>
              </a:rPr>
              <a:t>hacker was a person with a lot of knowledge who could improve a system </a:t>
            </a:r>
            <a:r>
              <a:rPr lang="en-ZA" sz="2400" dirty="0" smtClean="0">
                <a:solidFill>
                  <a:srgbClr val="C00000"/>
                </a:solidFill>
                <a:latin typeface="BerlingLTStd-Roman"/>
              </a:rPr>
              <a:t>and increase </a:t>
            </a:r>
            <a:r>
              <a:rPr lang="en-ZA" sz="2400" dirty="0">
                <a:solidFill>
                  <a:srgbClr val="C00000"/>
                </a:solidFill>
                <a:latin typeface="BerlingLTStd-Roman"/>
              </a:rPr>
              <a:t>its capability. Today, a hacker is someone who gains unauthorized access to </a:t>
            </a:r>
            <a:r>
              <a:rPr lang="en-ZA" sz="2400" dirty="0" smtClean="0">
                <a:solidFill>
                  <a:srgbClr val="C00000"/>
                </a:solidFill>
                <a:latin typeface="BerlingLTStd-Roman"/>
              </a:rPr>
              <a:t>a computer </a:t>
            </a:r>
            <a:r>
              <a:rPr lang="en-ZA" sz="2400" dirty="0">
                <a:solidFill>
                  <a:srgbClr val="C00000"/>
                </a:solidFill>
                <a:latin typeface="BerlingLTStd-Roman"/>
              </a:rPr>
              <a:t>belonging to someone else in order to copy secret information.</a:t>
            </a:r>
            <a:endParaRPr lang="en-ZA" sz="2400" dirty="0">
              <a:solidFill>
                <a:srgbClr val="C00000"/>
              </a:solidFill>
            </a:endParaRPr>
          </a:p>
        </p:txBody>
      </p:sp>
    </p:spTree>
    <p:extLst>
      <p:ext uri="{BB962C8B-B14F-4D97-AF65-F5344CB8AC3E}">
        <p14:creationId xmlns:p14="http://schemas.microsoft.com/office/powerpoint/2010/main" val="684730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8268" y="1600198"/>
            <a:ext cx="5597892" cy="691479"/>
          </a:xfrm>
        </p:spPr>
        <p:txBody>
          <a:bodyPr>
            <a:normAutofit fontScale="90000"/>
          </a:bodyPr>
          <a:lstStyle/>
          <a:p>
            <a:r>
              <a:rPr lang="en-US" dirty="0"/>
              <a:t>Thank </a:t>
            </a:r>
            <a:r>
              <a:rPr lang="en-US" dirty="0" smtClean="0"/>
              <a:t>you for listening!</a:t>
            </a:r>
            <a:endParaRPr dirty="0"/>
          </a:p>
        </p:txBody>
      </p:sp>
      <p:sp>
        <p:nvSpPr>
          <p:cNvPr id="3" name="Title 1">
            <a:extLst>
              <a:ext uri="{FF2B5EF4-FFF2-40B4-BE49-F238E27FC236}">
                <a16:creationId xmlns:a16="http://schemas.microsoft.com/office/drawing/2014/main" id="{40D5A717-151E-48EE-A1D8-3D138532AB41}"/>
              </a:ext>
            </a:extLst>
          </p:cNvPr>
          <p:cNvSpPr txBox="1">
            <a:spLocks/>
          </p:cNvSpPr>
          <p:nvPr/>
        </p:nvSpPr>
        <p:spPr>
          <a:xfrm>
            <a:off x="6744072" y="2831978"/>
            <a:ext cx="3528392" cy="5715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dirty="0"/>
              <a:t>Any questions?</a:t>
            </a:r>
          </a:p>
        </p:txBody>
      </p:sp>
      <p:cxnSp>
        <p:nvCxnSpPr>
          <p:cNvPr id="5" name="Straight Connector 4">
            <a:extLst>
              <a:ext uri="{FF2B5EF4-FFF2-40B4-BE49-F238E27FC236}">
                <a16:creationId xmlns:a16="http://schemas.microsoft.com/office/drawing/2014/main" id="{1069A1D1-14DD-49C5-90FC-8DA53DAAAABB}"/>
              </a:ext>
            </a:extLst>
          </p:cNvPr>
          <p:cNvCxnSpPr/>
          <p:nvPr/>
        </p:nvCxnSpPr>
        <p:spPr>
          <a:xfrm>
            <a:off x="1919536" y="2636912"/>
            <a:ext cx="8352928"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8735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392" y="343336"/>
            <a:ext cx="11089232" cy="461665"/>
          </a:xfrm>
          <a:prstGeom prst="rect">
            <a:avLst/>
          </a:prstGeom>
        </p:spPr>
        <p:txBody>
          <a:bodyPr wrap="square">
            <a:spAutoFit/>
          </a:bodyPr>
          <a:lstStyle/>
          <a:p>
            <a:r>
              <a:rPr lang="en-ZA" sz="2400" dirty="0">
                <a:solidFill>
                  <a:srgbClr val="8E44AD"/>
                </a:solidFill>
                <a:latin typeface="Arial" panose="020B0604020202020204" pitchFamily="34" charset="0"/>
              </a:rPr>
              <a:t>Define the Turing and Von Neumann models of a computer</a:t>
            </a:r>
            <a:endParaRPr lang="en-US" sz="2400" dirty="0">
              <a:solidFill>
                <a:schemeClr val="accent4">
                  <a:lumMod val="75000"/>
                </a:schemeClr>
              </a:solidFill>
            </a:endParaRPr>
          </a:p>
        </p:txBody>
      </p:sp>
      <p:sp>
        <p:nvSpPr>
          <p:cNvPr id="11" name="Rectangle 10">
            <a:extLst>
              <a:ext uri="{FF2B5EF4-FFF2-40B4-BE49-F238E27FC236}">
                <a16:creationId xmlns:a16="http://schemas.microsoft.com/office/drawing/2014/main" id="{C5A53ED5-E9B7-469A-9827-4C0D5F0CB155}"/>
              </a:ext>
            </a:extLst>
          </p:cNvPr>
          <p:cNvSpPr/>
          <p:nvPr/>
        </p:nvSpPr>
        <p:spPr>
          <a:xfrm>
            <a:off x="10272464" y="6309320"/>
            <a:ext cx="1872207" cy="369332"/>
          </a:xfrm>
          <a:prstGeom prst="rect">
            <a:avLst/>
          </a:prstGeom>
        </p:spPr>
        <p:txBody>
          <a:bodyPr wrap="square">
            <a:spAutoFit/>
          </a:bodyPr>
          <a:lstStyle/>
          <a:p>
            <a:pPr algn="ctr"/>
            <a:r>
              <a:rPr lang="en-US" sz="900" dirty="0" smtClean="0">
                <a:solidFill>
                  <a:schemeClr val="accent3">
                    <a:lumMod val="60000"/>
                    <a:lumOff val="40000"/>
                  </a:schemeClr>
                </a:solidFill>
                <a:latin typeface="Open Sans"/>
              </a:rPr>
              <a:t>Foundations </a:t>
            </a:r>
            <a:r>
              <a:rPr lang="en-US" sz="900" dirty="0">
                <a:solidFill>
                  <a:schemeClr val="accent3">
                    <a:lumMod val="60000"/>
                    <a:lumOff val="40000"/>
                  </a:schemeClr>
                </a:solidFill>
                <a:latin typeface="Open Sans"/>
              </a:rPr>
              <a:t>of Computer Science </a:t>
            </a:r>
            <a:r>
              <a:rPr lang="en-US" sz="900" dirty="0" smtClean="0">
                <a:solidFill>
                  <a:schemeClr val="accent3">
                    <a:lumMod val="60000"/>
                    <a:lumOff val="40000"/>
                  </a:schemeClr>
                </a:solidFill>
                <a:latin typeface="Open Sans"/>
              </a:rPr>
              <a:t>CHAPTER </a:t>
            </a:r>
            <a:r>
              <a:rPr lang="en-US" sz="900" dirty="0">
                <a:solidFill>
                  <a:schemeClr val="accent3">
                    <a:lumMod val="60000"/>
                    <a:lumOff val="40000"/>
                  </a:schemeClr>
                </a:solidFill>
                <a:latin typeface="Open Sans"/>
              </a:rPr>
              <a:t>1, pp 1 - </a:t>
            </a:r>
            <a:r>
              <a:rPr lang="en-US" sz="900" dirty="0" smtClean="0">
                <a:solidFill>
                  <a:schemeClr val="accent3">
                    <a:lumMod val="60000"/>
                    <a:lumOff val="40000"/>
                  </a:schemeClr>
                </a:solidFill>
                <a:latin typeface="Open Sans"/>
              </a:rPr>
              <a:t>11</a:t>
            </a:r>
            <a:endParaRPr lang="en-ZA" sz="900" dirty="0">
              <a:solidFill>
                <a:schemeClr val="accent3">
                  <a:lumMod val="60000"/>
                  <a:lumOff val="40000"/>
                </a:schemeClr>
              </a:solidFill>
            </a:endParaRPr>
          </a:p>
        </p:txBody>
      </p:sp>
      <p:pic>
        <p:nvPicPr>
          <p:cNvPr id="5" name="Picture 4"/>
          <p:cNvPicPr>
            <a:picLocks noChangeAspect="1"/>
          </p:cNvPicPr>
          <p:nvPr/>
        </p:nvPicPr>
        <p:blipFill rotWithShape="1">
          <a:blip r:embed="rId2"/>
          <a:srcRect l="15329" t="39614" r="15692" b="14168"/>
          <a:stretch/>
        </p:blipFill>
        <p:spPr>
          <a:xfrm>
            <a:off x="1559496" y="1671954"/>
            <a:ext cx="7128792" cy="1008112"/>
          </a:xfrm>
          <a:prstGeom prst="rect">
            <a:avLst/>
          </a:prstGeom>
        </p:spPr>
      </p:pic>
      <p:sp>
        <p:nvSpPr>
          <p:cNvPr id="6" name="TextBox 5"/>
          <p:cNvSpPr txBox="1"/>
          <p:nvPr/>
        </p:nvSpPr>
        <p:spPr>
          <a:xfrm>
            <a:off x="1525146" y="1124744"/>
            <a:ext cx="3788217" cy="369332"/>
          </a:xfrm>
          <a:prstGeom prst="rect">
            <a:avLst/>
          </a:prstGeom>
          <a:noFill/>
        </p:spPr>
        <p:txBody>
          <a:bodyPr wrap="none" rtlCol="0">
            <a:spAutoFit/>
          </a:bodyPr>
          <a:lstStyle/>
          <a:p>
            <a:r>
              <a:rPr lang="en-ZA" dirty="0" smtClean="0"/>
              <a:t>A single-purpose computing machine</a:t>
            </a:r>
            <a:endParaRPr lang="en-ZA" dirty="0"/>
          </a:p>
        </p:txBody>
      </p:sp>
      <p:sp>
        <p:nvSpPr>
          <p:cNvPr id="7" name="Rectangle 6"/>
          <p:cNvSpPr/>
          <p:nvPr/>
        </p:nvSpPr>
        <p:spPr>
          <a:xfrm>
            <a:off x="1559496" y="3356992"/>
            <a:ext cx="7128792" cy="2246769"/>
          </a:xfrm>
          <a:prstGeom prst="rect">
            <a:avLst/>
          </a:prstGeom>
        </p:spPr>
        <p:txBody>
          <a:bodyPr wrap="square">
            <a:spAutoFit/>
          </a:bodyPr>
          <a:lstStyle/>
          <a:p>
            <a:r>
              <a:rPr lang="en-US" sz="2000" dirty="0">
                <a:solidFill>
                  <a:srgbClr val="92D050"/>
                </a:solidFill>
                <a:latin typeface="Tahoma" panose="020B0604030504040204" pitchFamily="34" charset="0"/>
                <a:ea typeface="Tahoma" panose="020B0604030504040204" pitchFamily="34" charset="0"/>
                <a:cs typeface="Tahoma" panose="020B0604030504040204" pitchFamily="34" charset="0"/>
              </a:rPr>
              <a:t>The idea of a universal computational device was first described by Alan Turing in 1937. </a:t>
            </a:r>
            <a:br>
              <a:rPr lang="en-US" sz="2000" dirty="0">
                <a:solidFill>
                  <a:srgbClr val="92D050"/>
                </a:solidFill>
                <a:latin typeface="Tahoma" panose="020B0604030504040204" pitchFamily="34" charset="0"/>
                <a:ea typeface="Tahoma" panose="020B0604030504040204" pitchFamily="34" charset="0"/>
                <a:cs typeface="Tahoma" panose="020B0604030504040204" pitchFamily="34" charset="0"/>
              </a:rPr>
            </a:br>
            <a:r>
              <a:rPr lang="en-US" sz="2000" dirty="0">
                <a:solidFill>
                  <a:srgbClr val="92D050"/>
                </a:solidFill>
                <a:latin typeface="Tahoma" panose="020B0604030504040204" pitchFamily="34" charset="0"/>
                <a:ea typeface="Tahoma" panose="020B0604030504040204" pitchFamily="34" charset="0"/>
                <a:cs typeface="Tahoma" panose="020B0604030504040204" pitchFamily="34" charset="0"/>
              </a:rPr>
              <a:t>He proposed that all computation could be </a:t>
            </a:r>
            <a:r>
              <a:rPr lang="en-US" sz="2000" dirty="0" smtClean="0">
                <a:solidFill>
                  <a:srgbClr val="92D050"/>
                </a:solidFill>
                <a:latin typeface="Tahoma" panose="020B0604030504040204" pitchFamily="34" charset="0"/>
                <a:ea typeface="Tahoma" panose="020B0604030504040204" pitchFamily="34" charset="0"/>
                <a:cs typeface="Tahoma" panose="020B0604030504040204" pitchFamily="34" charset="0"/>
              </a:rPr>
              <a:t>performed </a:t>
            </a:r>
            <a:r>
              <a:rPr lang="en-US" sz="2000" dirty="0">
                <a:solidFill>
                  <a:srgbClr val="92D050"/>
                </a:solidFill>
                <a:latin typeface="Tahoma" panose="020B0604030504040204" pitchFamily="34" charset="0"/>
                <a:ea typeface="Tahoma" panose="020B0604030504040204" pitchFamily="34" charset="0"/>
                <a:cs typeface="Tahoma" panose="020B0604030504040204" pitchFamily="34" charset="0"/>
              </a:rPr>
              <a:t>by a special kind of a machine, </a:t>
            </a:r>
            <a:r>
              <a:rPr lang="en-US" sz="2000" dirty="0" smtClean="0">
                <a:solidFill>
                  <a:srgbClr val="92D050"/>
                </a:solidFill>
                <a:latin typeface="Tahoma" panose="020B0604030504040204" pitchFamily="34" charset="0"/>
                <a:ea typeface="Tahoma" panose="020B0604030504040204" pitchFamily="34" charset="0"/>
                <a:cs typeface="Tahoma" panose="020B0604030504040204" pitchFamily="34" charset="0"/>
              </a:rPr>
              <a:t>now </a:t>
            </a:r>
            <a:r>
              <a:rPr lang="en-US" sz="2000" dirty="0">
                <a:solidFill>
                  <a:srgbClr val="92D050"/>
                </a:solidFill>
                <a:latin typeface="Tahoma" panose="020B0604030504040204" pitchFamily="34" charset="0"/>
                <a:ea typeface="Tahoma" panose="020B0604030504040204" pitchFamily="34" charset="0"/>
                <a:cs typeface="Tahoma" panose="020B0604030504040204" pitchFamily="34" charset="0"/>
              </a:rPr>
              <a:t>called a Turing machine. </a:t>
            </a:r>
            <a:endParaRPr lang="en-US" sz="2000" dirty="0" smtClean="0">
              <a:solidFill>
                <a:srgbClr val="92D050"/>
              </a:solidFill>
              <a:latin typeface="Tahoma" panose="020B0604030504040204" pitchFamily="34" charset="0"/>
              <a:ea typeface="Tahoma" panose="020B0604030504040204" pitchFamily="34" charset="0"/>
              <a:cs typeface="Tahoma" panose="020B0604030504040204" pitchFamily="34" charset="0"/>
            </a:endParaRPr>
          </a:p>
          <a:p>
            <a:r>
              <a:rPr lang="en-US" sz="2000" dirty="0" smtClean="0">
                <a:solidFill>
                  <a:srgbClr val="92D050"/>
                </a:solidFill>
                <a:latin typeface="Tahoma" panose="020B0604030504040204" pitchFamily="34" charset="0"/>
                <a:ea typeface="Tahoma" panose="020B0604030504040204" pitchFamily="34" charset="0"/>
                <a:cs typeface="Tahoma" panose="020B0604030504040204" pitchFamily="34" charset="0"/>
              </a:rPr>
              <a:t>Although Turing </a:t>
            </a:r>
            <a:r>
              <a:rPr lang="en-US" sz="2000" dirty="0">
                <a:solidFill>
                  <a:srgbClr val="92D050"/>
                </a:solidFill>
                <a:latin typeface="Tahoma" panose="020B0604030504040204" pitchFamily="34" charset="0"/>
                <a:ea typeface="Tahoma" panose="020B0604030504040204" pitchFamily="34" charset="0"/>
                <a:cs typeface="Tahoma" panose="020B0604030504040204" pitchFamily="34" charset="0"/>
              </a:rPr>
              <a:t>presented a mathematical </a:t>
            </a:r>
            <a:r>
              <a:rPr lang="en-US" sz="2000" dirty="0" smtClean="0">
                <a:solidFill>
                  <a:srgbClr val="92D050"/>
                </a:solidFill>
                <a:latin typeface="Tahoma" panose="020B0604030504040204" pitchFamily="34" charset="0"/>
                <a:ea typeface="Tahoma" panose="020B0604030504040204" pitchFamily="34" charset="0"/>
                <a:cs typeface="Tahoma" panose="020B0604030504040204" pitchFamily="34" charset="0"/>
              </a:rPr>
              <a:t>description </a:t>
            </a:r>
            <a:r>
              <a:rPr lang="en-US" sz="2000" dirty="0">
                <a:solidFill>
                  <a:srgbClr val="92D050"/>
                </a:solidFill>
                <a:latin typeface="Tahoma" panose="020B0604030504040204" pitchFamily="34" charset="0"/>
                <a:ea typeface="Tahoma" panose="020B0604030504040204" pitchFamily="34" charset="0"/>
                <a:cs typeface="Tahoma" panose="020B0604030504040204" pitchFamily="34" charset="0"/>
              </a:rPr>
              <a:t>of such a machine, he was more interested in the philosophical definition of </a:t>
            </a:r>
            <a:r>
              <a:rPr lang="en-US" sz="2000" dirty="0" smtClean="0">
                <a:solidFill>
                  <a:srgbClr val="92D050"/>
                </a:solidFill>
                <a:latin typeface="Tahoma" panose="020B0604030504040204" pitchFamily="34" charset="0"/>
                <a:ea typeface="Tahoma" panose="020B0604030504040204" pitchFamily="34" charset="0"/>
                <a:cs typeface="Tahoma" panose="020B0604030504040204" pitchFamily="34" charset="0"/>
              </a:rPr>
              <a:t>computation </a:t>
            </a:r>
            <a:r>
              <a:rPr lang="en-US" sz="2000" dirty="0">
                <a:solidFill>
                  <a:srgbClr val="92D050"/>
                </a:solidFill>
                <a:latin typeface="Tahoma" panose="020B0604030504040204" pitchFamily="34" charset="0"/>
                <a:ea typeface="Tahoma" panose="020B0604030504040204" pitchFamily="34" charset="0"/>
                <a:cs typeface="Tahoma" panose="020B0604030504040204" pitchFamily="34" charset="0"/>
              </a:rPr>
              <a:t>than in building the actual machine. </a:t>
            </a:r>
            <a:endParaRPr lang="en-US" sz="2000" dirty="0">
              <a:solidFill>
                <a:srgbClr val="92D05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49363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392" y="343336"/>
            <a:ext cx="11089232" cy="461665"/>
          </a:xfrm>
          <a:prstGeom prst="rect">
            <a:avLst/>
          </a:prstGeom>
        </p:spPr>
        <p:txBody>
          <a:bodyPr wrap="square">
            <a:spAutoFit/>
          </a:bodyPr>
          <a:lstStyle/>
          <a:p>
            <a:r>
              <a:rPr lang="en-ZA" sz="2400" dirty="0">
                <a:solidFill>
                  <a:srgbClr val="8E44AD"/>
                </a:solidFill>
                <a:latin typeface="Arial" panose="020B0604020202020204" pitchFamily="34" charset="0"/>
              </a:rPr>
              <a:t>Define the </a:t>
            </a:r>
            <a:r>
              <a:rPr lang="en-ZA" sz="2400" b="1" dirty="0">
                <a:solidFill>
                  <a:srgbClr val="8E44AD"/>
                </a:solidFill>
                <a:latin typeface="Arial" panose="020B0604020202020204" pitchFamily="34" charset="0"/>
              </a:rPr>
              <a:t>Turing</a:t>
            </a:r>
            <a:r>
              <a:rPr lang="en-ZA" sz="2400" dirty="0">
                <a:solidFill>
                  <a:srgbClr val="8E44AD"/>
                </a:solidFill>
                <a:latin typeface="Arial" panose="020B0604020202020204" pitchFamily="34" charset="0"/>
              </a:rPr>
              <a:t> and Von Neumann models of a computer</a:t>
            </a:r>
            <a:endParaRPr lang="en-US" sz="2400" dirty="0">
              <a:solidFill>
                <a:schemeClr val="accent4">
                  <a:lumMod val="75000"/>
                </a:schemeClr>
              </a:solidFill>
            </a:endParaRPr>
          </a:p>
        </p:txBody>
      </p:sp>
      <p:sp>
        <p:nvSpPr>
          <p:cNvPr id="11" name="Rectangle 10">
            <a:extLst>
              <a:ext uri="{FF2B5EF4-FFF2-40B4-BE49-F238E27FC236}">
                <a16:creationId xmlns:a16="http://schemas.microsoft.com/office/drawing/2014/main" id="{C5A53ED5-E9B7-469A-9827-4C0D5F0CB155}"/>
              </a:ext>
            </a:extLst>
          </p:cNvPr>
          <p:cNvSpPr/>
          <p:nvPr/>
        </p:nvSpPr>
        <p:spPr>
          <a:xfrm>
            <a:off x="10272464" y="6309320"/>
            <a:ext cx="1872207" cy="369332"/>
          </a:xfrm>
          <a:prstGeom prst="rect">
            <a:avLst/>
          </a:prstGeom>
        </p:spPr>
        <p:txBody>
          <a:bodyPr wrap="square">
            <a:spAutoFit/>
          </a:bodyPr>
          <a:lstStyle/>
          <a:p>
            <a:pPr algn="ctr"/>
            <a:r>
              <a:rPr lang="en-US" sz="900" dirty="0" smtClean="0">
                <a:solidFill>
                  <a:schemeClr val="accent3">
                    <a:lumMod val="60000"/>
                    <a:lumOff val="40000"/>
                  </a:schemeClr>
                </a:solidFill>
                <a:latin typeface="Open Sans"/>
              </a:rPr>
              <a:t>Foundations </a:t>
            </a:r>
            <a:r>
              <a:rPr lang="en-US" sz="900" dirty="0">
                <a:solidFill>
                  <a:schemeClr val="accent3">
                    <a:lumMod val="60000"/>
                    <a:lumOff val="40000"/>
                  </a:schemeClr>
                </a:solidFill>
                <a:latin typeface="Open Sans"/>
              </a:rPr>
              <a:t>of Computer Science </a:t>
            </a:r>
            <a:r>
              <a:rPr lang="en-US" sz="900" dirty="0" smtClean="0">
                <a:solidFill>
                  <a:schemeClr val="accent3">
                    <a:lumMod val="60000"/>
                    <a:lumOff val="40000"/>
                  </a:schemeClr>
                </a:solidFill>
                <a:latin typeface="Open Sans"/>
              </a:rPr>
              <a:t>CHAPTER </a:t>
            </a:r>
            <a:r>
              <a:rPr lang="en-US" sz="900" dirty="0">
                <a:solidFill>
                  <a:schemeClr val="accent3">
                    <a:lumMod val="60000"/>
                    <a:lumOff val="40000"/>
                  </a:schemeClr>
                </a:solidFill>
                <a:latin typeface="Open Sans"/>
              </a:rPr>
              <a:t>1, pp 1 - </a:t>
            </a:r>
            <a:r>
              <a:rPr lang="en-US" sz="900" dirty="0" smtClean="0">
                <a:solidFill>
                  <a:schemeClr val="accent3">
                    <a:lumMod val="60000"/>
                    <a:lumOff val="40000"/>
                  </a:schemeClr>
                </a:solidFill>
                <a:latin typeface="Open Sans"/>
              </a:rPr>
              <a:t>11</a:t>
            </a:r>
            <a:endParaRPr lang="en-ZA" sz="900" dirty="0">
              <a:solidFill>
                <a:schemeClr val="accent3">
                  <a:lumMod val="60000"/>
                  <a:lumOff val="40000"/>
                </a:schemeClr>
              </a:solidFill>
            </a:endParaRPr>
          </a:p>
        </p:txBody>
      </p:sp>
      <p:pic>
        <p:nvPicPr>
          <p:cNvPr id="7" name="Picture 6"/>
          <p:cNvPicPr>
            <a:picLocks noChangeAspect="1"/>
          </p:cNvPicPr>
          <p:nvPr/>
        </p:nvPicPr>
        <p:blipFill rotWithShape="1">
          <a:blip r:embed="rId2"/>
          <a:srcRect l="14024" t="31407" r="15853" b="8024"/>
          <a:stretch/>
        </p:blipFill>
        <p:spPr>
          <a:xfrm>
            <a:off x="1521838" y="2601660"/>
            <a:ext cx="7560840" cy="1944216"/>
          </a:xfrm>
          <a:prstGeom prst="rect">
            <a:avLst/>
          </a:prstGeom>
        </p:spPr>
      </p:pic>
      <p:sp>
        <p:nvSpPr>
          <p:cNvPr id="14" name="TextBox 13"/>
          <p:cNvSpPr txBox="1"/>
          <p:nvPr/>
        </p:nvSpPr>
        <p:spPr>
          <a:xfrm>
            <a:off x="1487488" y="2132856"/>
            <a:ext cx="7139070" cy="369332"/>
          </a:xfrm>
          <a:prstGeom prst="rect">
            <a:avLst/>
          </a:prstGeom>
          <a:noFill/>
        </p:spPr>
        <p:txBody>
          <a:bodyPr wrap="none" rtlCol="0">
            <a:spAutoFit/>
          </a:bodyPr>
          <a:lstStyle/>
          <a:p>
            <a:r>
              <a:rPr lang="en-ZA" dirty="0" smtClean="0"/>
              <a:t>A computer based on the Turing model (programmable data processor)</a:t>
            </a:r>
            <a:endParaRPr lang="en-ZA" dirty="0"/>
          </a:p>
        </p:txBody>
      </p:sp>
    </p:spTree>
    <p:extLst>
      <p:ext uri="{BB962C8B-B14F-4D97-AF65-F5344CB8AC3E}">
        <p14:creationId xmlns:p14="http://schemas.microsoft.com/office/powerpoint/2010/main" val="1745898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392" y="343336"/>
            <a:ext cx="11089232" cy="461665"/>
          </a:xfrm>
          <a:prstGeom prst="rect">
            <a:avLst/>
          </a:prstGeom>
        </p:spPr>
        <p:txBody>
          <a:bodyPr wrap="square">
            <a:spAutoFit/>
          </a:bodyPr>
          <a:lstStyle/>
          <a:p>
            <a:r>
              <a:rPr lang="en-ZA" sz="2400" dirty="0">
                <a:solidFill>
                  <a:srgbClr val="8E44AD"/>
                </a:solidFill>
                <a:latin typeface="Arial" panose="020B0604020202020204" pitchFamily="34" charset="0"/>
              </a:rPr>
              <a:t>Define the </a:t>
            </a:r>
            <a:r>
              <a:rPr lang="en-ZA" sz="2400" b="1" dirty="0">
                <a:solidFill>
                  <a:srgbClr val="8E44AD"/>
                </a:solidFill>
                <a:latin typeface="Arial" panose="020B0604020202020204" pitchFamily="34" charset="0"/>
              </a:rPr>
              <a:t>Turing</a:t>
            </a:r>
            <a:r>
              <a:rPr lang="en-ZA" sz="2400" dirty="0">
                <a:solidFill>
                  <a:srgbClr val="8E44AD"/>
                </a:solidFill>
                <a:latin typeface="Arial" panose="020B0604020202020204" pitchFamily="34" charset="0"/>
              </a:rPr>
              <a:t> and Von Neumann models of a computer</a:t>
            </a:r>
            <a:endParaRPr lang="en-US" sz="2400" dirty="0">
              <a:solidFill>
                <a:schemeClr val="accent4">
                  <a:lumMod val="75000"/>
                </a:schemeClr>
              </a:solidFill>
            </a:endParaRPr>
          </a:p>
        </p:txBody>
      </p:sp>
      <p:sp>
        <p:nvSpPr>
          <p:cNvPr id="11" name="Rectangle 10">
            <a:extLst>
              <a:ext uri="{FF2B5EF4-FFF2-40B4-BE49-F238E27FC236}">
                <a16:creationId xmlns:a16="http://schemas.microsoft.com/office/drawing/2014/main" id="{C5A53ED5-E9B7-469A-9827-4C0D5F0CB155}"/>
              </a:ext>
            </a:extLst>
          </p:cNvPr>
          <p:cNvSpPr/>
          <p:nvPr/>
        </p:nvSpPr>
        <p:spPr>
          <a:xfrm>
            <a:off x="10272464" y="6309320"/>
            <a:ext cx="1872207" cy="369332"/>
          </a:xfrm>
          <a:prstGeom prst="rect">
            <a:avLst/>
          </a:prstGeom>
        </p:spPr>
        <p:txBody>
          <a:bodyPr wrap="square">
            <a:spAutoFit/>
          </a:bodyPr>
          <a:lstStyle/>
          <a:p>
            <a:pPr algn="ctr"/>
            <a:r>
              <a:rPr lang="en-US" sz="900" dirty="0" smtClean="0">
                <a:solidFill>
                  <a:schemeClr val="accent3">
                    <a:lumMod val="60000"/>
                    <a:lumOff val="40000"/>
                  </a:schemeClr>
                </a:solidFill>
                <a:latin typeface="Open Sans"/>
              </a:rPr>
              <a:t>Foundations </a:t>
            </a:r>
            <a:r>
              <a:rPr lang="en-US" sz="900" dirty="0">
                <a:solidFill>
                  <a:schemeClr val="accent3">
                    <a:lumMod val="60000"/>
                    <a:lumOff val="40000"/>
                  </a:schemeClr>
                </a:solidFill>
                <a:latin typeface="Open Sans"/>
              </a:rPr>
              <a:t>of Computer Science </a:t>
            </a:r>
            <a:r>
              <a:rPr lang="en-US" sz="900" dirty="0" smtClean="0">
                <a:solidFill>
                  <a:schemeClr val="accent3">
                    <a:lumMod val="60000"/>
                    <a:lumOff val="40000"/>
                  </a:schemeClr>
                </a:solidFill>
                <a:latin typeface="Open Sans"/>
              </a:rPr>
              <a:t>CHAPTER </a:t>
            </a:r>
            <a:r>
              <a:rPr lang="en-US" sz="900" dirty="0">
                <a:solidFill>
                  <a:schemeClr val="accent3">
                    <a:lumMod val="60000"/>
                    <a:lumOff val="40000"/>
                  </a:schemeClr>
                </a:solidFill>
                <a:latin typeface="Open Sans"/>
              </a:rPr>
              <a:t>1, pp 1 - </a:t>
            </a:r>
            <a:r>
              <a:rPr lang="en-US" sz="900" dirty="0" smtClean="0">
                <a:solidFill>
                  <a:schemeClr val="accent3">
                    <a:lumMod val="60000"/>
                    <a:lumOff val="40000"/>
                  </a:schemeClr>
                </a:solidFill>
                <a:latin typeface="Open Sans"/>
              </a:rPr>
              <a:t>11</a:t>
            </a:r>
            <a:endParaRPr lang="en-ZA" sz="900" dirty="0">
              <a:solidFill>
                <a:schemeClr val="accent3">
                  <a:lumMod val="60000"/>
                  <a:lumOff val="40000"/>
                </a:schemeClr>
              </a:solidFill>
            </a:endParaRPr>
          </a:p>
        </p:txBody>
      </p:sp>
      <p:sp>
        <p:nvSpPr>
          <p:cNvPr id="6" name="TextBox 5"/>
          <p:cNvSpPr txBox="1"/>
          <p:nvPr/>
        </p:nvSpPr>
        <p:spPr>
          <a:xfrm>
            <a:off x="1487387" y="1161177"/>
            <a:ext cx="3078087" cy="369332"/>
          </a:xfrm>
          <a:prstGeom prst="rect">
            <a:avLst/>
          </a:prstGeom>
          <a:noFill/>
        </p:spPr>
        <p:txBody>
          <a:bodyPr wrap="none" rtlCol="0">
            <a:spAutoFit/>
          </a:bodyPr>
          <a:lstStyle/>
          <a:p>
            <a:r>
              <a:rPr lang="en-ZA" dirty="0" smtClean="0"/>
              <a:t>Same program, different data</a:t>
            </a:r>
            <a:endParaRPr lang="en-ZA" dirty="0"/>
          </a:p>
        </p:txBody>
      </p:sp>
      <p:pic>
        <p:nvPicPr>
          <p:cNvPr id="3" name="Picture 2"/>
          <p:cNvPicPr>
            <a:picLocks noChangeAspect="1"/>
          </p:cNvPicPr>
          <p:nvPr/>
        </p:nvPicPr>
        <p:blipFill rotWithShape="1">
          <a:blip r:embed="rId2"/>
          <a:srcRect l="17362" t="16785" r="18695" b="4828"/>
          <a:stretch/>
        </p:blipFill>
        <p:spPr>
          <a:xfrm>
            <a:off x="1559496" y="1628800"/>
            <a:ext cx="6912768" cy="4248472"/>
          </a:xfrm>
          <a:prstGeom prst="rect">
            <a:avLst/>
          </a:prstGeom>
        </p:spPr>
      </p:pic>
    </p:spTree>
    <p:extLst>
      <p:ext uri="{BB962C8B-B14F-4D97-AF65-F5344CB8AC3E}">
        <p14:creationId xmlns:p14="http://schemas.microsoft.com/office/powerpoint/2010/main" val="418629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392" y="343336"/>
            <a:ext cx="11089232" cy="461665"/>
          </a:xfrm>
          <a:prstGeom prst="rect">
            <a:avLst/>
          </a:prstGeom>
        </p:spPr>
        <p:txBody>
          <a:bodyPr wrap="square">
            <a:spAutoFit/>
          </a:bodyPr>
          <a:lstStyle/>
          <a:p>
            <a:r>
              <a:rPr lang="en-ZA" sz="2400" dirty="0">
                <a:solidFill>
                  <a:srgbClr val="8E44AD"/>
                </a:solidFill>
                <a:latin typeface="Arial" panose="020B0604020202020204" pitchFamily="34" charset="0"/>
              </a:rPr>
              <a:t>Define the </a:t>
            </a:r>
            <a:r>
              <a:rPr lang="en-ZA" sz="2400" b="1" dirty="0">
                <a:solidFill>
                  <a:srgbClr val="8E44AD"/>
                </a:solidFill>
                <a:latin typeface="Arial" panose="020B0604020202020204" pitchFamily="34" charset="0"/>
              </a:rPr>
              <a:t>Turing</a:t>
            </a:r>
            <a:r>
              <a:rPr lang="en-ZA" sz="2400" dirty="0">
                <a:solidFill>
                  <a:srgbClr val="8E44AD"/>
                </a:solidFill>
                <a:latin typeface="Arial" panose="020B0604020202020204" pitchFamily="34" charset="0"/>
              </a:rPr>
              <a:t> and Von Neumann models of a computer</a:t>
            </a:r>
            <a:endParaRPr lang="en-US" sz="2400" dirty="0">
              <a:solidFill>
                <a:schemeClr val="accent4">
                  <a:lumMod val="75000"/>
                </a:schemeClr>
              </a:solidFill>
            </a:endParaRPr>
          </a:p>
        </p:txBody>
      </p:sp>
      <p:sp>
        <p:nvSpPr>
          <p:cNvPr id="11" name="Rectangle 10">
            <a:extLst>
              <a:ext uri="{FF2B5EF4-FFF2-40B4-BE49-F238E27FC236}">
                <a16:creationId xmlns:a16="http://schemas.microsoft.com/office/drawing/2014/main" id="{C5A53ED5-E9B7-469A-9827-4C0D5F0CB155}"/>
              </a:ext>
            </a:extLst>
          </p:cNvPr>
          <p:cNvSpPr/>
          <p:nvPr/>
        </p:nvSpPr>
        <p:spPr>
          <a:xfrm>
            <a:off x="10272464" y="6309320"/>
            <a:ext cx="1872207" cy="369332"/>
          </a:xfrm>
          <a:prstGeom prst="rect">
            <a:avLst/>
          </a:prstGeom>
        </p:spPr>
        <p:txBody>
          <a:bodyPr wrap="square">
            <a:spAutoFit/>
          </a:bodyPr>
          <a:lstStyle/>
          <a:p>
            <a:pPr algn="ctr"/>
            <a:r>
              <a:rPr lang="en-US" sz="900" dirty="0" smtClean="0">
                <a:solidFill>
                  <a:schemeClr val="accent3">
                    <a:lumMod val="60000"/>
                    <a:lumOff val="40000"/>
                  </a:schemeClr>
                </a:solidFill>
                <a:latin typeface="Open Sans"/>
              </a:rPr>
              <a:t>Foundations </a:t>
            </a:r>
            <a:r>
              <a:rPr lang="en-US" sz="900" dirty="0">
                <a:solidFill>
                  <a:schemeClr val="accent3">
                    <a:lumMod val="60000"/>
                    <a:lumOff val="40000"/>
                  </a:schemeClr>
                </a:solidFill>
                <a:latin typeface="Open Sans"/>
              </a:rPr>
              <a:t>of Computer Science </a:t>
            </a:r>
            <a:r>
              <a:rPr lang="en-US" sz="900" dirty="0" smtClean="0">
                <a:solidFill>
                  <a:schemeClr val="accent3">
                    <a:lumMod val="60000"/>
                    <a:lumOff val="40000"/>
                  </a:schemeClr>
                </a:solidFill>
                <a:latin typeface="Open Sans"/>
              </a:rPr>
              <a:t>CHAPTER </a:t>
            </a:r>
            <a:r>
              <a:rPr lang="en-US" sz="900" dirty="0">
                <a:solidFill>
                  <a:schemeClr val="accent3">
                    <a:lumMod val="60000"/>
                    <a:lumOff val="40000"/>
                  </a:schemeClr>
                </a:solidFill>
                <a:latin typeface="Open Sans"/>
              </a:rPr>
              <a:t>1, pp 1 - </a:t>
            </a:r>
            <a:r>
              <a:rPr lang="en-US" sz="900" dirty="0" smtClean="0">
                <a:solidFill>
                  <a:schemeClr val="accent3">
                    <a:lumMod val="60000"/>
                    <a:lumOff val="40000"/>
                  </a:schemeClr>
                </a:solidFill>
                <a:latin typeface="Open Sans"/>
              </a:rPr>
              <a:t>11</a:t>
            </a:r>
            <a:endParaRPr lang="en-ZA" sz="900" dirty="0">
              <a:solidFill>
                <a:schemeClr val="accent3">
                  <a:lumMod val="60000"/>
                  <a:lumOff val="40000"/>
                </a:schemeClr>
              </a:solidFill>
            </a:endParaRPr>
          </a:p>
        </p:txBody>
      </p:sp>
      <p:sp>
        <p:nvSpPr>
          <p:cNvPr id="14" name="TextBox 13"/>
          <p:cNvSpPr txBox="1"/>
          <p:nvPr/>
        </p:nvSpPr>
        <p:spPr>
          <a:xfrm>
            <a:off x="1559496" y="1196752"/>
            <a:ext cx="3174267" cy="369332"/>
          </a:xfrm>
          <a:prstGeom prst="rect">
            <a:avLst/>
          </a:prstGeom>
          <a:noFill/>
        </p:spPr>
        <p:txBody>
          <a:bodyPr wrap="none" rtlCol="0">
            <a:spAutoFit/>
          </a:bodyPr>
          <a:lstStyle/>
          <a:p>
            <a:r>
              <a:rPr lang="en-ZA" dirty="0" smtClean="0"/>
              <a:t>Same data, different programs</a:t>
            </a:r>
            <a:endParaRPr lang="en-ZA" dirty="0"/>
          </a:p>
        </p:txBody>
      </p:sp>
      <p:pic>
        <p:nvPicPr>
          <p:cNvPr id="4" name="Picture 3"/>
          <p:cNvPicPr>
            <a:picLocks noChangeAspect="1"/>
          </p:cNvPicPr>
          <p:nvPr/>
        </p:nvPicPr>
        <p:blipFill>
          <a:blip r:embed="rId2"/>
          <a:stretch>
            <a:fillRect/>
          </a:stretch>
        </p:blipFill>
        <p:spPr>
          <a:xfrm>
            <a:off x="1703512" y="1592515"/>
            <a:ext cx="5494494" cy="4920211"/>
          </a:xfrm>
          <a:prstGeom prst="rect">
            <a:avLst/>
          </a:prstGeom>
        </p:spPr>
      </p:pic>
    </p:spTree>
    <p:extLst>
      <p:ext uri="{BB962C8B-B14F-4D97-AF65-F5344CB8AC3E}">
        <p14:creationId xmlns:p14="http://schemas.microsoft.com/office/powerpoint/2010/main" val="768121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392" y="343336"/>
            <a:ext cx="11089232" cy="461665"/>
          </a:xfrm>
          <a:prstGeom prst="rect">
            <a:avLst/>
          </a:prstGeom>
        </p:spPr>
        <p:txBody>
          <a:bodyPr wrap="square">
            <a:spAutoFit/>
          </a:bodyPr>
          <a:lstStyle/>
          <a:p>
            <a:r>
              <a:rPr lang="en-ZA" sz="2400" dirty="0">
                <a:solidFill>
                  <a:srgbClr val="8E44AD"/>
                </a:solidFill>
                <a:latin typeface="Arial" panose="020B0604020202020204" pitchFamily="34" charset="0"/>
              </a:rPr>
              <a:t>Define the Turing and </a:t>
            </a:r>
            <a:r>
              <a:rPr lang="en-ZA" sz="2400" b="1" dirty="0">
                <a:solidFill>
                  <a:srgbClr val="8E44AD"/>
                </a:solidFill>
                <a:latin typeface="Arial" panose="020B0604020202020204" pitchFamily="34" charset="0"/>
              </a:rPr>
              <a:t>Von Neumann </a:t>
            </a:r>
            <a:r>
              <a:rPr lang="en-ZA" sz="2400" dirty="0">
                <a:solidFill>
                  <a:srgbClr val="8E44AD"/>
                </a:solidFill>
                <a:latin typeface="Arial" panose="020B0604020202020204" pitchFamily="34" charset="0"/>
              </a:rPr>
              <a:t>models of a computer</a:t>
            </a:r>
            <a:endParaRPr lang="en-US" sz="2400" dirty="0">
              <a:solidFill>
                <a:schemeClr val="accent4">
                  <a:lumMod val="75000"/>
                </a:schemeClr>
              </a:solidFill>
            </a:endParaRPr>
          </a:p>
        </p:txBody>
      </p:sp>
      <p:sp>
        <p:nvSpPr>
          <p:cNvPr id="11" name="Rectangle 10">
            <a:extLst>
              <a:ext uri="{FF2B5EF4-FFF2-40B4-BE49-F238E27FC236}">
                <a16:creationId xmlns:a16="http://schemas.microsoft.com/office/drawing/2014/main" id="{C5A53ED5-E9B7-469A-9827-4C0D5F0CB155}"/>
              </a:ext>
            </a:extLst>
          </p:cNvPr>
          <p:cNvSpPr/>
          <p:nvPr/>
        </p:nvSpPr>
        <p:spPr>
          <a:xfrm>
            <a:off x="10272464" y="6309320"/>
            <a:ext cx="1872207" cy="369332"/>
          </a:xfrm>
          <a:prstGeom prst="rect">
            <a:avLst/>
          </a:prstGeom>
        </p:spPr>
        <p:txBody>
          <a:bodyPr wrap="square">
            <a:spAutoFit/>
          </a:bodyPr>
          <a:lstStyle/>
          <a:p>
            <a:pPr algn="ctr"/>
            <a:r>
              <a:rPr lang="en-US" sz="900" dirty="0" smtClean="0">
                <a:solidFill>
                  <a:schemeClr val="accent3">
                    <a:lumMod val="60000"/>
                    <a:lumOff val="40000"/>
                  </a:schemeClr>
                </a:solidFill>
                <a:latin typeface="Open Sans"/>
              </a:rPr>
              <a:t>Foundations </a:t>
            </a:r>
            <a:r>
              <a:rPr lang="en-US" sz="900" dirty="0">
                <a:solidFill>
                  <a:schemeClr val="accent3">
                    <a:lumMod val="60000"/>
                    <a:lumOff val="40000"/>
                  </a:schemeClr>
                </a:solidFill>
                <a:latin typeface="Open Sans"/>
              </a:rPr>
              <a:t>of Computer Science </a:t>
            </a:r>
            <a:r>
              <a:rPr lang="en-US" sz="900" dirty="0" smtClean="0">
                <a:solidFill>
                  <a:schemeClr val="accent3">
                    <a:lumMod val="60000"/>
                    <a:lumOff val="40000"/>
                  </a:schemeClr>
                </a:solidFill>
                <a:latin typeface="Open Sans"/>
              </a:rPr>
              <a:t>CHAPTER </a:t>
            </a:r>
            <a:r>
              <a:rPr lang="en-US" sz="900" dirty="0">
                <a:solidFill>
                  <a:schemeClr val="accent3">
                    <a:lumMod val="60000"/>
                    <a:lumOff val="40000"/>
                  </a:schemeClr>
                </a:solidFill>
                <a:latin typeface="Open Sans"/>
              </a:rPr>
              <a:t>1, pp 1 - </a:t>
            </a:r>
            <a:r>
              <a:rPr lang="en-US" sz="900" dirty="0" smtClean="0">
                <a:solidFill>
                  <a:schemeClr val="accent3">
                    <a:lumMod val="60000"/>
                    <a:lumOff val="40000"/>
                  </a:schemeClr>
                </a:solidFill>
                <a:latin typeface="Open Sans"/>
              </a:rPr>
              <a:t>11</a:t>
            </a:r>
            <a:endParaRPr lang="en-ZA" sz="900" dirty="0">
              <a:solidFill>
                <a:schemeClr val="accent3">
                  <a:lumMod val="60000"/>
                  <a:lumOff val="40000"/>
                </a:schemeClr>
              </a:solidFill>
            </a:endParaRPr>
          </a:p>
        </p:txBody>
      </p:sp>
      <p:sp>
        <p:nvSpPr>
          <p:cNvPr id="3" name="Rectangle 2"/>
          <p:cNvSpPr/>
          <p:nvPr/>
        </p:nvSpPr>
        <p:spPr>
          <a:xfrm>
            <a:off x="2567608" y="1700808"/>
            <a:ext cx="6096000" cy="2677656"/>
          </a:xfrm>
          <a:prstGeom prst="rect">
            <a:avLst/>
          </a:prstGeom>
        </p:spPr>
        <p:txBody>
          <a:bodyPr>
            <a:spAutoFit/>
          </a:bodyPr>
          <a:lstStyle/>
          <a:p>
            <a:pPr algn="just"/>
            <a:r>
              <a:rPr lang="en-US" sz="2400" dirty="0">
                <a:solidFill>
                  <a:srgbClr val="92D050"/>
                </a:solidFill>
                <a:latin typeface="Tahoma" panose="020B0604030504040204" pitchFamily="34" charset="0"/>
                <a:ea typeface="Tahoma" panose="020B0604030504040204" pitchFamily="34" charset="0"/>
                <a:cs typeface="Tahoma" panose="020B0604030504040204" pitchFamily="34" charset="0"/>
              </a:rPr>
              <a:t>Computers built on the Turing universal machine store data in their memory. Around 1944–1945, John von Neumann proposed that, since </a:t>
            </a:r>
            <a:r>
              <a:rPr lang="en-US" sz="2400" dirty="0" smtClean="0">
                <a:solidFill>
                  <a:srgbClr val="92D050"/>
                </a:solidFill>
                <a:latin typeface="Tahoma" panose="020B0604030504040204" pitchFamily="34" charset="0"/>
                <a:ea typeface="Tahoma" panose="020B0604030504040204" pitchFamily="34" charset="0"/>
                <a:cs typeface="Tahoma" panose="020B0604030504040204" pitchFamily="34" charset="0"/>
              </a:rPr>
              <a:t>a program </a:t>
            </a:r>
            <a:r>
              <a:rPr lang="en-US" sz="2400" dirty="0">
                <a:solidFill>
                  <a:srgbClr val="92D050"/>
                </a:solidFill>
                <a:latin typeface="Tahoma" panose="020B0604030504040204" pitchFamily="34" charset="0"/>
                <a:ea typeface="Tahoma" panose="020B0604030504040204" pitchFamily="34" charset="0"/>
                <a:cs typeface="Tahoma" panose="020B0604030504040204" pitchFamily="34" charset="0"/>
              </a:rPr>
              <a:t>and data are logically the same, programs should also be stored in the memory of a computer.</a:t>
            </a:r>
            <a:endParaRPr lang="en-US" sz="2400" dirty="0">
              <a:solidFill>
                <a:srgbClr val="92D05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25728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392" y="343336"/>
            <a:ext cx="11089232" cy="461665"/>
          </a:xfrm>
          <a:prstGeom prst="rect">
            <a:avLst/>
          </a:prstGeom>
        </p:spPr>
        <p:txBody>
          <a:bodyPr wrap="square">
            <a:spAutoFit/>
          </a:bodyPr>
          <a:lstStyle/>
          <a:p>
            <a:r>
              <a:rPr lang="en-ZA" sz="2400" dirty="0">
                <a:solidFill>
                  <a:srgbClr val="8E44AD"/>
                </a:solidFill>
                <a:latin typeface="Arial" panose="020B0604020202020204" pitchFamily="34" charset="0"/>
              </a:rPr>
              <a:t>Define the Turing and </a:t>
            </a:r>
            <a:r>
              <a:rPr lang="en-ZA" sz="2400" b="1" dirty="0">
                <a:solidFill>
                  <a:srgbClr val="8E44AD"/>
                </a:solidFill>
                <a:latin typeface="Arial" panose="020B0604020202020204" pitchFamily="34" charset="0"/>
              </a:rPr>
              <a:t>Von Neumann </a:t>
            </a:r>
            <a:r>
              <a:rPr lang="en-ZA" sz="2400" dirty="0">
                <a:solidFill>
                  <a:srgbClr val="8E44AD"/>
                </a:solidFill>
                <a:latin typeface="Arial" panose="020B0604020202020204" pitchFamily="34" charset="0"/>
              </a:rPr>
              <a:t>models of a computer</a:t>
            </a:r>
            <a:endParaRPr lang="en-US" sz="2400" dirty="0">
              <a:solidFill>
                <a:schemeClr val="accent4">
                  <a:lumMod val="75000"/>
                </a:schemeClr>
              </a:solidFill>
            </a:endParaRPr>
          </a:p>
        </p:txBody>
      </p:sp>
      <p:sp>
        <p:nvSpPr>
          <p:cNvPr id="11" name="Rectangle 10">
            <a:extLst>
              <a:ext uri="{FF2B5EF4-FFF2-40B4-BE49-F238E27FC236}">
                <a16:creationId xmlns:a16="http://schemas.microsoft.com/office/drawing/2014/main" id="{C5A53ED5-E9B7-469A-9827-4C0D5F0CB155}"/>
              </a:ext>
            </a:extLst>
          </p:cNvPr>
          <p:cNvSpPr/>
          <p:nvPr/>
        </p:nvSpPr>
        <p:spPr>
          <a:xfrm>
            <a:off x="10272464" y="6309320"/>
            <a:ext cx="1872207" cy="369332"/>
          </a:xfrm>
          <a:prstGeom prst="rect">
            <a:avLst/>
          </a:prstGeom>
        </p:spPr>
        <p:txBody>
          <a:bodyPr wrap="square">
            <a:spAutoFit/>
          </a:bodyPr>
          <a:lstStyle/>
          <a:p>
            <a:pPr algn="ctr"/>
            <a:r>
              <a:rPr lang="en-US" sz="900" dirty="0" smtClean="0">
                <a:solidFill>
                  <a:schemeClr val="accent3">
                    <a:lumMod val="60000"/>
                    <a:lumOff val="40000"/>
                  </a:schemeClr>
                </a:solidFill>
                <a:latin typeface="Open Sans"/>
              </a:rPr>
              <a:t>Foundations </a:t>
            </a:r>
            <a:r>
              <a:rPr lang="en-US" sz="900" dirty="0">
                <a:solidFill>
                  <a:schemeClr val="accent3">
                    <a:lumMod val="60000"/>
                    <a:lumOff val="40000"/>
                  </a:schemeClr>
                </a:solidFill>
                <a:latin typeface="Open Sans"/>
              </a:rPr>
              <a:t>of Computer Science </a:t>
            </a:r>
            <a:r>
              <a:rPr lang="en-US" sz="900" dirty="0" smtClean="0">
                <a:solidFill>
                  <a:schemeClr val="accent3">
                    <a:lumMod val="60000"/>
                    <a:lumOff val="40000"/>
                  </a:schemeClr>
                </a:solidFill>
                <a:latin typeface="Open Sans"/>
              </a:rPr>
              <a:t>CHAPTER </a:t>
            </a:r>
            <a:r>
              <a:rPr lang="en-US" sz="900" dirty="0">
                <a:solidFill>
                  <a:schemeClr val="accent3">
                    <a:lumMod val="60000"/>
                    <a:lumOff val="40000"/>
                  </a:schemeClr>
                </a:solidFill>
                <a:latin typeface="Open Sans"/>
              </a:rPr>
              <a:t>1, pp 1 - </a:t>
            </a:r>
            <a:r>
              <a:rPr lang="en-US" sz="900" dirty="0" smtClean="0">
                <a:solidFill>
                  <a:schemeClr val="accent3">
                    <a:lumMod val="60000"/>
                    <a:lumOff val="40000"/>
                  </a:schemeClr>
                </a:solidFill>
                <a:latin typeface="Open Sans"/>
              </a:rPr>
              <a:t>11</a:t>
            </a:r>
            <a:endParaRPr lang="en-ZA" sz="900" dirty="0">
              <a:solidFill>
                <a:schemeClr val="accent3">
                  <a:lumMod val="60000"/>
                  <a:lumOff val="40000"/>
                </a:schemeClr>
              </a:solidFill>
            </a:endParaRPr>
          </a:p>
        </p:txBody>
      </p:sp>
      <p:pic>
        <p:nvPicPr>
          <p:cNvPr id="5" name="Picture 4"/>
          <p:cNvPicPr>
            <a:picLocks noChangeAspect="1"/>
          </p:cNvPicPr>
          <p:nvPr/>
        </p:nvPicPr>
        <p:blipFill>
          <a:blip r:embed="rId2"/>
          <a:stretch>
            <a:fillRect/>
          </a:stretch>
        </p:blipFill>
        <p:spPr>
          <a:xfrm>
            <a:off x="1703512" y="1950730"/>
            <a:ext cx="8328640" cy="2951442"/>
          </a:xfrm>
          <a:prstGeom prst="rect">
            <a:avLst/>
          </a:prstGeom>
        </p:spPr>
      </p:pic>
      <p:sp>
        <p:nvSpPr>
          <p:cNvPr id="6" name="TextBox 5"/>
          <p:cNvSpPr txBox="1"/>
          <p:nvPr/>
        </p:nvSpPr>
        <p:spPr>
          <a:xfrm>
            <a:off x="1559496" y="1196752"/>
            <a:ext cx="2635401" cy="369332"/>
          </a:xfrm>
          <a:prstGeom prst="rect">
            <a:avLst/>
          </a:prstGeom>
          <a:noFill/>
        </p:spPr>
        <p:txBody>
          <a:bodyPr wrap="none" rtlCol="0">
            <a:spAutoFit/>
          </a:bodyPr>
          <a:lstStyle/>
          <a:p>
            <a:r>
              <a:rPr lang="en-ZA" dirty="0" smtClean="0"/>
              <a:t>The Von Neumann model</a:t>
            </a:r>
            <a:endParaRPr lang="en-ZA" dirty="0"/>
          </a:p>
        </p:txBody>
      </p:sp>
    </p:spTree>
    <p:extLst>
      <p:ext uri="{BB962C8B-B14F-4D97-AF65-F5344CB8AC3E}">
        <p14:creationId xmlns:p14="http://schemas.microsoft.com/office/powerpoint/2010/main" val="2848135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392" y="343336"/>
            <a:ext cx="11089232" cy="830997"/>
          </a:xfrm>
          <a:prstGeom prst="rect">
            <a:avLst/>
          </a:prstGeom>
        </p:spPr>
        <p:txBody>
          <a:bodyPr wrap="square">
            <a:spAutoFit/>
          </a:bodyPr>
          <a:lstStyle/>
          <a:p>
            <a:r>
              <a:rPr lang="en-ZA" sz="2400" dirty="0">
                <a:solidFill>
                  <a:srgbClr val="8E44AD"/>
                </a:solidFill>
                <a:latin typeface="Arial" panose="020B0604020202020204" pitchFamily="34" charset="0"/>
              </a:rPr>
              <a:t>Describe and list topics related to the three components of a computer; hardware, data and software</a:t>
            </a:r>
            <a:endParaRPr lang="en-US" sz="2400" dirty="0">
              <a:solidFill>
                <a:schemeClr val="accent4">
                  <a:lumMod val="75000"/>
                </a:schemeClr>
              </a:solidFill>
            </a:endParaRPr>
          </a:p>
        </p:txBody>
      </p:sp>
      <p:sp>
        <p:nvSpPr>
          <p:cNvPr id="11" name="Rectangle 10">
            <a:extLst>
              <a:ext uri="{FF2B5EF4-FFF2-40B4-BE49-F238E27FC236}">
                <a16:creationId xmlns:a16="http://schemas.microsoft.com/office/drawing/2014/main" id="{C5A53ED5-E9B7-469A-9827-4C0D5F0CB155}"/>
              </a:ext>
            </a:extLst>
          </p:cNvPr>
          <p:cNvSpPr/>
          <p:nvPr/>
        </p:nvSpPr>
        <p:spPr>
          <a:xfrm>
            <a:off x="10272464" y="6309320"/>
            <a:ext cx="1872207" cy="369332"/>
          </a:xfrm>
          <a:prstGeom prst="rect">
            <a:avLst/>
          </a:prstGeom>
        </p:spPr>
        <p:txBody>
          <a:bodyPr wrap="square">
            <a:spAutoFit/>
          </a:bodyPr>
          <a:lstStyle/>
          <a:p>
            <a:pPr algn="ctr"/>
            <a:r>
              <a:rPr lang="en-US" sz="900" dirty="0" smtClean="0">
                <a:solidFill>
                  <a:schemeClr val="accent3">
                    <a:lumMod val="60000"/>
                    <a:lumOff val="40000"/>
                  </a:schemeClr>
                </a:solidFill>
                <a:latin typeface="Open Sans"/>
              </a:rPr>
              <a:t>Foundations </a:t>
            </a:r>
            <a:r>
              <a:rPr lang="en-US" sz="900" dirty="0">
                <a:solidFill>
                  <a:schemeClr val="accent3">
                    <a:lumMod val="60000"/>
                    <a:lumOff val="40000"/>
                  </a:schemeClr>
                </a:solidFill>
                <a:latin typeface="Open Sans"/>
              </a:rPr>
              <a:t>of Computer Science </a:t>
            </a:r>
            <a:r>
              <a:rPr lang="en-US" sz="900" dirty="0" smtClean="0">
                <a:solidFill>
                  <a:schemeClr val="accent3">
                    <a:lumMod val="60000"/>
                    <a:lumOff val="40000"/>
                  </a:schemeClr>
                </a:solidFill>
                <a:latin typeface="Open Sans"/>
              </a:rPr>
              <a:t>CHAPTER </a:t>
            </a:r>
            <a:r>
              <a:rPr lang="en-US" sz="900" dirty="0">
                <a:solidFill>
                  <a:schemeClr val="accent3">
                    <a:lumMod val="60000"/>
                    <a:lumOff val="40000"/>
                  </a:schemeClr>
                </a:solidFill>
                <a:latin typeface="Open Sans"/>
              </a:rPr>
              <a:t>1, pp 1 - </a:t>
            </a:r>
            <a:r>
              <a:rPr lang="en-US" sz="900" dirty="0" smtClean="0">
                <a:solidFill>
                  <a:schemeClr val="accent3">
                    <a:lumMod val="60000"/>
                    <a:lumOff val="40000"/>
                  </a:schemeClr>
                </a:solidFill>
                <a:latin typeface="Open Sans"/>
              </a:rPr>
              <a:t>11</a:t>
            </a:r>
            <a:endParaRPr lang="en-ZA" sz="900" dirty="0">
              <a:solidFill>
                <a:schemeClr val="accent3">
                  <a:lumMod val="60000"/>
                  <a:lumOff val="40000"/>
                </a:schemeClr>
              </a:solidFill>
            </a:endParaRPr>
          </a:p>
        </p:txBody>
      </p:sp>
      <p:sp>
        <p:nvSpPr>
          <p:cNvPr id="3" name="Rectangle 2"/>
          <p:cNvSpPr/>
          <p:nvPr/>
        </p:nvSpPr>
        <p:spPr>
          <a:xfrm>
            <a:off x="1271464" y="1556792"/>
            <a:ext cx="3816424" cy="1938992"/>
          </a:xfrm>
          <a:prstGeom prst="rect">
            <a:avLst/>
          </a:prstGeom>
        </p:spPr>
        <p:txBody>
          <a:bodyPr wrap="square">
            <a:spAutoFit/>
          </a:bodyPr>
          <a:lstStyle/>
          <a:p>
            <a:pPr algn="just"/>
            <a:r>
              <a:rPr lang="en-US" sz="2000" dirty="0">
                <a:latin typeface="Tahoma" panose="020B0604030504040204" pitchFamily="34" charset="0"/>
                <a:ea typeface="Tahoma" panose="020B0604030504040204" pitchFamily="34" charset="0"/>
                <a:cs typeface="Tahoma" panose="020B0604030504040204" pitchFamily="34" charset="0"/>
              </a:rPr>
              <a:t>We can think of a computer as being made up of three components</a:t>
            </a:r>
            <a:r>
              <a:rPr lang="en-US" sz="2000" dirty="0" smtClean="0">
                <a:latin typeface="Tahoma" panose="020B0604030504040204" pitchFamily="34" charset="0"/>
                <a:ea typeface="Tahoma" panose="020B0604030504040204" pitchFamily="34" charset="0"/>
                <a:cs typeface="Tahoma" panose="020B0604030504040204" pitchFamily="34" charset="0"/>
              </a:rPr>
              <a:t>:</a:t>
            </a:r>
          </a:p>
          <a:p>
            <a:pPr marL="342900" indent="-342900" algn="just">
              <a:buFont typeface="Arial" panose="020B0604020202020204" pitchFamily="34" charset="0"/>
              <a:buChar char="•"/>
            </a:pPr>
            <a:r>
              <a:rPr lang="en-US" sz="2000" dirty="0" smtClean="0">
                <a:latin typeface="Tahoma" panose="020B0604030504040204" pitchFamily="34" charset="0"/>
                <a:ea typeface="Tahoma" panose="020B0604030504040204" pitchFamily="34" charset="0"/>
                <a:cs typeface="Tahoma" panose="020B0604030504040204" pitchFamily="34" charset="0"/>
              </a:rPr>
              <a:t>computer </a:t>
            </a:r>
            <a:r>
              <a:rPr lang="en-US" sz="2000" dirty="0">
                <a:latin typeface="Tahoma" panose="020B0604030504040204" pitchFamily="34" charset="0"/>
                <a:ea typeface="Tahoma" panose="020B0604030504040204" pitchFamily="34" charset="0"/>
                <a:cs typeface="Tahoma" panose="020B0604030504040204" pitchFamily="34" charset="0"/>
              </a:rPr>
              <a:t>hardware</a:t>
            </a:r>
            <a:r>
              <a:rPr lang="en-US" sz="2000" dirty="0" smtClean="0">
                <a:latin typeface="Tahoma" panose="020B0604030504040204" pitchFamily="34" charset="0"/>
                <a:ea typeface="Tahoma" panose="020B0604030504040204" pitchFamily="34" charset="0"/>
                <a:cs typeface="Tahoma" panose="020B0604030504040204" pitchFamily="34" charset="0"/>
              </a:rPr>
              <a:t>,</a:t>
            </a:r>
          </a:p>
          <a:p>
            <a:pPr marL="342900" indent="-342900" algn="just">
              <a:buFont typeface="Arial" panose="020B0604020202020204" pitchFamily="34" charset="0"/>
              <a:buChar char="•"/>
            </a:pPr>
            <a:r>
              <a:rPr lang="en-US" sz="2000" dirty="0" smtClean="0">
                <a:latin typeface="Tahoma" panose="020B0604030504040204" pitchFamily="34" charset="0"/>
                <a:ea typeface="Tahoma" panose="020B0604030504040204" pitchFamily="34" charset="0"/>
                <a:cs typeface="Tahoma" panose="020B0604030504040204" pitchFamily="34" charset="0"/>
              </a:rPr>
              <a:t>data</a:t>
            </a:r>
            <a:r>
              <a:rPr lang="en-US" sz="2000" dirty="0">
                <a:latin typeface="Tahoma" panose="020B0604030504040204" pitchFamily="34" charset="0"/>
                <a:ea typeface="Tahoma" panose="020B0604030504040204" pitchFamily="34" charset="0"/>
                <a:cs typeface="Tahoma" panose="020B0604030504040204" pitchFamily="34" charset="0"/>
              </a:rPr>
              <a:t>, and </a:t>
            </a:r>
            <a:endParaRPr lang="en-US" sz="2000" dirty="0" smtClean="0">
              <a:latin typeface="Tahoma" panose="020B0604030504040204" pitchFamily="34" charset="0"/>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en-US" sz="2000" dirty="0" smtClean="0">
                <a:latin typeface="Tahoma" panose="020B0604030504040204" pitchFamily="34" charset="0"/>
                <a:ea typeface="Tahoma" panose="020B0604030504040204" pitchFamily="34" charset="0"/>
                <a:cs typeface="Tahoma" panose="020B0604030504040204" pitchFamily="34" charset="0"/>
              </a:rPr>
              <a:t>computer </a:t>
            </a:r>
            <a:r>
              <a:rPr lang="en-US" sz="2000" dirty="0">
                <a:latin typeface="Tahoma" panose="020B0604030504040204" pitchFamily="34" charset="0"/>
                <a:ea typeface="Tahoma" panose="020B0604030504040204" pitchFamily="34" charset="0"/>
                <a:cs typeface="Tahoma" panose="020B0604030504040204" pitchFamily="34" charset="0"/>
              </a:rPr>
              <a:t>software.</a:t>
            </a:r>
            <a:endParaRPr lang="en-US" sz="20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7680176" y="900514"/>
            <a:ext cx="2995459" cy="3251548"/>
          </a:xfrm>
          <a:prstGeom prst="rect">
            <a:avLst/>
          </a:prstGeom>
        </p:spPr>
      </p:pic>
      <p:pic>
        <p:nvPicPr>
          <p:cNvPr id="6" name="Picture 5"/>
          <p:cNvPicPr>
            <a:picLocks noChangeAspect="1"/>
          </p:cNvPicPr>
          <p:nvPr/>
        </p:nvPicPr>
        <p:blipFill>
          <a:blip r:embed="rId3"/>
          <a:stretch>
            <a:fillRect/>
          </a:stretch>
        </p:blipFill>
        <p:spPr>
          <a:xfrm>
            <a:off x="5447928" y="4395839"/>
            <a:ext cx="5400357" cy="1912947"/>
          </a:xfrm>
          <a:prstGeom prst="rect">
            <a:avLst/>
          </a:prstGeom>
        </p:spPr>
      </p:pic>
    </p:spTree>
    <p:extLst>
      <p:ext uri="{BB962C8B-B14F-4D97-AF65-F5344CB8AC3E}">
        <p14:creationId xmlns:p14="http://schemas.microsoft.com/office/powerpoint/2010/main" val="47661945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777</TotalTime>
  <Words>2932</Words>
  <Application>Microsoft Office PowerPoint</Application>
  <PresentationFormat>Widescreen</PresentationFormat>
  <Paragraphs>191</Paragraphs>
  <Slides>25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Arial</vt:lpstr>
      <vt:lpstr>Arial</vt:lpstr>
      <vt:lpstr>BerlingLTStd-Bold</vt:lpstr>
      <vt:lpstr>BerlingLTStd-Italic</vt:lpstr>
      <vt:lpstr>BerlingLTStd-Roman</vt:lpstr>
      <vt:lpstr>Candara</vt:lpstr>
      <vt:lpstr>Consolas</vt:lpstr>
      <vt:lpstr>Frutiger-Bold</vt:lpstr>
      <vt:lpstr>Frutiger-BoldItalic</vt:lpstr>
      <vt:lpstr>Open Sans</vt:lpstr>
      <vt:lpstr>Tahoma</vt:lpstr>
      <vt:lpstr>Tech Computer 16x9</vt:lpstr>
      <vt:lpstr>SU1 - Introduction to computing; history; program-design methods; ethics</vt:lpstr>
      <vt:lpstr>OUTCOMES SU1 Introduction to computing; history; program-design methods; ethics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Software Development Process</vt:lpstr>
      <vt:lpstr>The Software Development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Orientation</dc:title>
  <dc:creator>Imelda</dc:creator>
  <cp:lastModifiedBy>Imelda</cp:lastModifiedBy>
  <cp:revision>63</cp:revision>
  <dcterms:created xsi:type="dcterms:W3CDTF">2021-03-17T10:57:57Z</dcterms:created>
  <dcterms:modified xsi:type="dcterms:W3CDTF">2022-02-25T08:57:32Z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