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4" r:id="rId2"/>
    <p:sldId id="285" r:id="rId3"/>
    <p:sldId id="286" r:id="rId4"/>
    <p:sldId id="287" r:id="rId5"/>
    <p:sldId id="288" r:id="rId6"/>
    <p:sldId id="289" r:id="rId7"/>
    <p:sldId id="290" r:id="rId8"/>
    <p:sldId id="291" r:id="rId9"/>
    <p:sldId id="292" r:id="rId10"/>
    <p:sldId id="298" r:id="rId11"/>
    <p:sldId id="268" r:id="rId12"/>
    <p:sldId id="271" r:id="rId13"/>
    <p:sldId id="295" r:id="rId14"/>
    <p:sldId id="269" r:id="rId15"/>
    <p:sldId id="272" r:id="rId16"/>
    <p:sldId id="296" r:id="rId17"/>
    <p:sldId id="299" r:id="rId18"/>
    <p:sldId id="270" r:id="rId19"/>
    <p:sldId id="293"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1AB2B2"/>
    <a:srgbClr val="860039"/>
    <a:srgbClr val="B8004F"/>
    <a:srgbClr val="D00045"/>
    <a:srgbClr val="FF155D"/>
    <a:srgbClr val="158F90"/>
    <a:srgbClr val="0AD4D4"/>
    <a:srgbClr val="EE004E"/>
    <a:srgbClr val="FF25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0" autoAdjust="0"/>
    <p:restoredTop sz="94660"/>
  </p:normalViewPr>
  <p:slideViewPr>
    <p:cSldViewPr snapToGrid="0">
      <p:cViewPr varScale="1">
        <p:scale>
          <a:sx n="115" d="100"/>
          <a:sy n="115" d="100"/>
        </p:scale>
        <p:origin x="88" y="56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8.png"/><Relationship Id="rId1" Type="http://schemas.openxmlformats.org/officeDocument/2006/relationships/image" Target="../media/image7.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1"/>
              <a:stretch>
                <a:fillRect/>
              </a:stretch>
            </a:blipFill>
            <a:ln>
              <a:noFill/>
            </a:ln>
            <a:effectLst/>
          </c:spPr>
          <c:invertIfNegative val="0"/>
          <c:cat>
            <c:numRef>
              <c:f>Sheet1!$A$2:$A$6</c:f>
              <c:numCache>
                <c:formatCode>General</c:formatCode>
                <c:ptCount val="3"/>
                <c:pt idx="0">
                  <c:v>2012</c:v>
                </c:pt>
                <c:pt idx="1">
                  <c:v>2013</c:v>
                </c:pt>
                <c:pt idx="2">
                  <c:v>2014</c:v>
                </c:pt>
              </c:numCache>
            </c:numRef>
          </c:cat>
          <c:val>
            <c:numRef>
              <c:f>Sheet1!$B$2:$B$6</c:f>
              <c:numCache>
                <c:formatCode>General</c:formatCode>
                <c:ptCount val="3"/>
                <c:pt idx="0">
                  <c:v>3.5</c:v>
                </c:pt>
                <c:pt idx="1">
                  <c:v>4.5</c:v>
                </c:pt>
                <c:pt idx="2">
                  <c:v>5.7</c:v>
                </c:pt>
              </c:numCache>
            </c:numRef>
          </c:val>
          <c:extLst>
            <c:ext xmlns:c16="http://schemas.microsoft.com/office/drawing/2014/chart" uri="{C3380CC4-5D6E-409C-BE32-E72D297353CC}">
              <c16:uniqueId val="{00000000-4C15-4766-90F8-7B5EF412C8C3}"/>
            </c:ext>
          </c:extLst>
        </c:ser>
        <c:ser>
          <c:idx val="1"/>
          <c:order val="1"/>
          <c:tx>
            <c:strRef>
              <c:f>Sheet1!$C$1</c:f>
              <c:strCache>
                <c:ptCount val="1"/>
                <c:pt idx="0">
                  <c:v>系列 2</c:v>
                </c:pt>
              </c:strCache>
            </c:strRef>
          </c:tx>
          <c:spPr>
            <a:blipFill>
              <a:blip xmlns:r="http://schemas.openxmlformats.org/officeDocument/2006/relationships" r:embed="rId2"/>
              <a:stretch>
                <a:fillRect/>
              </a:stretch>
            </a:blipFill>
            <a:ln>
              <a:noFill/>
            </a:ln>
            <a:effectLst/>
          </c:spPr>
          <c:invertIfNegative val="0"/>
          <c:cat>
            <c:numRef>
              <c:f>Sheet1!$A$2:$A$6</c:f>
              <c:numCache>
                <c:formatCode>General</c:formatCode>
                <c:ptCount val="3"/>
                <c:pt idx="0">
                  <c:v>2012</c:v>
                </c:pt>
                <c:pt idx="1">
                  <c:v>2013</c:v>
                </c:pt>
                <c:pt idx="2">
                  <c:v>2014</c:v>
                </c:pt>
              </c:numCache>
            </c:numRef>
          </c:cat>
          <c:val>
            <c:numRef>
              <c:f>Sheet1!$C$2:$C$6</c:f>
              <c:numCache>
                <c:formatCode>General</c:formatCode>
                <c:ptCount val="3"/>
                <c:pt idx="0">
                  <c:v>1.8</c:v>
                </c:pt>
                <c:pt idx="1">
                  <c:v>2.8</c:v>
                </c:pt>
                <c:pt idx="2">
                  <c:v>3.1</c:v>
                </c:pt>
              </c:numCache>
            </c:numRef>
          </c:val>
          <c:extLst>
            <c:ext xmlns:c16="http://schemas.microsoft.com/office/drawing/2014/chart" uri="{C3380CC4-5D6E-409C-BE32-E72D297353CC}">
              <c16:uniqueId val="{00000001-4C15-4766-90F8-7B5EF412C8C3}"/>
            </c:ext>
          </c:extLst>
        </c:ser>
        <c:ser>
          <c:idx val="2"/>
          <c:order val="2"/>
          <c:tx>
            <c:strRef>
              <c:f>Sheet1!$D$1</c:f>
              <c:strCache>
                <c:ptCount val="1"/>
                <c:pt idx="0">
                  <c:v>系列 3</c:v>
                </c:pt>
              </c:strCache>
            </c:strRef>
          </c:tx>
          <c:spPr>
            <a:solidFill>
              <a:schemeClr val="bg1">
                <a:lumMod val="85000"/>
              </a:schemeClr>
            </a:solidFill>
            <a:ln>
              <a:noFill/>
            </a:ln>
            <a:effectLst/>
          </c:spPr>
          <c:invertIfNegative val="0"/>
          <c:cat>
            <c:numRef>
              <c:f>Sheet1!$A$2:$A$6</c:f>
              <c:numCache>
                <c:formatCode>General</c:formatCode>
                <c:ptCount val="3"/>
                <c:pt idx="0">
                  <c:v>2012</c:v>
                </c:pt>
                <c:pt idx="1">
                  <c:v>2013</c:v>
                </c:pt>
                <c:pt idx="2">
                  <c:v>2014</c:v>
                </c:pt>
              </c:numCache>
            </c:numRef>
          </c:cat>
          <c:val>
            <c:numRef>
              <c:f>Sheet1!$D$2:$D$6</c:f>
              <c:numCache>
                <c:formatCode>General</c:formatCode>
                <c:ptCount val="3"/>
                <c:pt idx="0">
                  <c:v>3</c:v>
                </c:pt>
                <c:pt idx="1">
                  <c:v>5</c:v>
                </c:pt>
                <c:pt idx="2">
                  <c:v>4</c:v>
                </c:pt>
              </c:numCache>
            </c:numRef>
          </c:val>
          <c:extLst>
            <c:ext xmlns:c16="http://schemas.microsoft.com/office/drawing/2014/chart" uri="{C3380CC4-5D6E-409C-BE32-E72D297353CC}">
              <c16:uniqueId val="{00000002-4C15-4766-90F8-7B5EF412C8C3}"/>
            </c:ext>
          </c:extLst>
        </c:ser>
        <c:dLbls>
          <c:showLegendKey val="0"/>
          <c:showVal val="0"/>
          <c:showCatName val="0"/>
          <c:showSerName val="0"/>
          <c:showPercent val="0"/>
          <c:showBubbleSize val="0"/>
        </c:dLbls>
        <c:gapWidth val="219"/>
        <c:overlap val="-27"/>
        <c:axId val="429000120"/>
        <c:axId val="429001296"/>
      </c:barChart>
      <c:catAx>
        <c:axId val="42900012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zh-CN" altLang="en-US" sz="1600" b="0" i="0" u="none" strike="noStrike" kern="1200" baseline="0">
                <a:solidFill>
                  <a:schemeClr val="bg1"/>
                </a:solidFill>
                <a:latin typeface="HelveticaNeueLT Pro 67 MdCn" panose="020B0606030502030204" pitchFamily="34" charset="0"/>
                <a:ea typeface="Hiragino Sans GB W3" panose="020B0300000000000000" pitchFamily="34" charset="-122"/>
                <a:cs typeface="+mn-cs"/>
              </a:defRPr>
            </a:pPr>
            <a:endParaRPr lang="zh-CN"/>
          </a:p>
        </c:txPr>
        <c:crossAx val="429001296"/>
        <c:crosses val="autoZero"/>
        <c:auto val="1"/>
        <c:lblAlgn val="ctr"/>
        <c:lblOffset val="100"/>
        <c:noMultiLvlLbl val="0"/>
      </c:catAx>
      <c:valAx>
        <c:axId val="429001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zh-CN" altLang="en-US" sz="1400" b="0" i="0" u="none" strike="noStrike" kern="1200" baseline="0">
                <a:solidFill>
                  <a:schemeClr val="bg1"/>
                </a:solidFill>
                <a:latin typeface="HelveticaNeueLT Pro 67 MdCn" panose="020B0606030502030204" pitchFamily="34" charset="0"/>
                <a:ea typeface="Hiragino Sans GB W3" panose="020B0300000000000000" pitchFamily="34" charset="-122"/>
                <a:cs typeface="+mn-cs"/>
              </a:defRPr>
            </a:pPr>
            <a:endParaRPr lang="zh-CN"/>
          </a:p>
        </c:txPr>
        <c:crossAx val="429000120"/>
        <c:crosses val="autoZero"/>
        <c:crossBetween val="between"/>
      </c:valAx>
      <c:spPr>
        <a:noFill/>
        <a:ln>
          <a:noFill/>
        </a:ln>
        <a:effectLst/>
      </c:spPr>
    </c:plotArea>
    <c:plotVisOnly val="1"/>
    <c:dispBlanksAs val="gap"/>
    <c:showDLblsOverMax val="0"/>
  </c:chart>
  <c:spPr>
    <a:noFill/>
    <a:ln>
      <a:noFill/>
    </a:ln>
    <a:effectLst/>
  </c:spPr>
  <c:txPr>
    <a:bodyPr/>
    <a:lstStyle/>
    <a:p>
      <a:pPr algn="ctr">
        <a:defRPr lang="zh-CN" altLang="en-US" sz="1000" b="0" i="0" u="none" strike="noStrike" kern="1200" baseline="0">
          <a:solidFill>
            <a:schemeClr val="tx1">
              <a:lumMod val="75000"/>
              <a:lumOff val="25000"/>
            </a:schemeClr>
          </a:solidFill>
          <a:latin typeface="HelveticaNeueLT Pro 67 MdCn" panose="020B0606030502030204" pitchFamily="34" charset="0"/>
          <a:ea typeface="Hiragino Sans GB W3" panose="020B0300000000000000" pitchFamily="34" charset="-122"/>
          <a:cs typeface="+mn-cs"/>
        </a:defRPr>
      </a:pPr>
      <a:endParaRPr lang="zh-CN"/>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AA199-0825-4381-BA38-884EC9DD030C}" type="datetimeFigureOut">
              <a:rPr lang="zh-CN" altLang="en-US" smtClean="0"/>
              <a:t>2016/4/20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8E81D-6BF5-414B-B1E4-5A401713EADB}" type="slidenum">
              <a:rPr lang="zh-CN" altLang="en-US" smtClean="0"/>
              <a:t>‹#›</a:t>
            </a:fld>
            <a:endParaRPr lang="zh-CN" altLang="en-US"/>
          </a:p>
        </p:txBody>
      </p:sp>
    </p:spTree>
    <p:extLst>
      <p:ext uri="{BB962C8B-B14F-4D97-AF65-F5344CB8AC3E}">
        <p14:creationId xmlns:p14="http://schemas.microsoft.com/office/powerpoint/2010/main" val="341768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4</a:t>
            </a:fld>
            <a:endParaRPr lang="zh-CN" altLang="en-US"/>
          </a:p>
        </p:txBody>
      </p:sp>
    </p:spTree>
    <p:extLst>
      <p:ext uri="{BB962C8B-B14F-4D97-AF65-F5344CB8AC3E}">
        <p14:creationId xmlns:p14="http://schemas.microsoft.com/office/powerpoint/2010/main" val="124094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r>
              <a:rPr lang="en-US" altLang="zh-CN" dirty="0"/>
              <a:t>+</a:t>
            </a:r>
            <a:r>
              <a:rPr lang="zh-CN" altLang="en-US" dirty="0"/>
              <a:t>介绍</a:t>
            </a:r>
          </a:p>
        </p:txBody>
      </p:sp>
      <p:sp>
        <p:nvSpPr>
          <p:cNvPr id="4" name="灯片编号占位符 3"/>
          <p:cNvSpPr>
            <a:spLocks noGrp="1"/>
          </p:cNvSpPr>
          <p:nvPr>
            <p:ph type="sldNum" sz="quarter" idx="10"/>
          </p:nvPr>
        </p:nvSpPr>
        <p:spPr/>
        <p:txBody>
          <a:bodyPr/>
          <a:lstStyle/>
          <a:p>
            <a:fld id="{46B8E81D-6BF5-414B-B1E4-5A401713EADB}" type="slidenum">
              <a:rPr lang="zh-CN" altLang="en-US" smtClean="0"/>
              <a:t>17</a:t>
            </a:fld>
            <a:endParaRPr lang="zh-CN" altLang="en-US"/>
          </a:p>
        </p:txBody>
      </p:sp>
    </p:spTree>
    <p:extLst>
      <p:ext uri="{BB962C8B-B14F-4D97-AF65-F5344CB8AC3E}">
        <p14:creationId xmlns:p14="http://schemas.microsoft.com/office/powerpoint/2010/main" val="264231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18</a:t>
            </a:fld>
            <a:endParaRPr lang="zh-CN" altLang="en-US"/>
          </a:p>
        </p:txBody>
      </p:sp>
    </p:spTree>
    <p:extLst>
      <p:ext uri="{BB962C8B-B14F-4D97-AF65-F5344CB8AC3E}">
        <p14:creationId xmlns:p14="http://schemas.microsoft.com/office/powerpoint/2010/main" val="2861655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平时工作状态</a:t>
            </a:r>
          </a:p>
        </p:txBody>
      </p:sp>
      <p:sp>
        <p:nvSpPr>
          <p:cNvPr id="4" name="灯片编号占位符 3"/>
          <p:cNvSpPr>
            <a:spLocks noGrp="1"/>
          </p:cNvSpPr>
          <p:nvPr>
            <p:ph type="sldNum" sz="quarter" idx="10"/>
          </p:nvPr>
        </p:nvSpPr>
        <p:spPr/>
        <p:txBody>
          <a:bodyPr/>
          <a:lstStyle/>
          <a:p>
            <a:fld id="{46B8E81D-6BF5-414B-B1E4-5A401713EADB}" type="slidenum">
              <a:rPr lang="zh-CN" altLang="en-US" smtClean="0"/>
              <a:t>19</a:t>
            </a:fld>
            <a:endParaRPr lang="zh-CN" altLang="en-US"/>
          </a:p>
        </p:txBody>
      </p:sp>
    </p:spTree>
    <p:extLst>
      <p:ext uri="{BB962C8B-B14F-4D97-AF65-F5344CB8AC3E}">
        <p14:creationId xmlns:p14="http://schemas.microsoft.com/office/powerpoint/2010/main" val="254925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5</a:t>
            </a:fld>
            <a:endParaRPr lang="zh-CN" altLang="en-US"/>
          </a:p>
        </p:txBody>
      </p:sp>
    </p:spTree>
    <p:extLst>
      <p:ext uri="{BB962C8B-B14F-4D97-AF65-F5344CB8AC3E}">
        <p14:creationId xmlns:p14="http://schemas.microsoft.com/office/powerpoint/2010/main" val="189958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6</a:t>
            </a:fld>
            <a:endParaRPr lang="zh-CN" altLang="en-US"/>
          </a:p>
        </p:txBody>
      </p:sp>
    </p:spTree>
    <p:extLst>
      <p:ext uri="{BB962C8B-B14F-4D97-AF65-F5344CB8AC3E}">
        <p14:creationId xmlns:p14="http://schemas.microsoft.com/office/powerpoint/2010/main" val="3295424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7</a:t>
            </a:fld>
            <a:endParaRPr lang="zh-CN" altLang="en-US"/>
          </a:p>
        </p:txBody>
      </p:sp>
    </p:spTree>
    <p:extLst>
      <p:ext uri="{BB962C8B-B14F-4D97-AF65-F5344CB8AC3E}">
        <p14:creationId xmlns:p14="http://schemas.microsoft.com/office/powerpoint/2010/main" val="1392517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9</a:t>
            </a:fld>
            <a:endParaRPr lang="zh-CN" altLang="en-US"/>
          </a:p>
        </p:txBody>
      </p:sp>
    </p:spTree>
    <p:extLst>
      <p:ext uri="{BB962C8B-B14F-4D97-AF65-F5344CB8AC3E}">
        <p14:creationId xmlns:p14="http://schemas.microsoft.com/office/powerpoint/2010/main" val="6477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12</a:t>
            </a:fld>
            <a:endParaRPr lang="zh-CN" altLang="en-US"/>
          </a:p>
        </p:txBody>
      </p:sp>
    </p:spTree>
    <p:extLst>
      <p:ext uri="{BB962C8B-B14F-4D97-AF65-F5344CB8AC3E}">
        <p14:creationId xmlns:p14="http://schemas.microsoft.com/office/powerpoint/2010/main" val="296307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13</a:t>
            </a:fld>
            <a:endParaRPr lang="zh-CN" altLang="en-US"/>
          </a:p>
        </p:txBody>
      </p:sp>
    </p:spTree>
    <p:extLst>
      <p:ext uri="{BB962C8B-B14F-4D97-AF65-F5344CB8AC3E}">
        <p14:creationId xmlns:p14="http://schemas.microsoft.com/office/powerpoint/2010/main" val="371788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隆重推出</a:t>
            </a:r>
          </a:p>
        </p:txBody>
      </p:sp>
      <p:sp>
        <p:nvSpPr>
          <p:cNvPr id="4" name="灯片编号占位符 3"/>
          <p:cNvSpPr>
            <a:spLocks noGrp="1"/>
          </p:cNvSpPr>
          <p:nvPr>
            <p:ph type="sldNum" sz="quarter" idx="10"/>
          </p:nvPr>
        </p:nvSpPr>
        <p:spPr/>
        <p:txBody>
          <a:bodyPr/>
          <a:lstStyle/>
          <a:p>
            <a:fld id="{46B8E81D-6BF5-414B-B1E4-5A401713EADB}" type="slidenum">
              <a:rPr lang="zh-CN" altLang="en-US" smtClean="0"/>
              <a:t>14</a:t>
            </a:fld>
            <a:endParaRPr lang="zh-CN" altLang="en-US"/>
          </a:p>
        </p:txBody>
      </p:sp>
    </p:spTree>
    <p:extLst>
      <p:ext uri="{BB962C8B-B14F-4D97-AF65-F5344CB8AC3E}">
        <p14:creationId xmlns:p14="http://schemas.microsoft.com/office/powerpoint/2010/main" val="277308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8E81D-6BF5-414B-B1E4-5A401713EADB}" type="slidenum">
              <a:rPr lang="zh-CN" altLang="en-US" smtClean="0"/>
              <a:t>16</a:t>
            </a:fld>
            <a:endParaRPr lang="zh-CN" altLang="en-US"/>
          </a:p>
        </p:txBody>
      </p:sp>
    </p:spTree>
    <p:extLst>
      <p:ext uri="{BB962C8B-B14F-4D97-AF65-F5344CB8AC3E}">
        <p14:creationId xmlns:p14="http://schemas.microsoft.com/office/powerpoint/2010/main" val="308407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75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b="9419"/>
          <a:stretch/>
        </p:blipFill>
        <p:spPr>
          <a:xfrm>
            <a:off x="0" y="0"/>
            <a:ext cx="12192000" cy="6902245"/>
          </a:xfrm>
          <a:prstGeom prst="rect">
            <a:avLst/>
          </a:prstGeom>
        </p:spPr>
      </p:pic>
      <p:sp>
        <p:nvSpPr>
          <p:cNvPr id="7" name="矩形 6"/>
          <p:cNvSpPr/>
          <p:nvPr userDrawn="1"/>
        </p:nvSpPr>
        <p:spPr>
          <a:xfrm>
            <a:off x="0" y="1231899"/>
            <a:ext cx="12192000" cy="5668297"/>
          </a:xfrm>
          <a:prstGeom prst="rect">
            <a:avLst/>
          </a:prstGeom>
          <a:gradFill flip="none" rotWithShape="1">
            <a:gsLst>
              <a:gs pos="100000">
                <a:schemeClr val="accent3">
                  <a:lumMod val="5000"/>
                  <a:lumOff val="95000"/>
                </a:schemeClr>
              </a:gs>
              <a:gs pos="72000">
                <a:schemeClr val="bg1">
                  <a:lumMod val="95000"/>
                </a:schemeClr>
              </a:gs>
              <a:gs pos="30000">
                <a:schemeClr val="bg1">
                  <a:lumMod val="85000"/>
                </a:schemeClr>
              </a:gs>
              <a:gs pos="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0" hasCustomPrompt="1"/>
          </p:nvPr>
        </p:nvSpPr>
        <p:spPr>
          <a:xfrm>
            <a:off x="1267441" y="330296"/>
            <a:ext cx="3098800" cy="457104"/>
          </a:xfrm>
          <a:prstGeom prst="rect">
            <a:avLst/>
          </a:prstGeom>
        </p:spPr>
        <p:txBody>
          <a:bodyPr/>
          <a:lstStyle>
            <a:lvl1pPr marL="0" indent="0">
              <a:buNone/>
              <a:defRPr b="1">
                <a:solidFill>
                  <a:schemeClr val="bg1"/>
                </a:solidFill>
              </a:defRPr>
            </a:lvl1pPr>
          </a:lstStyle>
          <a:p>
            <a:pPr lvl="0"/>
            <a:r>
              <a:rPr lang="zh-CN" altLang="en-US" dirty="0"/>
              <a:t>点击此处添加标题</a:t>
            </a:r>
          </a:p>
        </p:txBody>
      </p:sp>
      <p:sp>
        <p:nvSpPr>
          <p:cNvPr id="16" name="文本占位符 15"/>
          <p:cNvSpPr>
            <a:spLocks noGrp="1"/>
          </p:cNvSpPr>
          <p:nvPr>
            <p:ph type="body" sz="quarter" idx="11" hasCustomPrompt="1"/>
          </p:nvPr>
        </p:nvSpPr>
        <p:spPr>
          <a:xfrm>
            <a:off x="1269093" y="733636"/>
            <a:ext cx="2552700" cy="313448"/>
          </a:xfrm>
          <a:prstGeom prst="rect">
            <a:avLst/>
          </a:prstGeom>
        </p:spPr>
        <p:txBody>
          <a:bodyPr/>
          <a:lstStyle>
            <a:lvl1pPr marL="0" indent="0">
              <a:buNone/>
              <a:defRPr sz="2000" baseline="0">
                <a:solidFill>
                  <a:schemeClr val="bg1"/>
                </a:solidFill>
              </a:defRPr>
            </a:lvl1pPr>
          </a:lstStyle>
          <a:p>
            <a:pPr lvl="0"/>
            <a:r>
              <a:rPr lang="en-US" altLang="zh-CN" dirty="0"/>
              <a:t>ADD YOUR TITLE HERE</a:t>
            </a:r>
            <a:endParaRPr lang="zh-CN" altLang="en-US" dirty="0"/>
          </a:p>
        </p:txBody>
      </p:sp>
    </p:spTree>
    <p:extLst>
      <p:ext uri="{BB962C8B-B14F-4D97-AF65-F5344CB8AC3E}">
        <p14:creationId xmlns:p14="http://schemas.microsoft.com/office/powerpoint/2010/main" val="27804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9419"/>
          <a:stretch/>
        </p:blipFill>
        <p:spPr>
          <a:xfrm>
            <a:off x="0" y="0"/>
            <a:ext cx="12192000" cy="6902245"/>
          </a:xfrm>
          <a:prstGeom prst="rect">
            <a:avLst/>
          </a:prstGeom>
        </p:spPr>
      </p:pic>
    </p:spTree>
    <p:extLst>
      <p:ext uri="{BB962C8B-B14F-4D97-AF65-F5344CB8AC3E}">
        <p14:creationId xmlns:p14="http://schemas.microsoft.com/office/powerpoint/2010/main" val="200810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E73A1C"/>
        </a:solidFill>
        <a:effectLst/>
      </p:bgPr>
    </p:bg>
    <p:spTree>
      <p:nvGrpSpPr>
        <p:cNvPr id="1" name=""/>
        <p:cNvGrpSpPr/>
        <p:nvPr/>
      </p:nvGrpSpPr>
      <p:grpSpPr>
        <a:xfrm>
          <a:off x="0" y="0"/>
          <a:ext cx="0" cy="0"/>
          <a:chOff x="0" y="0"/>
          <a:chExt cx="0" cy="0"/>
        </a:xfrm>
      </p:grpSpPr>
      <p:sp>
        <p:nvSpPr>
          <p:cNvPr id="5" name="矩形 4"/>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cs typeface="Segoe UI Light"/>
              </a:rPr>
              <a:t>标注</a:t>
            </a:r>
          </a:p>
        </p:txBody>
      </p:sp>
      <p:sp>
        <p:nvSpPr>
          <p:cNvPr id="6" name="矩形 5"/>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行距</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背景图片出处</a:t>
            </a: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声明</a:t>
            </a:r>
            <a:endParaRPr lang="en-US" altLang="zh-CN" sz="1333" dirty="0">
              <a:solidFill>
                <a:srgbClr val="FFFFFF"/>
              </a:solidFill>
              <a:latin typeface="Segoe UI Light"/>
              <a:cs typeface="Segoe UI Light"/>
            </a:endParaRPr>
          </a:p>
        </p:txBody>
      </p:sp>
      <p:sp>
        <p:nvSpPr>
          <p:cNvPr id="7" name="矩形 6"/>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cs typeface="Segoe UI Light"/>
              </a:rPr>
              <a:t>英文 </a:t>
            </a:r>
            <a:r>
              <a:rPr lang="en-US" altLang="zh-CN" sz="1333" dirty="0">
                <a:solidFill>
                  <a:srgbClr val="FFFFFF"/>
                </a:solidFill>
                <a:latin typeface="Segoe UI Light"/>
                <a:cs typeface="Segoe UI Light"/>
              </a:rPr>
              <a:t>Calibri</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中文 微软雅黑</a:t>
            </a: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zh-CN" altLang="en-US" sz="1333" dirty="0">
                <a:solidFill>
                  <a:srgbClr val="FFFFFF"/>
                </a:solidFill>
                <a:latin typeface="Segoe UI Light"/>
                <a:cs typeface="Segoe UI Light"/>
              </a:rPr>
              <a:t>正文 </a:t>
            </a:r>
            <a:r>
              <a:rPr lang="en-US" altLang="zh-CN" sz="1333" dirty="0">
                <a:solidFill>
                  <a:srgbClr val="FFFFFF"/>
                </a:solidFill>
                <a:latin typeface="Segoe UI Light"/>
                <a:cs typeface="Segoe UI Light"/>
              </a:rPr>
              <a:t>1.3</a:t>
            </a: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endParaRPr lang="en-US" altLang="zh-CN" sz="1333" dirty="0">
              <a:solidFill>
                <a:srgbClr val="FFFFFF"/>
              </a:solidFill>
              <a:latin typeface="Segoe UI Light"/>
              <a:cs typeface="Segoe UI Light"/>
            </a:endParaRPr>
          </a:p>
          <a:p>
            <a:pPr defTabSz="609585">
              <a:lnSpc>
                <a:spcPct val="130000"/>
              </a:lnSpc>
            </a:pPr>
            <a:r>
              <a:rPr lang="en-US" altLang="zh-CN" sz="1333" dirty="0" err="1">
                <a:solidFill>
                  <a:srgbClr val="FFFFFF"/>
                </a:solidFill>
                <a:latin typeface="Segoe UI Light"/>
                <a:cs typeface="Segoe UI Light"/>
              </a:rPr>
              <a:t>cn.bing.com</a:t>
            </a: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endParaRPr lang="zh-CN" altLang="en-US" sz="1333" dirty="0">
              <a:solidFill>
                <a:srgbClr val="FFFFFF"/>
              </a:solidFill>
              <a:latin typeface="Segoe UI Light"/>
              <a:cs typeface="Segoe UI Light"/>
            </a:endParaRPr>
          </a:p>
          <a:p>
            <a:pPr defTabSz="609585">
              <a:lnSpc>
                <a:spcPct val="130000"/>
              </a:lnSpc>
            </a:pPr>
            <a:r>
              <a:rPr lang="zh-CN" altLang="en-US" sz="1333" dirty="0">
                <a:solidFill>
                  <a:prstClr val="white"/>
                </a:solidFill>
              </a:rPr>
              <a:t>互联网是一个开放共享的平台</a:t>
            </a:r>
          </a:p>
          <a:p>
            <a:pPr defTabSz="609585">
              <a:lnSpc>
                <a:spcPct val="130000"/>
              </a:lnSpc>
            </a:pPr>
            <a:r>
              <a:rPr lang="zh-CN" altLang="en-US" sz="1333" dirty="0">
                <a:solidFill>
                  <a:prstClr val="white"/>
                </a:solidFill>
                <a:latin typeface="Segoe UI" panose="020B0502040204020203" pitchFamily="34" charset="0"/>
                <a:cs typeface="Segoe UI" panose="020B0502040204020203" pitchFamily="34" charset="0"/>
              </a:rPr>
              <a:t>Office</a:t>
            </a:r>
            <a:r>
              <a:rPr lang="en-US" altLang="zh-CN" sz="1333" dirty="0">
                <a:solidFill>
                  <a:prstClr val="white"/>
                </a:solidFill>
                <a:latin typeface="Segoe UI" panose="020B0502040204020203" pitchFamily="34" charset="0"/>
                <a:cs typeface="Segoe UI" panose="020B0502040204020203" pitchFamily="34" charset="0"/>
              </a:rPr>
              <a:t>PLUS</a:t>
            </a:r>
            <a:r>
              <a:rPr lang="en-US" altLang="zh-CN" sz="1333" dirty="0">
                <a:solidFill>
                  <a:prstClr val="white"/>
                </a:solidFill>
              </a:rPr>
              <a:t> </a:t>
            </a:r>
            <a:r>
              <a:rPr lang="zh-CN" altLang="en-US" sz="1333" dirty="0">
                <a:solidFill>
                  <a:prstClr val="white"/>
                </a:solidFill>
              </a:rPr>
              <a:t>部分设计灵感与元素来源于网络</a:t>
            </a:r>
          </a:p>
          <a:p>
            <a:pPr defTabSz="609585">
              <a:lnSpc>
                <a:spcPct val="130000"/>
              </a:lnSpc>
            </a:pPr>
            <a:r>
              <a:rPr lang="zh-CN" altLang="en-US" sz="1333" dirty="0">
                <a:solidFill>
                  <a:prstClr val="white"/>
                </a:solidFill>
              </a:rPr>
              <a:t>如有建议请联系officeplus@microsoft.com</a:t>
            </a:r>
            <a:endParaRPr lang="en-US" altLang="zh-CN" sz="1333" dirty="0">
              <a:solidFill>
                <a:srgbClr val="FFFFFF"/>
              </a:solidFill>
              <a:latin typeface="Segoe UI Light"/>
              <a:cs typeface="Segoe UI Light"/>
            </a:endParaRPr>
          </a:p>
        </p:txBody>
      </p:sp>
      <p:sp>
        <p:nvSpPr>
          <p:cNvPr id="8" name="矩形 7"/>
          <p:cNvSpPr/>
          <p:nvPr userDrawn="1"/>
        </p:nvSpPr>
        <p:spPr>
          <a:xfrm>
            <a:off x="440603" y="182445"/>
            <a:ext cx="816249" cy="256545"/>
          </a:xfrm>
          <a:prstGeom prst="rect">
            <a:avLst/>
          </a:prstGeom>
        </p:spPr>
        <p:txBody>
          <a:bodyPr wrap="none">
            <a:spAutoFit/>
          </a:bodyPr>
          <a:lstStyle/>
          <a:p>
            <a:pPr defTabSz="609585"/>
            <a:r>
              <a:rPr kumimoji="1" lang="en-US" altLang="zh-CN" sz="1067" dirty="0" err="1">
                <a:solidFill>
                  <a:srgbClr val="FFFFFF"/>
                </a:solidFill>
                <a:latin typeface="Segoe UI Light"/>
                <a:cs typeface="Segoe UI Light"/>
              </a:rPr>
              <a:t>OfficePLUS</a:t>
            </a:r>
            <a:endParaRPr lang="zh-CN" altLang="en-US" sz="1067" dirty="0">
              <a:solidFill>
                <a:srgbClr val="FFFFFF"/>
              </a:solidFill>
              <a:latin typeface="Segoe UI Light"/>
              <a:cs typeface="Segoe UI Light"/>
            </a:endParaRPr>
          </a:p>
        </p:txBody>
      </p:sp>
    </p:spTree>
    <p:extLst>
      <p:ext uri="{BB962C8B-B14F-4D97-AF65-F5344CB8AC3E}">
        <p14:creationId xmlns:p14="http://schemas.microsoft.com/office/powerpoint/2010/main" val="428238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文本框 1"/>
          <p:cNvSpPr txBox="1"/>
          <p:nvPr userDrawn="1"/>
        </p:nvSpPr>
        <p:spPr>
          <a:xfrm>
            <a:off x="4259746" y="3740751"/>
            <a:ext cx="3347390" cy="297454"/>
          </a:xfrm>
          <a:prstGeom prst="rect">
            <a:avLst/>
          </a:prstGeom>
          <a:noFill/>
        </p:spPr>
        <p:txBody>
          <a:bodyPr wrap="none" rtlCol="0">
            <a:spAutoFit/>
          </a:bodyPr>
          <a:lstStyle/>
          <a:p>
            <a:pPr algn="ctr" defTabSz="609585"/>
            <a:r>
              <a:rPr kumimoji="1" lang="zh-CN" altLang="en-US" sz="1333" dirty="0">
                <a:solidFill>
                  <a:prstClr val="black">
                    <a:lumMod val="75000"/>
                    <a:lumOff val="25000"/>
                  </a:prstClr>
                </a:solidFill>
              </a:rPr>
              <a:t>点击</a:t>
            </a:r>
            <a:r>
              <a:rPr kumimoji="1" lang="en-US" altLang="zh-CN" sz="1333" dirty="0">
                <a:solidFill>
                  <a:prstClr val="black">
                    <a:lumMod val="75000"/>
                    <a:lumOff val="25000"/>
                  </a:prstClr>
                </a:solidFill>
              </a:rPr>
              <a:t>Logo</a:t>
            </a:r>
            <a:r>
              <a:rPr kumimoji="1" lang="zh-CN" altLang="en-US" sz="1333" dirty="0">
                <a:solidFill>
                  <a:prstClr val="black">
                    <a:lumMod val="75000"/>
                    <a:lumOff val="25000"/>
                  </a:prstClr>
                </a:solidFill>
              </a:rPr>
              <a:t>获取更多优质模板（放映模式）</a:t>
            </a:r>
          </a:p>
        </p:txBody>
      </p:sp>
      <p:pic>
        <p:nvPicPr>
          <p:cNvPr id="3" name="图片 2">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09441" y="2657355"/>
            <a:ext cx="3048000" cy="402336"/>
          </a:xfrm>
          <a:prstGeom prst="rect">
            <a:avLst/>
          </a:prstGeom>
        </p:spPr>
      </p:pic>
    </p:spTree>
    <p:extLst>
      <p:ext uri="{BB962C8B-B14F-4D97-AF65-F5344CB8AC3E}">
        <p14:creationId xmlns:p14="http://schemas.microsoft.com/office/powerpoint/2010/main" val="28582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92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6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619500" y="2990850"/>
            <a:ext cx="4972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362023" y="1827985"/>
            <a:ext cx="1032394" cy="1032394"/>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chemeClr val="bg1"/>
              </a:solidFill>
            </a:endParaRPr>
          </a:p>
        </p:txBody>
      </p:sp>
      <p:sp>
        <p:nvSpPr>
          <p:cNvPr id="4" name="文本框 3"/>
          <p:cNvSpPr txBox="1"/>
          <p:nvPr/>
        </p:nvSpPr>
        <p:spPr>
          <a:xfrm>
            <a:off x="3738786" y="2990850"/>
            <a:ext cx="4683710" cy="1938988"/>
          </a:xfrm>
          <a:prstGeom prst="rect">
            <a:avLst/>
          </a:prstGeom>
          <a:noFill/>
        </p:spPr>
        <p:txBody>
          <a:bodyPr wrap="none" lIns="91436" tIns="45718" rIns="91436" bIns="45718" rtlCol="0">
            <a:spAutoFit/>
          </a:bodyPr>
          <a:lstStyle/>
          <a:p>
            <a:pPr algn="ctr"/>
            <a:r>
              <a:rPr kumimoji="1" lang="en-US" altLang="zh-CN" sz="6000" b="1" dirty="0">
                <a:solidFill>
                  <a:schemeClr val="bg1"/>
                </a:solidFill>
              </a:rPr>
              <a:t>STRONGHOLD</a:t>
            </a:r>
          </a:p>
          <a:p>
            <a:pPr algn="ctr"/>
            <a:r>
              <a:rPr kumimoji="1" lang="en-US" altLang="zh-CN" sz="6000" b="1" dirty="0">
                <a:solidFill>
                  <a:schemeClr val="bg1"/>
                </a:solidFill>
              </a:rPr>
              <a:t>COMMANDER</a:t>
            </a:r>
            <a:endParaRPr kumimoji="1" lang="zh-CN" altLang="en-US" sz="6000" b="1" dirty="0">
              <a:solidFill>
                <a:schemeClr val="bg1"/>
              </a:solidFill>
            </a:endParaRPr>
          </a:p>
        </p:txBody>
      </p:sp>
      <p:sp>
        <p:nvSpPr>
          <p:cNvPr id="5" name="矩形 4"/>
          <p:cNvSpPr/>
          <p:nvPr/>
        </p:nvSpPr>
        <p:spPr>
          <a:xfrm>
            <a:off x="4712863" y="4949425"/>
            <a:ext cx="2468874" cy="338550"/>
          </a:xfrm>
          <a:prstGeom prst="rect">
            <a:avLst/>
          </a:prstGeom>
          <a:solidFill>
            <a:schemeClr val="bg1"/>
          </a:solidFill>
        </p:spPr>
        <p:txBody>
          <a:bodyPr wrap="none" lIns="91436" tIns="45718" rIns="91436" bIns="45718">
            <a:spAutoFit/>
          </a:bodyPr>
          <a:lstStyle/>
          <a:p>
            <a:pPr algn="ctr"/>
            <a:r>
              <a:rPr kumimoji="1" lang="en-US" altLang="zh-CN" sz="1600" b="1" dirty="0"/>
              <a:t>PRESENTED</a:t>
            </a:r>
            <a:r>
              <a:rPr kumimoji="1" lang="zh-CN" altLang="en-US" sz="1600" b="1" dirty="0"/>
              <a:t> </a:t>
            </a:r>
            <a:r>
              <a:rPr kumimoji="1" lang="en-US" altLang="zh-CN" sz="1600" b="1" dirty="0"/>
              <a:t>BY</a:t>
            </a:r>
            <a:r>
              <a:rPr kumimoji="1" lang="zh-CN" altLang="en-US" sz="1600" b="1" dirty="0"/>
              <a:t> </a:t>
            </a:r>
            <a:r>
              <a:rPr kumimoji="1" lang="en-US" altLang="zh-CN" sz="1600" b="1" dirty="0"/>
              <a:t>NOISY BIRD</a:t>
            </a:r>
            <a:endParaRPr kumimoji="1" lang="zh-CN" altLang="en-US" sz="1600" b="1"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835" y="329923"/>
            <a:ext cx="963321" cy="105061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0407" y="1234624"/>
            <a:ext cx="1251342" cy="110955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3256" y="1692125"/>
            <a:ext cx="1169928" cy="1168254"/>
          </a:xfrm>
          <a:prstGeom prst="rect">
            <a:avLst/>
          </a:prstGeom>
        </p:spPr>
      </p:pic>
    </p:spTree>
    <p:extLst>
      <p:ext uri="{BB962C8B-B14F-4D97-AF65-F5344CB8AC3E}">
        <p14:creationId xmlns:p14="http://schemas.microsoft.com/office/powerpoint/2010/main" val="181957293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391886" y="1730828"/>
            <a:ext cx="10847614" cy="3477875"/>
          </a:xfrm>
          <a:prstGeom prst="rect">
            <a:avLst/>
          </a:prstGeom>
          <a:noFill/>
        </p:spPr>
        <p:txBody>
          <a:bodyPr wrap="square" rtlCol="0">
            <a:spAutoFit/>
          </a:bodyPr>
          <a:lstStyle/>
          <a:p>
            <a:pPr algn="ctr"/>
            <a:r>
              <a:rPr lang="en-US" altLang="zh-CN" sz="11000" b="1" dirty="0">
                <a:solidFill>
                  <a:schemeClr val="accent2"/>
                </a:solidFill>
              </a:rPr>
              <a:t>WHERE IS THE                     FUTURE</a:t>
            </a:r>
            <a:endParaRPr lang="zh-CN" altLang="en-US" sz="11000" b="1" dirty="0">
              <a:solidFill>
                <a:schemeClr val="accent2"/>
              </a:solidFill>
            </a:endParaRPr>
          </a:p>
        </p:txBody>
      </p:sp>
    </p:spTree>
    <p:extLst>
      <p:ext uri="{BB962C8B-B14F-4D97-AF65-F5344CB8AC3E}">
        <p14:creationId xmlns:p14="http://schemas.microsoft.com/office/powerpoint/2010/main" val="369035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a:solidFill>
                  <a:schemeClr val="bg1"/>
                </a:solidFill>
                <a:latin typeface="Segoe UI" panose="020B0502040204020203" pitchFamily="34" charset="0"/>
                <a:cs typeface="Segoe UI" panose="020B0502040204020203" pitchFamily="34" charset="0"/>
              </a:rPr>
              <a:t>3</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3049844" cy="769441"/>
          </a:xfrm>
          <a:prstGeom prst="rect">
            <a:avLst/>
          </a:prstGeom>
          <a:solidFill>
            <a:schemeClr val="bg1"/>
          </a:solidFill>
        </p:spPr>
        <p:txBody>
          <a:bodyPr wrap="square" rtlCol="0">
            <a:spAutoFit/>
          </a:bodyPr>
          <a:lstStyle/>
          <a:p>
            <a:r>
              <a:rPr lang="en-US" altLang="zh-CN" sz="4400" b="1" dirty="0">
                <a:solidFill>
                  <a:srgbClr val="158F90"/>
                </a:solidFill>
              </a:rPr>
              <a:t>PART THREE</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a:solidFill>
                  <a:schemeClr val="bg1"/>
                </a:solidFill>
              </a:rPr>
              <a:t>通向远方</a:t>
            </a:r>
          </a:p>
        </p:txBody>
      </p:sp>
    </p:spTree>
    <p:extLst>
      <p:ext uri="{BB962C8B-B14F-4D97-AF65-F5344CB8AC3E}">
        <p14:creationId xmlns:p14="http://schemas.microsoft.com/office/powerpoint/2010/main" val="312980301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9400" y="16690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a:solidFill>
                  <a:schemeClr val="bg1"/>
                </a:solidFill>
              </a:rPr>
              <a:t>WHERE IS THE FUTURE</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通向远方</a:t>
            </a:r>
          </a:p>
        </p:txBody>
      </p:sp>
      <p:graphicFrame>
        <p:nvGraphicFramePr>
          <p:cNvPr id="6" name="图表 5"/>
          <p:cNvGraphicFramePr/>
          <p:nvPr>
            <p:extLst>
              <p:ext uri="{D42A27DB-BD31-4B8C-83A1-F6EECF244321}">
                <p14:modId xmlns:p14="http://schemas.microsoft.com/office/powerpoint/2010/main" val="3824518129"/>
              </p:ext>
            </p:extLst>
          </p:nvPr>
        </p:nvGraphicFramePr>
        <p:xfrm>
          <a:off x="3062248" y="2551073"/>
          <a:ext cx="6003594" cy="2660421"/>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4530791" y="1970196"/>
            <a:ext cx="2974909" cy="461665"/>
          </a:xfrm>
          <a:prstGeom prst="rect">
            <a:avLst/>
          </a:prstGeom>
          <a:solidFill>
            <a:schemeClr val="bg1"/>
          </a:solidFill>
        </p:spPr>
        <p:txBody>
          <a:bodyPr wrap="square" rtlCol="0">
            <a:spAutoFit/>
          </a:bodyPr>
          <a:lstStyle/>
          <a:p>
            <a:r>
              <a:rPr lang="zh-CN" altLang="en-US" sz="2400" dirty="0"/>
              <a:t>低成本</a:t>
            </a:r>
            <a:r>
              <a:rPr lang="en-US" altLang="zh-CN" sz="2400" dirty="0"/>
              <a:t>VR</a:t>
            </a:r>
            <a:r>
              <a:rPr lang="zh-CN" altLang="en-US" sz="2400" dirty="0"/>
              <a:t>市场占有率</a:t>
            </a:r>
          </a:p>
        </p:txBody>
      </p:sp>
    </p:spTree>
    <p:extLst>
      <p:ext uri="{BB962C8B-B14F-4D97-AF65-F5344CB8AC3E}">
        <p14:creationId xmlns:p14="http://schemas.microsoft.com/office/powerpoint/2010/main" val="191696203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通向远方</a:t>
            </a:r>
          </a:p>
        </p:txBody>
      </p:sp>
      <p:sp>
        <p:nvSpPr>
          <p:cNvPr id="3" name="文本占位符 2"/>
          <p:cNvSpPr>
            <a:spLocks noGrp="1"/>
          </p:cNvSpPr>
          <p:nvPr>
            <p:ph type="body" sz="quarter" idx="11"/>
          </p:nvPr>
        </p:nvSpPr>
        <p:spPr/>
        <p:txBody>
          <a:bodyPr/>
          <a:lstStyle/>
          <a:p>
            <a:r>
              <a:rPr lang="en-US" altLang="zh-CN" dirty="0"/>
              <a:t>WHERE IS THE FUTURE</a:t>
            </a:r>
            <a:endParaRPr lang="zh-CN" altLang="en-US" dirty="0"/>
          </a:p>
        </p:txBody>
      </p:sp>
      <p:sp>
        <p:nvSpPr>
          <p:cNvPr id="58" name="矩形 57"/>
          <p:cNvSpPr/>
          <p:nvPr/>
        </p:nvSpPr>
        <p:spPr>
          <a:xfrm>
            <a:off x="615669" y="2713235"/>
            <a:ext cx="918663" cy="2912167"/>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59" name="矩形 58"/>
          <p:cNvSpPr/>
          <p:nvPr/>
        </p:nvSpPr>
        <p:spPr>
          <a:xfrm>
            <a:off x="2148754" y="2713233"/>
            <a:ext cx="918663" cy="2912167"/>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0" name="矩形 59"/>
          <p:cNvSpPr/>
          <p:nvPr/>
        </p:nvSpPr>
        <p:spPr>
          <a:xfrm>
            <a:off x="3683627" y="2713232"/>
            <a:ext cx="918663" cy="2912167"/>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1" name="矩形 60"/>
          <p:cNvSpPr/>
          <p:nvPr/>
        </p:nvSpPr>
        <p:spPr>
          <a:xfrm>
            <a:off x="5218498" y="2713230"/>
            <a:ext cx="918663" cy="2912167"/>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2" name="椭圆 61"/>
          <p:cNvSpPr/>
          <p:nvPr/>
        </p:nvSpPr>
        <p:spPr>
          <a:xfrm>
            <a:off x="615669" y="2630550"/>
            <a:ext cx="918665" cy="16536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3" name="椭圆 62"/>
          <p:cNvSpPr/>
          <p:nvPr/>
        </p:nvSpPr>
        <p:spPr>
          <a:xfrm>
            <a:off x="2148753" y="2630547"/>
            <a:ext cx="918665" cy="16536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4" name="椭圆 63"/>
          <p:cNvSpPr/>
          <p:nvPr/>
        </p:nvSpPr>
        <p:spPr>
          <a:xfrm>
            <a:off x="3683626" y="2630546"/>
            <a:ext cx="918665" cy="16536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5" name="椭圆 64"/>
          <p:cNvSpPr/>
          <p:nvPr/>
        </p:nvSpPr>
        <p:spPr>
          <a:xfrm>
            <a:off x="5218496" y="2630546"/>
            <a:ext cx="918665" cy="16536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6" name="椭圆 65"/>
          <p:cNvSpPr/>
          <p:nvPr/>
        </p:nvSpPr>
        <p:spPr>
          <a:xfrm>
            <a:off x="615667" y="5515165"/>
            <a:ext cx="918665" cy="165364"/>
          </a:xfrm>
          <a:prstGeom prst="ellipse">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7" name="椭圆 66"/>
          <p:cNvSpPr/>
          <p:nvPr/>
        </p:nvSpPr>
        <p:spPr>
          <a:xfrm>
            <a:off x="2148753" y="5515165"/>
            <a:ext cx="918665" cy="165364"/>
          </a:xfrm>
          <a:prstGeom prst="ellipse">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8" name="椭圆 67"/>
          <p:cNvSpPr/>
          <p:nvPr/>
        </p:nvSpPr>
        <p:spPr>
          <a:xfrm>
            <a:off x="3681834" y="5515163"/>
            <a:ext cx="918665" cy="165364"/>
          </a:xfrm>
          <a:prstGeom prst="ellipse">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69" name="椭圆 68"/>
          <p:cNvSpPr/>
          <p:nvPr/>
        </p:nvSpPr>
        <p:spPr>
          <a:xfrm>
            <a:off x="5219121" y="5515163"/>
            <a:ext cx="918665" cy="165364"/>
          </a:xfrm>
          <a:prstGeom prst="ellipse">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0" name="矩形 69"/>
          <p:cNvSpPr/>
          <p:nvPr/>
        </p:nvSpPr>
        <p:spPr>
          <a:xfrm>
            <a:off x="615667" y="4238227"/>
            <a:ext cx="918663" cy="1359618"/>
          </a:xfrm>
          <a:prstGeom prst="rect">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1" name="椭圆 70"/>
          <p:cNvSpPr/>
          <p:nvPr/>
        </p:nvSpPr>
        <p:spPr>
          <a:xfrm>
            <a:off x="615043" y="4155544"/>
            <a:ext cx="918665" cy="165364"/>
          </a:xfrm>
          <a:prstGeom prst="ellipse">
            <a:avLst/>
          </a:prstGeom>
          <a:solidFill>
            <a:srgbClr val="0A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2" name="矩形 71"/>
          <p:cNvSpPr/>
          <p:nvPr/>
        </p:nvSpPr>
        <p:spPr>
          <a:xfrm>
            <a:off x="2148753" y="3668655"/>
            <a:ext cx="918663" cy="1929190"/>
          </a:xfrm>
          <a:prstGeom prst="rect">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3" name="椭圆 72"/>
          <p:cNvSpPr/>
          <p:nvPr/>
        </p:nvSpPr>
        <p:spPr>
          <a:xfrm>
            <a:off x="2148751" y="3578210"/>
            <a:ext cx="918665" cy="165364"/>
          </a:xfrm>
          <a:prstGeom prst="ellipse">
            <a:avLst/>
          </a:prstGeom>
          <a:solidFill>
            <a:srgbClr val="0A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grpSp>
        <p:nvGrpSpPr>
          <p:cNvPr id="4" name="组合 3"/>
          <p:cNvGrpSpPr/>
          <p:nvPr/>
        </p:nvGrpSpPr>
        <p:grpSpPr>
          <a:xfrm>
            <a:off x="3681834" y="2991700"/>
            <a:ext cx="924108" cy="2609007"/>
            <a:chOff x="3681834" y="2991700"/>
            <a:chExt cx="924108" cy="2609007"/>
          </a:xfrm>
        </p:grpSpPr>
        <p:sp>
          <p:nvSpPr>
            <p:cNvPr id="74" name="矩形 73"/>
            <p:cNvSpPr/>
            <p:nvPr/>
          </p:nvSpPr>
          <p:spPr>
            <a:xfrm>
              <a:off x="3681836" y="3060631"/>
              <a:ext cx="924106" cy="2540076"/>
            </a:xfrm>
            <a:custGeom>
              <a:avLst/>
              <a:gdLst>
                <a:gd name="connsiteX0" fmla="*/ 0 w 918663"/>
                <a:gd name="connsiteY0" fmla="*/ 0 h 2529191"/>
                <a:gd name="connsiteX1" fmla="*/ 918663 w 918663"/>
                <a:gd name="connsiteY1" fmla="*/ 0 h 2529191"/>
                <a:gd name="connsiteX2" fmla="*/ 918663 w 918663"/>
                <a:gd name="connsiteY2" fmla="*/ 2529191 h 2529191"/>
                <a:gd name="connsiteX3" fmla="*/ 0 w 918663"/>
                <a:gd name="connsiteY3" fmla="*/ 2529191 h 2529191"/>
                <a:gd name="connsiteX4" fmla="*/ 0 w 918663"/>
                <a:gd name="connsiteY4" fmla="*/ 0 h 2529191"/>
                <a:gd name="connsiteX0" fmla="*/ 0 w 924106"/>
                <a:gd name="connsiteY0" fmla="*/ 10885 h 2540076"/>
                <a:gd name="connsiteX1" fmla="*/ 924106 w 924106"/>
                <a:gd name="connsiteY1" fmla="*/ 0 h 2540076"/>
                <a:gd name="connsiteX2" fmla="*/ 918663 w 924106"/>
                <a:gd name="connsiteY2" fmla="*/ 2540076 h 2540076"/>
                <a:gd name="connsiteX3" fmla="*/ 0 w 924106"/>
                <a:gd name="connsiteY3" fmla="*/ 2540076 h 2540076"/>
                <a:gd name="connsiteX4" fmla="*/ 0 w 924106"/>
                <a:gd name="connsiteY4" fmla="*/ 10885 h 254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106" h="2540076">
                  <a:moveTo>
                    <a:pt x="0" y="10885"/>
                  </a:moveTo>
                  <a:lnTo>
                    <a:pt x="924106" y="0"/>
                  </a:lnTo>
                  <a:cubicBezTo>
                    <a:pt x="922292" y="846692"/>
                    <a:pt x="920477" y="1693384"/>
                    <a:pt x="918663" y="2540076"/>
                  </a:cubicBezTo>
                  <a:lnTo>
                    <a:pt x="0" y="2540076"/>
                  </a:lnTo>
                  <a:lnTo>
                    <a:pt x="0" y="10885"/>
                  </a:lnTo>
                  <a:close/>
                </a:path>
              </a:pathLst>
            </a:cu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5" name="椭圆 74"/>
            <p:cNvSpPr/>
            <p:nvPr/>
          </p:nvSpPr>
          <p:spPr>
            <a:xfrm>
              <a:off x="3681834" y="2991700"/>
              <a:ext cx="918665" cy="165364"/>
            </a:xfrm>
            <a:prstGeom prst="ellipse">
              <a:avLst/>
            </a:prstGeom>
            <a:solidFill>
              <a:srgbClr val="0A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grpSp>
      <p:sp>
        <p:nvSpPr>
          <p:cNvPr id="76" name="矩形 75"/>
          <p:cNvSpPr/>
          <p:nvPr/>
        </p:nvSpPr>
        <p:spPr>
          <a:xfrm>
            <a:off x="5218497" y="5074203"/>
            <a:ext cx="918663" cy="523640"/>
          </a:xfrm>
          <a:prstGeom prst="rect">
            <a:avLst/>
          </a:prstGeom>
          <a:solidFill>
            <a:srgbClr val="1A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7" name="椭圆 76"/>
          <p:cNvSpPr/>
          <p:nvPr/>
        </p:nvSpPr>
        <p:spPr>
          <a:xfrm>
            <a:off x="5214915" y="4991514"/>
            <a:ext cx="918665" cy="165364"/>
          </a:xfrm>
          <a:prstGeom prst="ellipse">
            <a:avLst/>
          </a:prstGeom>
          <a:solidFill>
            <a:srgbClr val="0A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8" name="TextBox 10"/>
          <p:cNvSpPr txBox="1"/>
          <p:nvPr/>
        </p:nvSpPr>
        <p:spPr>
          <a:xfrm>
            <a:off x="738218" y="2038644"/>
            <a:ext cx="806631" cy="523220"/>
          </a:xfrm>
          <a:prstGeom prst="rect">
            <a:avLst/>
          </a:prstGeom>
          <a:noFill/>
        </p:spPr>
        <p:txBody>
          <a:bodyPr wrap="none" rtlCol="0">
            <a:spAutoFit/>
          </a:bodyPr>
          <a:lstStyle/>
          <a:p>
            <a:pPr defTabSz="914400"/>
            <a:r>
              <a:rPr lang="en-US" altLang="zh-CN" sz="2800" dirty="0">
                <a:solidFill>
                  <a:srgbClr val="158F90"/>
                </a:solidFill>
                <a:ea typeface="华文细黑" panose="02010600040101010101" pitchFamily="2" charset="-122"/>
                <a:cs typeface="Levenim MT" pitchFamily="2" charset="-79"/>
              </a:rPr>
              <a:t>50%</a:t>
            </a:r>
            <a:endParaRPr lang="zh-CN" altLang="en-US" sz="2800" dirty="0">
              <a:solidFill>
                <a:srgbClr val="158F90"/>
              </a:solidFill>
              <a:ea typeface="华文细黑" panose="02010600040101010101" pitchFamily="2" charset="-122"/>
              <a:cs typeface="Levenim MT" pitchFamily="2" charset="-79"/>
            </a:endParaRPr>
          </a:p>
        </p:txBody>
      </p:sp>
      <p:sp>
        <p:nvSpPr>
          <p:cNvPr id="79" name="TextBox 10"/>
          <p:cNvSpPr txBox="1"/>
          <p:nvPr/>
        </p:nvSpPr>
        <p:spPr>
          <a:xfrm>
            <a:off x="2257431" y="2038644"/>
            <a:ext cx="806631" cy="523220"/>
          </a:xfrm>
          <a:prstGeom prst="rect">
            <a:avLst/>
          </a:prstGeom>
          <a:noFill/>
        </p:spPr>
        <p:txBody>
          <a:bodyPr wrap="none" rtlCol="0">
            <a:spAutoFit/>
          </a:bodyPr>
          <a:lstStyle/>
          <a:p>
            <a:pPr defTabSz="914400"/>
            <a:r>
              <a:rPr lang="en-US" altLang="zh-CN" sz="2800" dirty="0">
                <a:solidFill>
                  <a:srgbClr val="158F90"/>
                </a:solidFill>
                <a:ea typeface="华文细黑" panose="02010600040101010101" pitchFamily="2" charset="-122"/>
                <a:cs typeface="Levenim MT" pitchFamily="2" charset="-79"/>
              </a:rPr>
              <a:t>75%</a:t>
            </a:r>
            <a:endParaRPr lang="zh-CN" altLang="en-US" sz="2800" dirty="0">
              <a:solidFill>
                <a:srgbClr val="158F90"/>
              </a:solidFill>
              <a:ea typeface="华文细黑" panose="02010600040101010101" pitchFamily="2" charset="-122"/>
              <a:cs typeface="Levenim MT" pitchFamily="2" charset="-79"/>
            </a:endParaRPr>
          </a:p>
        </p:txBody>
      </p:sp>
      <p:sp>
        <p:nvSpPr>
          <p:cNvPr id="80" name="TextBox 10"/>
          <p:cNvSpPr txBox="1"/>
          <p:nvPr/>
        </p:nvSpPr>
        <p:spPr>
          <a:xfrm>
            <a:off x="3806295" y="2038644"/>
            <a:ext cx="806631" cy="523220"/>
          </a:xfrm>
          <a:prstGeom prst="rect">
            <a:avLst/>
          </a:prstGeom>
          <a:noFill/>
        </p:spPr>
        <p:txBody>
          <a:bodyPr wrap="none" rtlCol="0">
            <a:spAutoFit/>
          </a:bodyPr>
          <a:lstStyle/>
          <a:p>
            <a:pPr defTabSz="914400"/>
            <a:r>
              <a:rPr lang="en-US" altLang="zh-CN" sz="2800" dirty="0">
                <a:solidFill>
                  <a:srgbClr val="158F90"/>
                </a:solidFill>
                <a:ea typeface="华文细黑" panose="02010600040101010101" pitchFamily="2" charset="-122"/>
                <a:cs typeface="Levenim MT" pitchFamily="2" charset="-79"/>
              </a:rPr>
              <a:t>90%</a:t>
            </a:r>
            <a:endParaRPr lang="zh-CN" altLang="en-US" sz="2800" dirty="0">
              <a:solidFill>
                <a:srgbClr val="158F90"/>
              </a:solidFill>
              <a:ea typeface="华文细黑" panose="02010600040101010101" pitchFamily="2" charset="-122"/>
              <a:cs typeface="Levenim MT" pitchFamily="2" charset="-79"/>
            </a:endParaRPr>
          </a:p>
        </p:txBody>
      </p:sp>
      <p:sp>
        <p:nvSpPr>
          <p:cNvPr id="81" name="TextBox 10"/>
          <p:cNvSpPr txBox="1"/>
          <p:nvPr/>
        </p:nvSpPr>
        <p:spPr>
          <a:xfrm>
            <a:off x="5291115" y="2038644"/>
            <a:ext cx="806631" cy="523220"/>
          </a:xfrm>
          <a:prstGeom prst="rect">
            <a:avLst/>
          </a:prstGeom>
          <a:noFill/>
        </p:spPr>
        <p:txBody>
          <a:bodyPr wrap="none" rtlCol="0">
            <a:spAutoFit/>
          </a:bodyPr>
          <a:lstStyle/>
          <a:p>
            <a:pPr defTabSz="914400"/>
            <a:r>
              <a:rPr lang="en-US" altLang="zh-CN" sz="2800" dirty="0">
                <a:solidFill>
                  <a:srgbClr val="158F90"/>
                </a:solidFill>
                <a:ea typeface="华文细黑" panose="02010600040101010101" pitchFamily="2" charset="-122"/>
                <a:cs typeface="Levenim MT" pitchFamily="2" charset="-79"/>
              </a:rPr>
              <a:t>20%</a:t>
            </a:r>
            <a:endParaRPr lang="zh-CN" altLang="en-US" sz="2800" dirty="0">
              <a:solidFill>
                <a:srgbClr val="158F90"/>
              </a:solidFill>
              <a:ea typeface="华文细黑" panose="02010600040101010101" pitchFamily="2" charset="-122"/>
              <a:cs typeface="Levenim MT" pitchFamily="2" charset="-79"/>
            </a:endParaRPr>
          </a:p>
        </p:txBody>
      </p:sp>
      <p:sp>
        <p:nvSpPr>
          <p:cNvPr id="82" name="矩形 7"/>
          <p:cNvSpPr>
            <a:spLocks noChangeArrowheads="1"/>
          </p:cNvSpPr>
          <p:nvPr/>
        </p:nvSpPr>
        <p:spPr bwMode="auto">
          <a:xfrm>
            <a:off x="6935998" y="2038644"/>
            <a:ext cx="3876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zh-CN" altLang="en-US" sz="2800" b="1" dirty="0">
                <a:solidFill>
                  <a:srgbClr val="158F90"/>
                </a:solidFill>
                <a:latin typeface="Century Gothic" pitchFamily="34" charset="0"/>
              </a:rPr>
              <a:t>低成本</a:t>
            </a:r>
            <a:r>
              <a:rPr lang="en-US" altLang="zh-CN" sz="2800" b="1" dirty="0">
                <a:solidFill>
                  <a:srgbClr val="158F90"/>
                </a:solidFill>
                <a:latin typeface="Century Gothic" pitchFamily="34" charset="0"/>
              </a:rPr>
              <a:t>VR</a:t>
            </a:r>
            <a:r>
              <a:rPr lang="zh-CN" altLang="en-US" sz="2800" b="1" dirty="0">
                <a:solidFill>
                  <a:srgbClr val="158F90"/>
                </a:solidFill>
                <a:latin typeface="Century Gothic" pitchFamily="34" charset="0"/>
              </a:rPr>
              <a:t>应用开发现状</a:t>
            </a:r>
          </a:p>
        </p:txBody>
      </p:sp>
      <p:sp>
        <p:nvSpPr>
          <p:cNvPr id="83" name="矩形 6"/>
          <p:cNvSpPr>
            <a:spLocks noChangeArrowheads="1"/>
          </p:cNvSpPr>
          <p:nvPr/>
        </p:nvSpPr>
        <p:spPr bwMode="auto">
          <a:xfrm>
            <a:off x="6935997" y="2702885"/>
            <a:ext cx="4972973"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lnSpc>
                <a:spcPct val="130000"/>
              </a:lnSpc>
              <a:spcBef>
                <a:spcPct val="0"/>
              </a:spcBef>
              <a:spcAft>
                <a:spcPct val="0"/>
              </a:spcAft>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50%</a:t>
            </a:r>
            <a:r>
              <a:rPr lang="zh-CN" altLang="en-US" sz="1200" dirty="0">
                <a:latin typeface="微软雅黑" panose="020B0503020204020204" pitchFamily="34" charset="-122"/>
                <a:ea typeface="微软雅黑" panose="020B0503020204020204" pitchFamily="34" charset="-122"/>
              </a:rPr>
              <a:t>：目前</a:t>
            </a:r>
            <a:r>
              <a:rPr lang="en-US" altLang="zh-CN" sz="1200" dirty="0">
                <a:latin typeface="微软雅黑" panose="020B0503020204020204" pitchFamily="34" charset="-122"/>
                <a:ea typeface="微软雅黑" panose="020B0503020204020204" pitchFamily="34" charset="-122"/>
              </a:rPr>
              <a:t>50%</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应用由独立开发者制作完成</a:t>
            </a:r>
            <a:endParaRPr lang="en-US" altLang="zh-CN" sz="1200" dirty="0">
              <a:latin typeface="微软雅黑" panose="020B0503020204020204" pitchFamily="34" charset="-122"/>
              <a:ea typeface="微软雅黑" panose="020B0503020204020204" pitchFamily="34" charset="-122"/>
            </a:endParaRPr>
          </a:p>
          <a:p>
            <a:pPr defTabSz="914400" eaLnBrk="1" fontAlgn="base" hangingPunct="1">
              <a:lnSpc>
                <a:spcPct val="130000"/>
              </a:lnSpc>
              <a:spcBef>
                <a:spcPct val="0"/>
              </a:spcBef>
              <a:spcAft>
                <a:spcPct val="0"/>
              </a:spcAft>
              <a:buFont typeface="Arial" panose="020B0604020202020204" pitchFamily="34" charset="0"/>
              <a:buChar char="•"/>
            </a:pPr>
            <a:endParaRPr lang="zh-CN" altLang="en-US" sz="1200" dirty="0">
              <a:latin typeface="Century Gothic" panose="020B0502020202020204" pitchFamily="34" charset="0"/>
            </a:endParaRPr>
          </a:p>
          <a:p>
            <a:pPr defTabSz="914400" eaLnBrk="1" fontAlgn="base" hangingPunct="1">
              <a:lnSpc>
                <a:spcPct val="130000"/>
              </a:lnSpc>
              <a:spcBef>
                <a:spcPct val="0"/>
              </a:spcBef>
              <a:spcAft>
                <a:spcPct val="0"/>
              </a:spcAft>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75%</a:t>
            </a:r>
            <a:r>
              <a:rPr lang="zh-CN" altLang="en-US" sz="1200" dirty="0">
                <a:latin typeface="微软雅黑" panose="020B0503020204020204" pitchFamily="34" charset="-122"/>
                <a:ea typeface="微软雅黑" panose="020B0503020204020204" pitchFamily="34" charset="-122"/>
              </a:rPr>
              <a:t>：低成本</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如暴风魔镜，乐视</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的在</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市场的占有率高达</a:t>
            </a:r>
            <a:r>
              <a:rPr lang="en-US" altLang="zh-CN" sz="1200" dirty="0">
                <a:latin typeface="微软雅黑" panose="020B0503020204020204" pitchFamily="34" charset="-122"/>
                <a:ea typeface="微软雅黑" panose="020B0503020204020204" pitchFamily="34" charset="-122"/>
              </a:rPr>
              <a:t>75%</a:t>
            </a:r>
          </a:p>
          <a:p>
            <a:pPr defTabSz="914400" eaLnBrk="1" fontAlgn="base" hangingPunct="1">
              <a:lnSpc>
                <a:spcPct val="130000"/>
              </a:lnSpc>
              <a:spcBef>
                <a:spcPct val="0"/>
              </a:spcBef>
              <a:spcAft>
                <a:spcPct val="0"/>
              </a:spcAft>
              <a:buFont typeface="Arial" panose="020B0604020202020204" pitchFamily="34" charset="0"/>
              <a:buChar char="•"/>
            </a:pPr>
            <a:endParaRPr lang="en-US" altLang="zh-CN" sz="1200" dirty="0">
              <a:latin typeface="微软雅黑" panose="020B0503020204020204" pitchFamily="34" charset="-122"/>
              <a:ea typeface="微软雅黑" panose="020B0503020204020204" pitchFamily="34" charset="-122"/>
            </a:endParaRPr>
          </a:p>
          <a:p>
            <a:pPr eaLnBrk="1" fontAlgn="base" hangingPunct="1">
              <a:lnSpc>
                <a:spcPct val="130000"/>
              </a:lnSpc>
              <a:spcBef>
                <a:spcPct val="0"/>
              </a:spcBef>
              <a:spcAft>
                <a:spcPct val="0"/>
              </a:spcAft>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的民众更期待的是低成本</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的普及</a:t>
            </a:r>
            <a:endParaRPr lang="en-US" altLang="zh-CN" sz="1200" dirty="0">
              <a:latin typeface="微软雅黑" panose="020B0503020204020204" pitchFamily="34" charset="-122"/>
              <a:ea typeface="微软雅黑" panose="020B0503020204020204" pitchFamily="34" charset="-122"/>
            </a:endParaRPr>
          </a:p>
          <a:p>
            <a:pPr eaLnBrk="1" fontAlgn="base" hangingPunct="1">
              <a:lnSpc>
                <a:spcPct val="130000"/>
              </a:lnSpc>
              <a:spcBef>
                <a:spcPct val="0"/>
              </a:spcBef>
              <a:spcAft>
                <a:spcPct val="0"/>
              </a:spcAft>
              <a:buFont typeface="Arial" panose="020B0604020202020204" pitchFamily="34" charset="0"/>
              <a:buChar char="•"/>
            </a:pPr>
            <a:endParaRPr lang="en-US" altLang="zh-CN" sz="1200" dirty="0">
              <a:latin typeface="Century Gothic" panose="020B0502020202020204" pitchFamily="34" charset="0"/>
            </a:endParaRPr>
          </a:p>
          <a:p>
            <a:pPr eaLnBrk="1" fontAlgn="base" hangingPunct="1">
              <a:lnSpc>
                <a:spcPct val="130000"/>
              </a:lnSpc>
              <a:spcBef>
                <a:spcPct val="0"/>
              </a:spcBef>
              <a:spcAft>
                <a:spcPct val="0"/>
              </a:spcAft>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20%</a:t>
            </a:r>
            <a:r>
              <a:rPr lang="zh-CN" altLang="en-US" sz="1200" dirty="0">
                <a:latin typeface="微软雅黑" panose="020B0503020204020204" pitchFamily="34" charset="-122"/>
                <a:ea typeface="微软雅黑" panose="020B0503020204020204" pitchFamily="34" charset="-122"/>
              </a:rPr>
              <a:t>：目前开发低成本</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应用占总数的百分率仅为</a:t>
            </a:r>
            <a:r>
              <a:rPr lang="en-US" altLang="zh-CN" sz="1200" dirty="0">
                <a:latin typeface="微软雅黑" panose="020B0503020204020204" pitchFamily="34" charset="-122"/>
                <a:ea typeface="微软雅黑" panose="020B0503020204020204" pitchFamily="34" charset="-122"/>
              </a:rPr>
              <a:t>20%</a:t>
            </a:r>
            <a:endParaRPr lang="zh-CN" altLang="en-US" sz="1200" dirty="0">
              <a:latin typeface="Century Gothic" panose="020B0502020202020204" pitchFamily="34" charset="0"/>
            </a:endParaRPr>
          </a:p>
          <a:p>
            <a:pPr defTabSz="914400" eaLnBrk="1" fontAlgn="base" hangingPunct="1">
              <a:lnSpc>
                <a:spcPct val="130000"/>
              </a:lnSpc>
              <a:spcBef>
                <a:spcPct val="0"/>
              </a:spcBef>
              <a:spcAft>
                <a:spcPct val="0"/>
              </a:spcAft>
            </a:pPr>
            <a:endParaRPr lang="zh-CN" altLang="en-US" sz="1200" dirty="0">
              <a:latin typeface="Century Gothic" panose="020B0502020202020204" pitchFamily="34" charset="0"/>
            </a:endParaRPr>
          </a:p>
        </p:txBody>
      </p:sp>
    </p:spTree>
    <p:extLst>
      <p:ext uri="{BB962C8B-B14F-4D97-AF65-F5344CB8AC3E}">
        <p14:creationId xmlns:p14="http://schemas.microsoft.com/office/powerpoint/2010/main" val="164966880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a:solidFill>
                  <a:schemeClr val="bg1"/>
                </a:solidFill>
              </a:rPr>
              <a:t>WHERE IS THE FUTURE</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通向远方</a:t>
            </a:r>
          </a:p>
        </p:txBody>
      </p:sp>
      <p:sp>
        <p:nvSpPr>
          <p:cNvPr id="6" name="椭圆 5"/>
          <p:cNvSpPr/>
          <p:nvPr/>
        </p:nvSpPr>
        <p:spPr>
          <a:xfrm>
            <a:off x="6222373" y="1412614"/>
            <a:ext cx="4925961" cy="4925961"/>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546550" y="2940723"/>
            <a:ext cx="4277605" cy="2149817"/>
          </a:xfrm>
          <a:prstGeom prst="rect">
            <a:avLst/>
          </a:prstGeom>
        </p:spPr>
        <p:txBody>
          <a:bodyPr wrap="square" lIns="68579" tIns="34289" rIns="68579" bIns="34289">
            <a:spAutoFit/>
          </a:bodyPr>
          <a:lstStyle/>
          <a:p>
            <a:pPr algn="ctr">
              <a:lnSpc>
                <a:spcPct val="130000"/>
              </a:lnSpc>
            </a:pPr>
            <a:r>
              <a:rPr lang="zh-CN" altLang="en-US" sz="2000" b="1" dirty="0">
                <a:solidFill>
                  <a:schemeClr val="bg1"/>
                </a:solidFill>
                <a:latin typeface="微软雅黑" panose="020B0503020204020204" pitchFamily="34" charset="-122"/>
                <a:ea typeface="微软雅黑" panose="020B0503020204020204" pitchFamily="34" charset="-122"/>
              </a:rPr>
              <a:t>所以</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rPr>
              <a:t>低成本</a:t>
            </a:r>
            <a:r>
              <a:rPr lang="en-US" altLang="zh-CN" sz="1400" dirty="0">
                <a:solidFill>
                  <a:schemeClr val="bg1"/>
                </a:solidFill>
                <a:latin typeface="微软雅黑" panose="020B0503020204020204" pitchFamily="34" charset="-122"/>
                <a:ea typeface="微软雅黑" panose="020B0503020204020204" pitchFamily="34" charset="-122"/>
              </a:rPr>
              <a:t>VR</a:t>
            </a:r>
            <a:r>
              <a:rPr lang="zh-CN" altLang="en-US" sz="1400" dirty="0">
                <a:solidFill>
                  <a:schemeClr val="bg1"/>
                </a:solidFill>
                <a:latin typeface="微软雅黑" panose="020B0503020204020204" pitchFamily="34" charset="-122"/>
                <a:ea typeface="微软雅黑" panose="020B0503020204020204" pitchFamily="34" charset="-122"/>
              </a:rPr>
              <a:t>已经成为了</a:t>
            </a:r>
            <a:r>
              <a:rPr lang="en-US" altLang="zh-CN" sz="1400" dirty="0">
                <a:solidFill>
                  <a:schemeClr val="bg1"/>
                </a:solidFill>
                <a:latin typeface="微软雅黑" panose="020B0503020204020204" pitchFamily="34" charset="-122"/>
                <a:ea typeface="微软雅黑" panose="020B0503020204020204" pitchFamily="34" charset="-122"/>
              </a:rPr>
              <a:t>VR</a:t>
            </a:r>
            <a:r>
              <a:rPr lang="zh-CN" altLang="en-US" sz="1400" dirty="0">
                <a:solidFill>
                  <a:schemeClr val="bg1"/>
                </a:solidFill>
                <a:latin typeface="微软雅黑" panose="020B0503020204020204" pitchFamily="34" charset="-122"/>
                <a:ea typeface="微软雅黑" panose="020B0503020204020204" pitchFamily="34" charset="-122"/>
              </a:rPr>
              <a:t>市场中不可忽视的力量，而各大厂商正在争夺高端</a:t>
            </a:r>
            <a:r>
              <a:rPr lang="en-US" altLang="zh-CN" sz="1400" dirty="0">
                <a:solidFill>
                  <a:schemeClr val="bg1"/>
                </a:solidFill>
                <a:latin typeface="微软雅黑" panose="020B0503020204020204" pitchFamily="34" charset="-122"/>
                <a:ea typeface="微软雅黑" panose="020B0503020204020204" pitchFamily="34" charset="-122"/>
              </a:rPr>
              <a:t>VR</a:t>
            </a:r>
            <a:r>
              <a:rPr lang="zh-CN" altLang="en-US" sz="1400" dirty="0">
                <a:solidFill>
                  <a:schemeClr val="bg1"/>
                </a:solidFill>
                <a:latin typeface="微软雅黑" panose="020B0503020204020204" pitchFamily="34" charset="-122"/>
                <a:ea typeface="微软雅黑" panose="020B0503020204020204" pitchFamily="34" charset="-122"/>
              </a:rPr>
              <a:t>市场，开发的应用也多数值支持旗下的</a:t>
            </a:r>
            <a:r>
              <a:rPr lang="en-US" altLang="zh-CN" sz="1400" dirty="0">
                <a:solidFill>
                  <a:schemeClr val="bg1"/>
                </a:solidFill>
                <a:latin typeface="微软雅黑" panose="020B0503020204020204" pitchFamily="34" charset="-122"/>
                <a:ea typeface="微软雅黑" panose="020B0503020204020204" pitchFamily="34" charset="-122"/>
              </a:rPr>
              <a:t>VR</a:t>
            </a:r>
            <a:r>
              <a:rPr lang="zh-CN" altLang="en-US" sz="1400" dirty="0">
                <a:solidFill>
                  <a:schemeClr val="bg1"/>
                </a:solidFill>
                <a:latin typeface="微软雅黑" panose="020B0503020204020204" pitchFamily="34" charset="-122"/>
                <a:ea typeface="微软雅黑" panose="020B0503020204020204" pitchFamily="34" charset="-122"/>
              </a:rPr>
              <a:t>应用，导致低成本</a:t>
            </a:r>
            <a:r>
              <a:rPr lang="en-US" altLang="zh-CN" sz="1400" dirty="0">
                <a:solidFill>
                  <a:schemeClr val="bg1"/>
                </a:solidFill>
                <a:latin typeface="微软雅黑" panose="020B0503020204020204" pitchFamily="34" charset="-122"/>
                <a:ea typeface="微软雅黑" panose="020B0503020204020204" pitchFamily="34" charset="-122"/>
              </a:rPr>
              <a:t>VR</a:t>
            </a:r>
            <a:r>
              <a:rPr lang="zh-CN" altLang="en-US" sz="1400" dirty="0">
                <a:solidFill>
                  <a:schemeClr val="bg1"/>
                </a:solidFill>
                <a:latin typeface="微软雅黑" panose="020B0503020204020204" pitchFamily="34" charset="-122"/>
                <a:ea typeface="微软雅黑" panose="020B0503020204020204" pitchFamily="34" charset="-122"/>
              </a:rPr>
              <a:t>被忽视，这一片蓝海急需新鲜的血液刺激，而我们团队，瞄准的就是这块市场，拥有普适性的硬件加上高质量的软件应用，这就是未来的基础，我们走在通向远方的路上</a:t>
            </a:r>
            <a:endParaRPr lang="zh-CN"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048975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a:solidFill>
                  <a:schemeClr val="bg1"/>
                </a:solidFill>
                <a:latin typeface="Segoe UI" panose="020B0502040204020203" pitchFamily="34" charset="0"/>
                <a:cs typeface="Segoe UI" panose="020B0502040204020203" pitchFamily="34" charset="0"/>
              </a:rPr>
              <a:t>4</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2840294" cy="769441"/>
          </a:xfrm>
          <a:prstGeom prst="rect">
            <a:avLst/>
          </a:prstGeom>
          <a:solidFill>
            <a:schemeClr val="bg1"/>
          </a:solidFill>
        </p:spPr>
        <p:txBody>
          <a:bodyPr wrap="square" rtlCol="0">
            <a:spAutoFit/>
          </a:bodyPr>
          <a:lstStyle/>
          <a:p>
            <a:r>
              <a:rPr lang="en-US" altLang="zh-CN" sz="4400" b="1" dirty="0">
                <a:solidFill>
                  <a:srgbClr val="158F90"/>
                </a:solidFill>
              </a:rPr>
              <a:t>PART FOUR</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a:solidFill>
                  <a:schemeClr val="bg1"/>
                </a:solidFill>
              </a:rPr>
              <a:t>此处未来</a:t>
            </a:r>
          </a:p>
        </p:txBody>
      </p:sp>
    </p:spTree>
    <p:extLst>
      <p:ext uri="{BB962C8B-B14F-4D97-AF65-F5344CB8AC3E}">
        <p14:creationId xmlns:p14="http://schemas.microsoft.com/office/powerpoint/2010/main" val="18601685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此处未来</a:t>
            </a:r>
          </a:p>
        </p:txBody>
      </p:sp>
      <p:sp>
        <p:nvSpPr>
          <p:cNvPr id="3" name="文本占位符 2"/>
          <p:cNvSpPr>
            <a:spLocks noGrp="1"/>
          </p:cNvSpPr>
          <p:nvPr>
            <p:ph type="body" sz="quarter" idx="11"/>
          </p:nvPr>
        </p:nvSpPr>
        <p:spPr/>
        <p:txBody>
          <a:bodyPr/>
          <a:lstStyle/>
          <a:p>
            <a:r>
              <a:rPr lang="en-US" altLang="zh-CN" dirty="0"/>
              <a:t>ADD YOUR TITLE HERE</a:t>
            </a:r>
            <a:endParaRPr lang="zh-CN" altLang="en-US" dirty="0"/>
          </a:p>
        </p:txBody>
      </p:sp>
      <p:grpSp>
        <p:nvGrpSpPr>
          <p:cNvPr id="30" name="组合 29"/>
          <p:cNvGrpSpPr/>
          <p:nvPr/>
        </p:nvGrpSpPr>
        <p:grpSpPr>
          <a:xfrm>
            <a:off x="7347955" y="1266311"/>
            <a:ext cx="4844045" cy="5699752"/>
            <a:chOff x="5881105" y="1304210"/>
            <a:chExt cx="3262895" cy="3839290"/>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1105" y="1304210"/>
              <a:ext cx="3262895" cy="3839290"/>
            </a:xfrm>
            <a:prstGeom prst="rect">
              <a:avLst/>
            </a:prstGeom>
          </p:spPr>
        </p:pic>
        <p:sp>
          <p:nvSpPr>
            <p:cNvPr id="32" name="矩形 31"/>
            <p:cNvSpPr/>
            <p:nvPr/>
          </p:nvSpPr>
          <p:spPr>
            <a:xfrm rot="20340000">
              <a:off x="6396439" y="1877375"/>
              <a:ext cx="1296000" cy="2113302"/>
            </a:xfrm>
            <a:prstGeom prst="rect">
              <a:avLst/>
            </a:prstGeom>
            <a:blipFill dpi="0" rotWithShape="1">
              <a:blip r:embed="rId4"/>
              <a:srcRect/>
              <a:stretch>
                <a:fillRect t="-10000" r="-118000" b="-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grpSp>
      <p:sp>
        <p:nvSpPr>
          <p:cNvPr id="33" name="任意多边形 32"/>
          <p:cNvSpPr/>
          <p:nvPr/>
        </p:nvSpPr>
        <p:spPr>
          <a:xfrm>
            <a:off x="565217" y="3040688"/>
            <a:ext cx="6360714" cy="926053"/>
          </a:xfrm>
          <a:custGeom>
            <a:avLst/>
            <a:gdLst>
              <a:gd name="connsiteX0" fmla="*/ 0 w 9889099"/>
              <a:gd name="connsiteY0" fmla="*/ 359937 h 1439749"/>
              <a:gd name="connsiteX1" fmla="*/ 9169225 w 9889099"/>
              <a:gd name="connsiteY1" fmla="*/ 359937 h 1439749"/>
              <a:gd name="connsiteX2" fmla="*/ 9169225 w 9889099"/>
              <a:gd name="connsiteY2" fmla="*/ 0 h 1439749"/>
              <a:gd name="connsiteX3" fmla="*/ 9889099 w 9889099"/>
              <a:gd name="connsiteY3" fmla="*/ 719875 h 1439749"/>
              <a:gd name="connsiteX4" fmla="*/ 9169225 w 9889099"/>
              <a:gd name="connsiteY4" fmla="*/ 1439749 h 1439749"/>
              <a:gd name="connsiteX5" fmla="*/ 9169225 w 9889099"/>
              <a:gd name="connsiteY5" fmla="*/ 1079812 h 1439749"/>
              <a:gd name="connsiteX6" fmla="*/ 0 w 9889099"/>
              <a:gd name="connsiteY6" fmla="*/ 1079812 h 1439749"/>
              <a:gd name="connsiteX7" fmla="*/ 0 w 9889099"/>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9099" h="1439749">
                <a:moveTo>
                  <a:pt x="0" y="359937"/>
                </a:moveTo>
                <a:lnTo>
                  <a:pt x="9169225" y="359937"/>
                </a:lnTo>
                <a:lnTo>
                  <a:pt x="9169225" y="0"/>
                </a:lnTo>
                <a:lnTo>
                  <a:pt x="9889099" y="719875"/>
                </a:lnTo>
                <a:lnTo>
                  <a:pt x="9169225" y="1439749"/>
                </a:lnTo>
                <a:lnTo>
                  <a:pt x="9169225" y="1079812"/>
                </a:lnTo>
                <a:lnTo>
                  <a:pt x="0" y="1079812"/>
                </a:lnTo>
                <a:lnTo>
                  <a:pt x="0" y="359937"/>
                </a:lnTo>
                <a:close/>
              </a:path>
            </a:pathLst>
          </a:custGeom>
          <a:solidFill>
            <a:srgbClr val="FF155D"/>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5000" tIns="315673" rIns="460453" bIns="441373" numCol="1" spcCol="953" anchor="ctr" anchorCtr="0">
            <a:noAutofit/>
          </a:bodyPr>
          <a:lstStyle/>
          <a:p>
            <a:pPr defTabSz="533400">
              <a:lnSpc>
                <a:spcPct val="90000"/>
              </a:lnSpc>
              <a:spcBef>
                <a:spcPct val="0"/>
              </a:spcBef>
              <a:spcAft>
                <a:spcPct val="35000"/>
              </a:spcAft>
            </a:pPr>
            <a:r>
              <a:rPr lang="en-US" sz="1200" b="1" dirty="0">
                <a:solidFill>
                  <a:sysClr val="window" lastClr="FFFFFF"/>
                </a:solidFill>
              </a:rPr>
              <a:t>   </a:t>
            </a:r>
            <a:r>
              <a:rPr lang="zh-CN" altLang="en-US" sz="1200" b="1" dirty="0">
                <a:solidFill>
                  <a:sysClr val="window" lastClr="FFFFFF"/>
                </a:solidFill>
              </a:rPr>
              <a:t>应用开发</a:t>
            </a:r>
            <a:endParaRPr lang="en-US" sz="1200" b="1" dirty="0">
              <a:solidFill>
                <a:sysClr val="window" lastClr="FFFFFF"/>
              </a:solidFill>
            </a:endParaRPr>
          </a:p>
        </p:txBody>
      </p:sp>
      <p:sp>
        <p:nvSpPr>
          <p:cNvPr id="34" name="任意多边形 33"/>
          <p:cNvSpPr/>
          <p:nvPr/>
        </p:nvSpPr>
        <p:spPr>
          <a:xfrm>
            <a:off x="2031361" y="3349187"/>
            <a:ext cx="4894569" cy="926053"/>
          </a:xfrm>
          <a:custGeom>
            <a:avLst/>
            <a:gdLst>
              <a:gd name="connsiteX0" fmla="*/ 0 w 7609661"/>
              <a:gd name="connsiteY0" fmla="*/ 359937 h 1439749"/>
              <a:gd name="connsiteX1" fmla="*/ 6889787 w 7609661"/>
              <a:gd name="connsiteY1" fmla="*/ 359937 h 1439749"/>
              <a:gd name="connsiteX2" fmla="*/ 6889787 w 7609661"/>
              <a:gd name="connsiteY2" fmla="*/ 0 h 1439749"/>
              <a:gd name="connsiteX3" fmla="*/ 7609661 w 7609661"/>
              <a:gd name="connsiteY3" fmla="*/ 719875 h 1439749"/>
              <a:gd name="connsiteX4" fmla="*/ 6889787 w 7609661"/>
              <a:gd name="connsiteY4" fmla="*/ 1439749 h 1439749"/>
              <a:gd name="connsiteX5" fmla="*/ 6889787 w 7609661"/>
              <a:gd name="connsiteY5" fmla="*/ 1079812 h 1439749"/>
              <a:gd name="connsiteX6" fmla="*/ 0 w 7609661"/>
              <a:gd name="connsiteY6" fmla="*/ 1079812 h 1439749"/>
              <a:gd name="connsiteX7" fmla="*/ 0 w 7609661"/>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9661" h="1439749">
                <a:moveTo>
                  <a:pt x="0" y="359937"/>
                </a:moveTo>
                <a:lnTo>
                  <a:pt x="6889787" y="359937"/>
                </a:lnTo>
                <a:lnTo>
                  <a:pt x="6889787" y="0"/>
                </a:lnTo>
                <a:lnTo>
                  <a:pt x="7609661" y="719875"/>
                </a:lnTo>
                <a:lnTo>
                  <a:pt x="6889787" y="1439749"/>
                </a:lnTo>
                <a:lnTo>
                  <a:pt x="6889787" y="1079812"/>
                </a:lnTo>
                <a:lnTo>
                  <a:pt x="0" y="1079812"/>
                </a:lnTo>
                <a:lnTo>
                  <a:pt x="0" y="359937"/>
                </a:lnTo>
                <a:close/>
              </a:path>
            </a:pathLst>
          </a:custGeom>
          <a:solidFill>
            <a:srgbClr val="D00045"/>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5000" tIns="315673" rIns="460453" bIns="441373" numCol="1" spcCol="953" anchor="ctr" anchorCtr="0">
            <a:noAutofit/>
          </a:bodyPr>
          <a:lstStyle/>
          <a:p>
            <a:pPr defTabSz="533400">
              <a:lnSpc>
                <a:spcPct val="90000"/>
              </a:lnSpc>
              <a:spcBef>
                <a:spcPct val="0"/>
              </a:spcBef>
              <a:spcAft>
                <a:spcPct val="35000"/>
              </a:spcAft>
            </a:pPr>
            <a:r>
              <a:rPr lang="en-US" sz="1200" b="1" dirty="0">
                <a:solidFill>
                  <a:sysClr val="window" lastClr="FFFFFF"/>
                </a:solidFill>
              </a:rPr>
              <a:t>   </a:t>
            </a:r>
            <a:r>
              <a:rPr lang="zh-CN" altLang="en-US" sz="1200" b="1" dirty="0">
                <a:solidFill>
                  <a:sysClr val="window" lastClr="FFFFFF"/>
                </a:solidFill>
              </a:rPr>
              <a:t>自主</a:t>
            </a:r>
            <a:r>
              <a:rPr lang="en-US" altLang="zh-CN" sz="1200" b="1" dirty="0">
                <a:solidFill>
                  <a:sysClr val="window" lastClr="FFFFFF"/>
                </a:solidFill>
              </a:rPr>
              <a:t>VR</a:t>
            </a:r>
            <a:endParaRPr lang="en-US" sz="1200" b="1" dirty="0">
              <a:solidFill>
                <a:sysClr val="window" lastClr="FFFFFF"/>
              </a:solidFill>
            </a:endParaRPr>
          </a:p>
        </p:txBody>
      </p:sp>
      <p:sp>
        <p:nvSpPr>
          <p:cNvPr id="35" name="任意多边形 34"/>
          <p:cNvSpPr/>
          <p:nvPr/>
        </p:nvSpPr>
        <p:spPr>
          <a:xfrm>
            <a:off x="3497505" y="3657872"/>
            <a:ext cx="3428425" cy="926053"/>
          </a:xfrm>
          <a:custGeom>
            <a:avLst/>
            <a:gdLst>
              <a:gd name="connsiteX0" fmla="*/ 0 w 5330224"/>
              <a:gd name="connsiteY0" fmla="*/ 359937 h 1439749"/>
              <a:gd name="connsiteX1" fmla="*/ 4610350 w 5330224"/>
              <a:gd name="connsiteY1" fmla="*/ 359937 h 1439749"/>
              <a:gd name="connsiteX2" fmla="*/ 4610350 w 5330224"/>
              <a:gd name="connsiteY2" fmla="*/ 0 h 1439749"/>
              <a:gd name="connsiteX3" fmla="*/ 5330224 w 5330224"/>
              <a:gd name="connsiteY3" fmla="*/ 719875 h 1439749"/>
              <a:gd name="connsiteX4" fmla="*/ 4610350 w 5330224"/>
              <a:gd name="connsiteY4" fmla="*/ 1439749 h 1439749"/>
              <a:gd name="connsiteX5" fmla="*/ 4610350 w 5330224"/>
              <a:gd name="connsiteY5" fmla="*/ 1079812 h 1439749"/>
              <a:gd name="connsiteX6" fmla="*/ 0 w 5330224"/>
              <a:gd name="connsiteY6" fmla="*/ 1079812 h 1439749"/>
              <a:gd name="connsiteX7" fmla="*/ 0 w 5330224"/>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224" h="1439749">
                <a:moveTo>
                  <a:pt x="0" y="359937"/>
                </a:moveTo>
                <a:lnTo>
                  <a:pt x="4610350" y="359937"/>
                </a:lnTo>
                <a:lnTo>
                  <a:pt x="4610350" y="0"/>
                </a:lnTo>
                <a:lnTo>
                  <a:pt x="5330224" y="719875"/>
                </a:lnTo>
                <a:lnTo>
                  <a:pt x="4610350" y="1439749"/>
                </a:lnTo>
                <a:lnTo>
                  <a:pt x="4610350" y="1079812"/>
                </a:lnTo>
                <a:lnTo>
                  <a:pt x="0" y="1079812"/>
                </a:lnTo>
                <a:lnTo>
                  <a:pt x="0" y="359937"/>
                </a:lnTo>
                <a:close/>
              </a:path>
            </a:pathLst>
          </a:custGeom>
          <a:solidFill>
            <a:srgbClr val="B8004F"/>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5000" tIns="315673" rIns="460453" bIns="441373" numCol="1" spcCol="953" anchor="ctr" anchorCtr="0">
            <a:noAutofit/>
          </a:bodyPr>
          <a:lstStyle/>
          <a:p>
            <a:pPr defTabSz="533400">
              <a:lnSpc>
                <a:spcPct val="90000"/>
              </a:lnSpc>
              <a:spcBef>
                <a:spcPct val="0"/>
              </a:spcBef>
              <a:spcAft>
                <a:spcPct val="35000"/>
              </a:spcAft>
            </a:pPr>
            <a:r>
              <a:rPr lang="en-US" sz="1200" b="1" dirty="0">
                <a:solidFill>
                  <a:sysClr val="window" lastClr="FFFFFF"/>
                </a:solidFill>
              </a:rPr>
              <a:t>   </a:t>
            </a:r>
            <a:r>
              <a:rPr lang="zh-CN" altLang="en-US" sz="1200" b="1" dirty="0">
                <a:solidFill>
                  <a:sysClr val="window" lastClr="FFFFFF"/>
                </a:solidFill>
              </a:rPr>
              <a:t>用户积累</a:t>
            </a:r>
            <a:endParaRPr lang="en-US" sz="1200" b="1" dirty="0">
              <a:solidFill>
                <a:sysClr val="window" lastClr="FFFFFF"/>
              </a:solidFill>
            </a:endParaRPr>
          </a:p>
        </p:txBody>
      </p:sp>
      <p:sp>
        <p:nvSpPr>
          <p:cNvPr id="36" name="任意多边形 35"/>
          <p:cNvSpPr/>
          <p:nvPr/>
        </p:nvSpPr>
        <p:spPr>
          <a:xfrm>
            <a:off x="4963650" y="3966371"/>
            <a:ext cx="1962280" cy="926053"/>
          </a:xfrm>
          <a:custGeom>
            <a:avLst/>
            <a:gdLst>
              <a:gd name="connsiteX0" fmla="*/ 0 w 3050787"/>
              <a:gd name="connsiteY0" fmla="*/ 359937 h 1439749"/>
              <a:gd name="connsiteX1" fmla="*/ 2330913 w 3050787"/>
              <a:gd name="connsiteY1" fmla="*/ 359937 h 1439749"/>
              <a:gd name="connsiteX2" fmla="*/ 2330913 w 3050787"/>
              <a:gd name="connsiteY2" fmla="*/ 0 h 1439749"/>
              <a:gd name="connsiteX3" fmla="*/ 3050787 w 3050787"/>
              <a:gd name="connsiteY3" fmla="*/ 719875 h 1439749"/>
              <a:gd name="connsiteX4" fmla="*/ 2330913 w 3050787"/>
              <a:gd name="connsiteY4" fmla="*/ 1439749 h 1439749"/>
              <a:gd name="connsiteX5" fmla="*/ 2330913 w 3050787"/>
              <a:gd name="connsiteY5" fmla="*/ 1079812 h 1439749"/>
              <a:gd name="connsiteX6" fmla="*/ 0 w 3050787"/>
              <a:gd name="connsiteY6" fmla="*/ 1079812 h 1439749"/>
              <a:gd name="connsiteX7" fmla="*/ 0 w 3050787"/>
              <a:gd name="connsiteY7" fmla="*/ 359937 h 14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0787" h="1439749">
                <a:moveTo>
                  <a:pt x="0" y="359937"/>
                </a:moveTo>
                <a:lnTo>
                  <a:pt x="2330913" y="359937"/>
                </a:lnTo>
                <a:lnTo>
                  <a:pt x="2330913" y="0"/>
                </a:lnTo>
                <a:lnTo>
                  <a:pt x="3050787" y="719875"/>
                </a:lnTo>
                <a:lnTo>
                  <a:pt x="2330913" y="1439749"/>
                </a:lnTo>
                <a:lnTo>
                  <a:pt x="2330913" y="1079812"/>
                </a:lnTo>
                <a:lnTo>
                  <a:pt x="0" y="1079812"/>
                </a:lnTo>
                <a:lnTo>
                  <a:pt x="0" y="359937"/>
                </a:lnTo>
                <a:close/>
              </a:path>
            </a:pathLst>
          </a:custGeom>
          <a:solidFill>
            <a:srgbClr val="860039"/>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5000" tIns="315673" rIns="460453" bIns="441373" numCol="1" spcCol="953" anchor="ctr" anchorCtr="0">
            <a:noAutofit/>
          </a:bodyPr>
          <a:lstStyle/>
          <a:p>
            <a:pPr defTabSz="533400">
              <a:lnSpc>
                <a:spcPct val="90000"/>
              </a:lnSpc>
              <a:spcBef>
                <a:spcPct val="0"/>
              </a:spcBef>
              <a:spcAft>
                <a:spcPct val="35000"/>
              </a:spcAft>
            </a:pPr>
            <a:r>
              <a:rPr lang="en-US" sz="1200" b="1" dirty="0">
                <a:solidFill>
                  <a:sysClr val="window" lastClr="FFFFFF"/>
                </a:solidFill>
              </a:rPr>
              <a:t>   </a:t>
            </a:r>
            <a:r>
              <a:rPr lang="zh-CN" altLang="en-US" sz="1200" b="1" dirty="0">
                <a:solidFill>
                  <a:sysClr val="window" lastClr="FFFFFF"/>
                </a:solidFill>
              </a:rPr>
              <a:t>高端市场</a:t>
            </a:r>
            <a:endParaRPr lang="en-US" sz="1200" b="1" dirty="0">
              <a:solidFill>
                <a:sysClr val="window" lastClr="FFFFFF"/>
              </a:solidFill>
            </a:endParaRPr>
          </a:p>
        </p:txBody>
      </p:sp>
      <p:sp>
        <p:nvSpPr>
          <p:cNvPr id="37" name="Freeform 244"/>
          <p:cNvSpPr>
            <a:spLocks noEditPoints="1"/>
          </p:cNvSpPr>
          <p:nvPr/>
        </p:nvSpPr>
        <p:spPr bwMode="auto">
          <a:xfrm>
            <a:off x="677371" y="3383155"/>
            <a:ext cx="239077" cy="241119"/>
          </a:xfrm>
          <a:custGeom>
            <a:avLst/>
            <a:gdLst>
              <a:gd name="T0" fmla="*/ 232 w 240"/>
              <a:gd name="T1" fmla="*/ 203 h 240"/>
              <a:gd name="T2" fmla="*/ 240 w 240"/>
              <a:gd name="T3" fmla="*/ 228 h 240"/>
              <a:gd name="T4" fmla="*/ 217 w 240"/>
              <a:gd name="T5" fmla="*/ 232 h 240"/>
              <a:gd name="T6" fmla="*/ 192 w 240"/>
              <a:gd name="T7" fmla="*/ 240 h 240"/>
              <a:gd name="T8" fmla="*/ 167 w 240"/>
              <a:gd name="T9" fmla="*/ 232 h 240"/>
              <a:gd name="T10" fmla="*/ 145 w 240"/>
              <a:gd name="T11" fmla="*/ 232 h 240"/>
              <a:gd name="T12" fmla="*/ 120 w 240"/>
              <a:gd name="T13" fmla="*/ 240 h 240"/>
              <a:gd name="T14" fmla="*/ 95 w 240"/>
              <a:gd name="T15" fmla="*/ 232 h 240"/>
              <a:gd name="T16" fmla="*/ 73 w 240"/>
              <a:gd name="T17" fmla="*/ 232 h 240"/>
              <a:gd name="T18" fmla="*/ 48 w 240"/>
              <a:gd name="T19" fmla="*/ 240 h 240"/>
              <a:gd name="T20" fmla="*/ 23 w 240"/>
              <a:gd name="T21" fmla="*/ 232 h 240"/>
              <a:gd name="T22" fmla="*/ 0 w 240"/>
              <a:gd name="T23" fmla="*/ 228 h 240"/>
              <a:gd name="T24" fmla="*/ 8 w 240"/>
              <a:gd name="T25" fmla="*/ 203 h 240"/>
              <a:gd name="T26" fmla="*/ 8 w 240"/>
              <a:gd name="T27" fmla="*/ 181 h 240"/>
              <a:gd name="T28" fmla="*/ 0 w 240"/>
              <a:gd name="T29" fmla="*/ 156 h 240"/>
              <a:gd name="T30" fmla="*/ 8 w 240"/>
              <a:gd name="T31" fmla="*/ 131 h 240"/>
              <a:gd name="T32" fmla="*/ 8 w 240"/>
              <a:gd name="T33" fmla="*/ 109 h 240"/>
              <a:gd name="T34" fmla="*/ 0 w 240"/>
              <a:gd name="T35" fmla="*/ 84 h 240"/>
              <a:gd name="T36" fmla="*/ 8 w 240"/>
              <a:gd name="T37" fmla="*/ 59 h 240"/>
              <a:gd name="T38" fmla="*/ 8 w 240"/>
              <a:gd name="T39" fmla="*/ 37 h 240"/>
              <a:gd name="T40" fmla="*/ 0 w 240"/>
              <a:gd name="T41" fmla="*/ 12 h 240"/>
              <a:gd name="T42" fmla="*/ 23 w 240"/>
              <a:gd name="T43" fmla="*/ 8 h 240"/>
              <a:gd name="T44" fmla="*/ 48 w 240"/>
              <a:gd name="T45" fmla="*/ 0 h 240"/>
              <a:gd name="T46" fmla="*/ 73 w 240"/>
              <a:gd name="T47" fmla="*/ 8 h 240"/>
              <a:gd name="T48" fmla="*/ 95 w 240"/>
              <a:gd name="T49" fmla="*/ 8 h 240"/>
              <a:gd name="T50" fmla="*/ 120 w 240"/>
              <a:gd name="T51" fmla="*/ 0 h 240"/>
              <a:gd name="T52" fmla="*/ 145 w 240"/>
              <a:gd name="T53" fmla="*/ 8 h 240"/>
              <a:gd name="T54" fmla="*/ 167 w 240"/>
              <a:gd name="T55" fmla="*/ 8 h 240"/>
              <a:gd name="T56" fmla="*/ 192 w 240"/>
              <a:gd name="T57" fmla="*/ 0 h 240"/>
              <a:gd name="T58" fmla="*/ 217 w 240"/>
              <a:gd name="T59" fmla="*/ 8 h 240"/>
              <a:gd name="T60" fmla="*/ 240 w 240"/>
              <a:gd name="T61" fmla="*/ 12 h 240"/>
              <a:gd name="T62" fmla="*/ 232 w 240"/>
              <a:gd name="T63" fmla="*/ 37 h 240"/>
              <a:gd name="T64" fmla="*/ 232 w 240"/>
              <a:gd name="T65" fmla="*/ 59 h 240"/>
              <a:gd name="T66" fmla="*/ 240 w 240"/>
              <a:gd name="T67" fmla="*/ 84 h 240"/>
              <a:gd name="T68" fmla="*/ 232 w 240"/>
              <a:gd name="T69" fmla="*/ 109 h 240"/>
              <a:gd name="T70" fmla="*/ 232 w 240"/>
              <a:gd name="T71" fmla="*/ 131 h 240"/>
              <a:gd name="T72" fmla="*/ 240 w 240"/>
              <a:gd name="T73" fmla="*/ 156 h 240"/>
              <a:gd name="T74" fmla="*/ 232 w 240"/>
              <a:gd name="T75" fmla="*/ 181 h 240"/>
              <a:gd name="T76" fmla="*/ 208 w 240"/>
              <a:gd name="T77" fmla="*/ 32 h 240"/>
              <a:gd name="T78" fmla="*/ 32 w 240"/>
              <a:gd name="T79" fmla="*/ 208 h 240"/>
              <a:gd name="T80" fmla="*/ 208 w 240"/>
              <a:gd name="T81" fmla="*/ 32 h 240"/>
              <a:gd name="T82" fmla="*/ 160 w 240"/>
              <a:gd name="T83" fmla="*/ 92 h 240"/>
              <a:gd name="T84" fmla="*/ 196 w 240"/>
              <a:gd name="T85" fmla="*/ 196 h 240"/>
              <a:gd name="T86" fmla="*/ 92 w 240"/>
              <a:gd name="T87" fmla="*/ 148 h 240"/>
              <a:gd name="T88" fmla="*/ 80 w 240"/>
              <a:gd name="T89" fmla="*/ 104 h 240"/>
              <a:gd name="T90" fmla="*/ 80 w 240"/>
              <a:gd name="T91" fmla="*/ 56 h 240"/>
              <a:gd name="T92" fmla="*/ 80 w 240"/>
              <a:gd name="T93" fmla="*/ 10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240">
                <a:moveTo>
                  <a:pt x="240" y="192"/>
                </a:moveTo>
                <a:cubicBezTo>
                  <a:pt x="240" y="197"/>
                  <a:pt x="237" y="202"/>
                  <a:pt x="232" y="203"/>
                </a:cubicBezTo>
                <a:cubicBezTo>
                  <a:pt x="232" y="217"/>
                  <a:pt x="232" y="217"/>
                  <a:pt x="232" y="217"/>
                </a:cubicBezTo>
                <a:cubicBezTo>
                  <a:pt x="237" y="218"/>
                  <a:pt x="240" y="223"/>
                  <a:pt x="240" y="228"/>
                </a:cubicBezTo>
                <a:cubicBezTo>
                  <a:pt x="240" y="235"/>
                  <a:pt x="235" y="240"/>
                  <a:pt x="228" y="240"/>
                </a:cubicBezTo>
                <a:cubicBezTo>
                  <a:pt x="223" y="240"/>
                  <a:pt x="218" y="237"/>
                  <a:pt x="217" y="232"/>
                </a:cubicBezTo>
                <a:cubicBezTo>
                  <a:pt x="203" y="232"/>
                  <a:pt x="203" y="232"/>
                  <a:pt x="203" y="232"/>
                </a:cubicBezTo>
                <a:cubicBezTo>
                  <a:pt x="202" y="237"/>
                  <a:pt x="197" y="240"/>
                  <a:pt x="192" y="240"/>
                </a:cubicBezTo>
                <a:cubicBezTo>
                  <a:pt x="187" y="240"/>
                  <a:pt x="182" y="237"/>
                  <a:pt x="181" y="232"/>
                </a:cubicBezTo>
                <a:cubicBezTo>
                  <a:pt x="167" y="232"/>
                  <a:pt x="167" y="232"/>
                  <a:pt x="167" y="232"/>
                </a:cubicBezTo>
                <a:cubicBezTo>
                  <a:pt x="166" y="237"/>
                  <a:pt x="161" y="240"/>
                  <a:pt x="156" y="240"/>
                </a:cubicBezTo>
                <a:cubicBezTo>
                  <a:pt x="151" y="240"/>
                  <a:pt x="146" y="237"/>
                  <a:pt x="145" y="232"/>
                </a:cubicBezTo>
                <a:cubicBezTo>
                  <a:pt x="131" y="232"/>
                  <a:pt x="131" y="232"/>
                  <a:pt x="131" y="232"/>
                </a:cubicBezTo>
                <a:cubicBezTo>
                  <a:pt x="130" y="237"/>
                  <a:pt x="125" y="240"/>
                  <a:pt x="120" y="240"/>
                </a:cubicBezTo>
                <a:cubicBezTo>
                  <a:pt x="115" y="240"/>
                  <a:pt x="110" y="237"/>
                  <a:pt x="109" y="232"/>
                </a:cubicBezTo>
                <a:cubicBezTo>
                  <a:pt x="95" y="232"/>
                  <a:pt x="95" y="232"/>
                  <a:pt x="95" y="232"/>
                </a:cubicBezTo>
                <a:cubicBezTo>
                  <a:pt x="94" y="237"/>
                  <a:pt x="89" y="240"/>
                  <a:pt x="84" y="240"/>
                </a:cubicBezTo>
                <a:cubicBezTo>
                  <a:pt x="79" y="240"/>
                  <a:pt x="74" y="237"/>
                  <a:pt x="73" y="232"/>
                </a:cubicBezTo>
                <a:cubicBezTo>
                  <a:pt x="59" y="232"/>
                  <a:pt x="59" y="232"/>
                  <a:pt x="59" y="232"/>
                </a:cubicBezTo>
                <a:cubicBezTo>
                  <a:pt x="58" y="237"/>
                  <a:pt x="53" y="240"/>
                  <a:pt x="48" y="240"/>
                </a:cubicBezTo>
                <a:cubicBezTo>
                  <a:pt x="43" y="240"/>
                  <a:pt x="38" y="237"/>
                  <a:pt x="37" y="232"/>
                </a:cubicBezTo>
                <a:cubicBezTo>
                  <a:pt x="23" y="232"/>
                  <a:pt x="23" y="232"/>
                  <a:pt x="23" y="232"/>
                </a:cubicBezTo>
                <a:cubicBezTo>
                  <a:pt x="22" y="237"/>
                  <a:pt x="17" y="240"/>
                  <a:pt x="12" y="240"/>
                </a:cubicBezTo>
                <a:cubicBezTo>
                  <a:pt x="5" y="240"/>
                  <a:pt x="0" y="235"/>
                  <a:pt x="0" y="228"/>
                </a:cubicBezTo>
                <a:cubicBezTo>
                  <a:pt x="0" y="223"/>
                  <a:pt x="3" y="218"/>
                  <a:pt x="8" y="217"/>
                </a:cubicBezTo>
                <a:cubicBezTo>
                  <a:pt x="8" y="203"/>
                  <a:pt x="8" y="203"/>
                  <a:pt x="8" y="203"/>
                </a:cubicBezTo>
                <a:cubicBezTo>
                  <a:pt x="3" y="202"/>
                  <a:pt x="0" y="197"/>
                  <a:pt x="0" y="192"/>
                </a:cubicBezTo>
                <a:cubicBezTo>
                  <a:pt x="0" y="187"/>
                  <a:pt x="3" y="182"/>
                  <a:pt x="8" y="181"/>
                </a:cubicBezTo>
                <a:cubicBezTo>
                  <a:pt x="8" y="167"/>
                  <a:pt x="8" y="167"/>
                  <a:pt x="8" y="167"/>
                </a:cubicBezTo>
                <a:cubicBezTo>
                  <a:pt x="3" y="166"/>
                  <a:pt x="0" y="161"/>
                  <a:pt x="0" y="156"/>
                </a:cubicBezTo>
                <a:cubicBezTo>
                  <a:pt x="0" y="151"/>
                  <a:pt x="3" y="146"/>
                  <a:pt x="8" y="145"/>
                </a:cubicBezTo>
                <a:cubicBezTo>
                  <a:pt x="8" y="131"/>
                  <a:pt x="8" y="131"/>
                  <a:pt x="8" y="131"/>
                </a:cubicBezTo>
                <a:cubicBezTo>
                  <a:pt x="3" y="130"/>
                  <a:pt x="0" y="125"/>
                  <a:pt x="0" y="120"/>
                </a:cubicBezTo>
                <a:cubicBezTo>
                  <a:pt x="0" y="115"/>
                  <a:pt x="3" y="110"/>
                  <a:pt x="8" y="109"/>
                </a:cubicBezTo>
                <a:cubicBezTo>
                  <a:pt x="8" y="95"/>
                  <a:pt x="8" y="95"/>
                  <a:pt x="8" y="95"/>
                </a:cubicBezTo>
                <a:cubicBezTo>
                  <a:pt x="3" y="94"/>
                  <a:pt x="0" y="89"/>
                  <a:pt x="0" y="84"/>
                </a:cubicBezTo>
                <a:cubicBezTo>
                  <a:pt x="0" y="79"/>
                  <a:pt x="3" y="74"/>
                  <a:pt x="8" y="73"/>
                </a:cubicBezTo>
                <a:cubicBezTo>
                  <a:pt x="8" y="59"/>
                  <a:pt x="8" y="59"/>
                  <a:pt x="8" y="59"/>
                </a:cubicBezTo>
                <a:cubicBezTo>
                  <a:pt x="3" y="58"/>
                  <a:pt x="0" y="53"/>
                  <a:pt x="0" y="48"/>
                </a:cubicBezTo>
                <a:cubicBezTo>
                  <a:pt x="0" y="43"/>
                  <a:pt x="3" y="38"/>
                  <a:pt x="8" y="37"/>
                </a:cubicBezTo>
                <a:cubicBezTo>
                  <a:pt x="8" y="23"/>
                  <a:pt x="8" y="23"/>
                  <a:pt x="8" y="23"/>
                </a:cubicBezTo>
                <a:cubicBezTo>
                  <a:pt x="3" y="22"/>
                  <a:pt x="0" y="17"/>
                  <a:pt x="0" y="12"/>
                </a:cubicBezTo>
                <a:cubicBezTo>
                  <a:pt x="0" y="5"/>
                  <a:pt x="5" y="0"/>
                  <a:pt x="12" y="0"/>
                </a:cubicBezTo>
                <a:cubicBezTo>
                  <a:pt x="17" y="0"/>
                  <a:pt x="22" y="3"/>
                  <a:pt x="23" y="8"/>
                </a:cubicBezTo>
                <a:cubicBezTo>
                  <a:pt x="37" y="8"/>
                  <a:pt x="37" y="8"/>
                  <a:pt x="37" y="8"/>
                </a:cubicBezTo>
                <a:cubicBezTo>
                  <a:pt x="38" y="3"/>
                  <a:pt x="43" y="0"/>
                  <a:pt x="48" y="0"/>
                </a:cubicBezTo>
                <a:cubicBezTo>
                  <a:pt x="53" y="0"/>
                  <a:pt x="58" y="3"/>
                  <a:pt x="59" y="8"/>
                </a:cubicBezTo>
                <a:cubicBezTo>
                  <a:pt x="73" y="8"/>
                  <a:pt x="73" y="8"/>
                  <a:pt x="73" y="8"/>
                </a:cubicBezTo>
                <a:cubicBezTo>
                  <a:pt x="74" y="3"/>
                  <a:pt x="79" y="0"/>
                  <a:pt x="84" y="0"/>
                </a:cubicBezTo>
                <a:cubicBezTo>
                  <a:pt x="89" y="0"/>
                  <a:pt x="94" y="3"/>
                  <a:pt x="95" y="8"/>
                </a:cubicBezTo>
                <a:cubicBezTo>
                  <a:pt x="109" y="8"/>
                  <a:pt x="109" y="8"/>
                  <a:pt x="109" y="8"/>
                </a:cubicBezTo>
                <a:cubicBezTo>
                  <a:pt x="110" y="3"/>
                  <a:pt x="115" y="0"/>
                  <a:pt x="120" y="0"/>
                </a:cubicBezTo>
                <a:cubicBezTo>
                  <a:pt x="125" y="0"/>
                  <a:pt x="130" y="3"/>
                  <a:pt x="131" y="8"/>
                </a:cubicBezTo>
                <a:cubicBezTo>
                  <a:pt x="145" y="8"/>
                  <a:pt x="145" y="8"/>
                  <a:pt x="145" y="8"/>
                </a:cubicBezTo>
                <a:cubicBezTo>
                  <a:pt x="146" y="3"/>
                  <a:pt x="151" y="0"/>
                  <a:pt x="156" y="0"/>
                </a:cubicBezTo>
                <a:cubicBezTo>
                  <a:pt x="161" y="0"/>
                  <a:pt x="166" y="3"/>
                  <a:pt x="167" y="8"/>
                </a:cubicBezTo>
                <a:cubicBezTo>
                  <a:pt x="181" y="8"/>
                  <a:pt x="181" y="8"/>
                  <a:pt x="181" y="8"/>
                </a:cubicBezTo>
                <a:cubicBezTo>
                  <a:pt x="182" y="3"/>
                  <a:pt x="187" y="0"/>
                  <a:pt x="192" y="0"/>
                </a:cubicBezTo>
                <a:cubicBezTo>
                  <a:pt x="197" y="0"/>
                  <a:pt x="202" y="3"/>
                  <a:pt x="203" y="8"/>
                </a:cubicBezTo>
                <a:cubicBezTo>
                  <a:pt x="217" y="8"/>
                  <a:pt x="217" y="8"/>
                  <a:pt x="217" y="8"/>
                </a:cubicBezTo>
                <a:cubicBezTo>
                  <a:pt x="218" y="3"/>
                  <a:pt x="223" y="0"/>
                  <a:pt x="228" y="0"/>
                </a:cubicBezTo>
                <a:cubicBezTo>
                  <a:pt x="235" y="0"/>
                  <a:pt x="240" y="5"/>
                  <a:pt x="240" y="12"/>
                </a:cubicBezTo>
                <a:cubicBezTo>
                  <a:pt x="240" y="17"/>
                  <a:pt x="237" y="22"/>
                  <a:pt x="232" y="23"/>
                </a:cubicBezTo>
                <a:cubicBezTo>
                  <a:pt x="232" y="37"/>
                  <a:pt x="232" y="37"/>
                  <a:pt x="232" y="37"/>
                </a:cubicBezTo>
                <a:cubicBezTo>
                  <a:pt x="237" y="38"/>
                  <a:pt x="240" y="43"/>
                  <a:pt x="240" y="48"/>
                </a:cubicBezTo>
                <a:cubicBezTo>
                  <a:pt x="240" y="53"/>
                  <a:pt x="237" y="58"/>
                  <a:pt x="232" y="59"/>
                </a:cubicBezTo>
                <a:cubicBezTo>
                  <a:pt x="232" y="73"/>
                  <a:pt x="232" y="73"/>
                  <a:pt x="232" y="73"/>
                </a:cubicBezTo>
                <a:cubicBezTo>
                  <a:pt x="237" y="74"/>
                  <a:pt x="240" y="79"/>
                  <a:pt x="240" y="84"/>
                </a:cubicBezTo>
                <a:cubicBezTo>
                  <a:pt x="240" y="89"/>
                  <a:pt x="237" y="94"/>
                  <a:pt x="232" y="95"/>
                </a:cubicBezTo>
                <a:cubicBezTo>
                  <a:pt x="232" y="109"/>
                  <a:pt x="232" y="109"/>
                  <a:pt x="232" y="109"/>
                </a:cubicBezTo>
                <a:cubicBezTo>
                  <a:pt x="237" y="110"/>
                  <a:pt x="240" y="115"/>
                  <a:pt x="240" y="120"/>
                </a:cubicBezTo>
                <a:cubicBezTo>
                  <a:pt x="240" y="125"/>
                  <a:pt x="237" y="130"/>
                  <a:pt x="232" y="131"/>
                </a:cubicBezTo>
                <a:cubicBezTo>
                  <a:pt x="232" y="145"/>
                  <a:pt x="232" y="145"/>
                  <a:pt x="232" y="145"/>
                </a:cubicBezTo>
                <a:cubicBezTo>
                  <a:pt x="237" y="146"/>
                  <a:pt x="240" y="151"/>
                  <a:pt x="240" y="156"/>
                </a:cubicBezTo>
                <a:cubicBezTo>
                  <a:pt x="240" y="161"/>
                  <a:pt x="237" y="166"/>
                  <a:pt x="232" y="167"/>
                </a:cubicBezTo>
                <a:cubicBezTo>
                  <a:pt x="232" y="181"/>
                  <a:pt x="232" y="181"/>
                  <a:pt x="232" y="181"/>
                </a:cubicBezTo>
                <a:cubicBezTo>
                  <a:pt x="237" y="182"/>
                  <a:pt x="240" y="187"/>
                  <a:pt x="240" y="192"/>
                </a:cubicBezTo>
                <a:moveTo>
                  <a:pt x="208" y="32"/>
                </a:moveTo>
                <a:cubicBezTo>
                  <a:pt x="32" y="32"/>
                  <a:pt x="32" y="32"/>
                  <a:pt x="32" y="32"/>
                </a:cubicBezTo>
                <a:cubicBezTo>
                  <a:pt x="32" y="208"/>
                  <a:pt x="32" y="208"/>
                  <a:pt x="32" y="208"/>
                </a:cubicBezTo>
                <a:cubicBezTo>
                  <a:pt x="208" y="208"/>
                  <a:pt x="208" y="208"/>
                  <a:pt x="208" y="208"/>
                </a:cubicBezTo>
                <a:lnTo>
                  <a:pt x="208" y="32"/>
                </a:lnTo>
                <a:close/>
                <a:moveTo>
                  <a:pt x="104" y="160"/>
                </a:moveTo>
                <a:cubicBezTo>
                  <a:pt x="160" y="92"/>
                  <a:pt x="160" y="92"/>
                  <a:pt x="160" y="92"/>
                </a:cubicBezTo>
                <a:cubicBezTo>
                  <a:pt x="196" y="148"/>
                  <a:pt x="196" y="148"/>
                  <a:pt x="196" y="148"/>
                </a:cubicBezTo>
                <a:cubicBezTo>
                  <a:pt x="196" y="196"/>
                  <a:pt x="196" y="196"/>
                  <a:pt x="196" y="196"/>
                </a:cubicBezTo>
                <a:cubicBezTo>
                  <a:pt x="44" y="196"/>
                  <a:pt x="44" y="196"/>
                  <a:pt x="44" y="196"/>
                </a:cubicBezTo>
                <a:cubicBezTo>
                  <a:pt x="92" y="148"/>
                  <a:pt x="92" y="148"/>
                  <a:pt x="92" y="148"/>
                </a:cubicBezTo>
                <a:lnTo>
                  <a:pt x="104" y="160"/>
                </a:lnTo>
                <a:close/>
                <a:moveTo>
                  <a:pt x="80" y="104"/>
                </a:moveTo>
                <a:cubicBezTo>
                  <a:pt x="67" y="104"/>
                  <a:pt x="56" y="93"/>
                  <a:pt x="56" y="80"/>
                </a:cubicBezTo>
                <a:cubicBezTo>
                  <a:pt x="56" y="67"/>
                  <a:pt x="67" y="56"/>
                  <a:pt x="80" y="56"/>
                </a:cubicBezTo>
                <a:cubicBezTo>
                  <a:pt x="93" y="56"/>
                  <a:pt x="104" y="67"/>
                  <a:pt x="104" y="80"/>
                </a:cubicBezTo>
                <a:cubicBezTo>
                  <a:pt x="104" y="93"/>
                  <a:pt x="93" y="104"/>
                  <a:pt x="80" y="104"/>
                </a:cubicBezTo>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8" name="Freeform 182"/>
          <p:cNvSpPr>
            <a:spLocks noEditPoints="1"/>
          </p:cNvSpPr>
          <p:nvPr/>
        </p:nvSpPr>
        <p:spPr bwMode="auto">
          <a:xfrm>
            <a:off x="2099964" y="3738876"/>
            <a:ext cx="255423" cy="159384"/>
          </a:xfrm>
          <a:custGeom>
            <a:avLst/>
            <a:gdLst>
              <a:gd name="T0" fmla="*/ 244 w 256"/>
              <a:gd name="T1" fmla="*/ 160 h 160"/>
              <a:gd name="T2" fmla="*/ 232 w 256"/>
              <a:gd name="T3" fmla="*/ 160 h 160"/>
              <a:gd name="T4" fmla="*/ 24 w 256"/>
              <a:gd name="T5" fmla="*/ 160 h 160"/>
              <a:gd name="T6" fmla="*/ 12 w 256"/>
              <a:gd name="T7" fmla="*/ 160 h 160"/>
              <a:gd name="T8" fmla="*/ 0 w 256"/>
              <a:gd name="T9" fmla="*/ 148 h 160"/>
              <a:gd name="T10" fmla="*/ 0 w 256"/>
              <a:gd name="T11" fmla="*/ 128 h 160"/>
              <a:gd name="T12" fmla="*/ 24 w 256"/>
              <a:gd name="T13" fmla="*/ 128 h 160"/>
              <a:gd name="T14" fmla="*/ 24 w 256"/>
              <a:gd name="T15" fmla="*/ 12 h 160"/>
              <a:gd name="T16" fmla="*/ 36 w 256"/>
              <a:gd name="T17" fmla="*/ 0 h 160"/>
              <a:gd name="T18" fmla="*/ 220 w 256"/>
              <a:gd name="T19" fmla="*/ 0 h 160"/>
              <a:gd name="T20" fmla="*/ 232 w 256"/>
              <a:gd name="T21" fmla="*/ 12 h 160"/>
              <a:gd name="T22" fmla="*/ 232 w 256"/>
              <a:gd name="T23" fmla="*/ 128 h 160"/>
              <a:gd name="T24" fmla="*/ 256 w 256"/>
              <a:gd name="T25" fmla="*/ 128 h 160"/>
              <a:gd name="T26" fmla="*/ 256 w 256"/>
              <a:gd name="T27" fmla="*/ 148 h 160"/>
              <a:gd name="T28" fmla="*/ 244 w 256"/>
              <a:gd name="T29" fmla="*/ 160 h 160"/>
              <a:gd name="T30" fmla="*/ 100 w 256"/>
              <a:gd name="T31" fmla="*/ 148 h 160"/>
              <a:gd name="T32" fmla="*/ 156 w 256"/>
              <a:gd name="T33" fmla="*/ 148 h 160"/>
              <a:gd name="T34" fmla="*/ 156 w 256"/>
              <a:gd name="T35" fmla="*/ 140 h 160"/>
              <a:gd name="T36" fmla="*/ 100 w 256"/>
              <a:gd name="T37" fmla="*/ 140 h 160"/>
              <a:gd name="T38" fmla="*/ 100 w 256"/>
              <a:gd name="T39" fmla="*/ 148 h 160"/>
              <a:gd name="T40" fmla="*/ 216 w 256"/>
              <a:gd name="T41" fmla="*/ 16 h 160"/>
              <a:gd name="T42" fmla="*/ 40 w 256"/>
              <a:gd name="T43" fmla="*/ 16 h 160"/>
              <a:gd name="T44" fmla="*/ 40 w 256"/>
              <a:gd name="T45" fmla="*/ 120 h 160"/>
              <a:gd name="T46" fmla="*/ 216 w 256"/>
              <a:gd name="T47" fmla="*/ 120 h 160"/>
              <a:gd name="T48" fmla="*/ 216 w 256"/>
              <a:gd name="T49"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39" name="Freeform 225"/>
          <p:cNvSpPr>
            <a:spLocks noEditPoints="1"/>
          </p:cNvSpPr>
          <p:nvPr/>
        </p:nvSpPr>
        <p:spPr bwMode="auto">
          <a:xfrm>
            <a:off x="3605371" y="3991723"/>
            <a:ext cx="255423" cy="255423"/>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51 w 256"/>
              <a:gd name="T15" fmla="*/ 198 h 256"/>
              <a:gd name="T16" fmla="*/ 80 w 256"/>
              <a:gd name="T17" fmla="*/ 188 h 256"/>
              <a:gd name="T18" fmla="*/ 105 w 256"/>
              <a:gd name="T19" fmla="*/ 177 h 256"/>
              <a:gd name="T20" fmla="*/ 105 w 256"/>
              <a:gd name="T21" fmla="*/ 158 h 256"/>
              <a:gd name="T22" fmla="*/ 95 w 256"/>
              <a:gd name="T23" fmla="*/ 134 h 256"/>
              <a:gd name="T24" fmla="*/ 89 w 256"/>
              <a:gd name="T25" fmla="*/ 124 h 256"/>
              <a:gd name="T26" fmla="*/ 92 w 256"/>
              <a:gd name="T27" fmla="*/ 108 h 256"/>
              <a:gd name="T28" fmla="*/ 90 w 256"/>
              <a:gd name="T29" fmla="*/ 87 h 256"/>
              <a:gd name="T30" fmla="*/ 128 w 256"/>
              <a:gd name="T31" fmla="*/ 56 h 256"/>
              <a:gd name="T32" fmla="*/ 166 w 256"/>
              <a:gd name="T33" fmla="*/ 87 h 256"/>
              <a:gd name="T34" fmla="*/ 164 w 256"/>
              <a:gd name="T35" fmla="*/ 108 h 256"/>
              <a:gd name="T36" fmla="*/ 167 w 256"/>
              <a:gd name="T37" fmla="*/ 124 h 256"/>
              <a:gd name="T38" fmla="*/ 161 w 256"/>
              <a:gd name="T39" fmla="*/ 134 h 256"/>
              <a:gd name="T40" fmla="*/ 151 w 256"/>
              <a:gd name="T41" fmla="*/ 158 h 256"/>
              <a:gd name="T42" fmla="*/ 151 w 256"/>
              <a:gd name="T43" fmla="*/ 177 h 256"/>
              <a:gd name="T44" fmla="*/ 176 w 256"/>
              <a:gd name="T45" fmla="*/ 188 h 256"/>
              <a:gd name="T46" fmla="*/ 205 w 256"/>
              <a:gd name="T47" fmla="*/ 198 h 256"/>
              <a:gd name="T48" fmla="*/ 232 w 256"/>
              <a:gd name="T49" fmla="*/ 128 h 256"/>
              <a:gd name="T50" fmla="*/ 128 w 256"/>
              <a:gd name="T51" fmla="*/ 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55"/>
                  <a:pt x="34" y="179"/>
                  <a:pt x="51" y="198"/>
                </a:cubicBezTo>
                <a:cubicBezTo>
                  <a:pt x="66" y="190"/>
                  <a:pt x="61" y="196"/>
                  <a:pt x="80" y="188"/>
                </a:cubicBezTo>
                <a:cubicBezTo>
                  <a:pt x="100" y="180"/>
                  <a:pt x="105" y="177"/>
                  <a:pt x="105" y="177"/>
                </a:cubicBezTo>
                <a:cubicBezTo>
                  <a:pt x="105" y="158"/>
                  <a:pt x="105" y="158"/>
                  <a:pt x="105" y="158"/>
                </a:cubicBezTo>
                <a:cubicBezTo>
                  <a:pt x="105" y="158"/>
                  <a:pt x="98" y="152"/>
                  <a:pt x="95" y="134"/>
                </a:cubicBezTo>
                <a:cubicBezTo>
                  <a:pt x="91" y="136"/>
                  <a:pt x="89" y="129"/>
                  <a:pt x="89" y="124"/>
                </a:cubicBezTo>
                <a:cubicBezTo>
                  <a:pt x="89" y="120"/>
                  <a:pt x="86" y="107"/>
                  <a:pt x="92" y="108"/>
                </a:cubicBezTo>
                <a:cubicBezTo>
                  <a:pt x="91" y="99"/>
                  <a:pt x="90" y="92"/>
                  <a:pt x="90" y="87"/>
                </a:cubicBezTo>
                <a:cubicBezTo>
                  <a:pt x="92" y="73"/>
                  <a:pt x="106" y="57"/>
                  <a:pt x="128" y="56"/>
                </a:cubicBezTo>
                <a:cubicBezTo>
                  <a:pt x="154" y="57"/>
                  <a:pt x="164" y="73"/>
                  <a:pt x="166" y="87"/>
                </a:cubicBezTo>
                <a:cubicBezTo>
                  <a:pt x="166" y="92"/>
                  <a:pt x="165" y="99"/>
                  <a:pt x="164" y="108"/>
                </a:cubicBezTo>
                <a:cubicBezTo>
                  <a:pt x="170" y="107"/>
                  <a:pt x="167" y="120"/>
                  <a:pt x="167" y="124"/>
                </a:cubicBezTo>
                <a:cubicBezTo>
                  <a:pt x="167" y="129"/>
                  <a:pt x="165" y="136"/>
                  <a:pt x="161" y="134"/>
                </a:cubicBezTo>
                <a:cubicBezTo>
                  <a:pt x="158" y="152"/>
                  <a:pt x="151" y="158"/>
                  <a:pt x="151" y="158"/>
                </a:cubicBezTo>
                <a:cubicBezTo>
                  <a:pt x="151" y="177"/>
                  <a:pt x="151" y="177"/>
                  <a:pt x="151" y="177"/>
                </a:cubicBezTo>
                <a:cubicBezTo>
                  <a:pt x="151" y="177"/>
                  <a:pt x="156" y="180"/>
                  <a:pt x="176" y="188"/>
                </a:cubicBezTo>
                <a:cubicBezTo>
                  <a:pt x="195" y="196"/>
                  <a:pt x="190" y="190"/>
                  <a:pt x="205" y="198"/>
                </a:cubicBezTo>
                <a:cubicBezTo>
                  <a:pt x="222" y="179"/>
                  <a:pt x="232" y="155"/>
                  <a:pt x="232" y="128"/>
                </a:cubicBezTo>
                <a:cubicBezTo>
                  <a:pt x="232" y="71"/>
                  <a:pt x="185" y="24"/>
                  <a:pt x="128" y="24"/>
                </a:cubicBezTo>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40" name="Freeform 259"/>
          <p:cNvSpPr>
            <a:spLocks noEditPoints="1"/>
          </p:cNvSpPr>
          <p:nvPr/>
        </p:nvSpPr>
        <p:spPr bwMode="auto">
          <a:xfrm>
            <a:off x="5046225" y="4300408"/>
            <a:ext cx="257466" cy="255423"/>
          </a:xfrm>
          <a:custGeom>
            <a:avLst/>
            <a:gdLst>
              <a:gd name="T0" fmla="*/ 128 w 256"/>
              <a:gd name="T1" fmla="*/ 256 h 256"/>
              <a:gd name="T2" fmla="*/ 0 w 256"/>
              <a:gd name="T3" fmla="*/ 128 h 256"/>
              <a:gd name="T4" fmla="*/ 128 w 256"/>
              <a:gd name="T5" fmla="*/ 0 h 256"/>
              <a:gd name="T6" fmla="*/ 256 w 256"/>
              <a:gd name="T7" fmla="*/ 128 h 256"/>
              <a:gd name="T8" fmla="*/ 128 w 256"/>
              <a:gd name="T9" fmla="*/ 256 h 256"/>
              <a:gd name="T10" fmla="*/ 128 w 256"/>
              <a:gd name="T11" fmla="*/ 24 h 256"/>
              <a:gd name="T12" fmla="*/ 24 w 256"/>
              <a:gd name="T13" fmla="*/ 128 h 256"/>
              <a:gd name="T14" fmla="*/ 128 w 256"/>
              <a:gd name="T15" fmla="*/ 232 h 256"/>
              <a:gd name="T16" fmla="*/ 232 w 256"/>
              <a:gd name="T17" fmla="*/ 128 h 256"/>
              <a:gd name="T18" fmla="*/ 128 w 256"/>
              <a:gd name="T19" fmla="*/ 24 h 256"/>
              <a:gd name="T20" fmla="*/ 100 w 256"/>
              <a:gd name="T21" fmla="*/ 152 h 256"/>
              <a:gd name="T22" fmla="*/ 64 w 256"/>
              <a:gd name="T23" fmla="*/ 64 h 256"/>
              <a:gd name="T24" fmla="*/ 156 w 256"/>
              <a:gd name="T25" fmla="*/ 100 h 256"/>
              <a:gd name="T26" fmla="*/ 192 w 256"/>
              <a:gd name="T27" fmla="*/ 192 h 256"/>
              <a:gd name="T28" fmla="*/ 100 w 256"/>
              <a:gd name="T29" fmla="*/ 152 h 256"/>
              <a:gd name="T30" fmla="*/ 128 w 256"/>
              <a:gd name="T31" fmla="*/ 116 h 256"/>
              <a:gd name="T32" fmla="*/ 116 w 256"/>
              <a:gd name="T33" fmla="*/ 128 h 256"/>
              <a:gd name="T34" fmla="*/ 128 w 256"/>
              <a:gd name="T35" fmla="*/ 140 h 256"/>
              <a:gd name="T36" fmla="*/ 140 w 256"/>
              <a:gd name="T37" fmla="*/ 128 h 256"/>
              <a:gd name="T38" fmla="*/ 128 w 256"/>
              <a:gd name="T39" fmla="*/ 1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00" y="152"/>
                </a:moveTo>
                <a:cubicBezTo>
                  <a:pt x="64" y="64"/>
                  <a:pt x="64" y="64"/>
                  <a:pt x="64" y="64"/>
                </a:cubicBezTo>
                <a:cubicBezTo>
                  <a:pt x="156" y="100"/>
                  <a:pt x="156" y="100"/>
                  <a:pt x="156" y="100"/>
                </a:cubicBezTo>
                <a:cubicBezTo>
                  <a:pt x="192" y="192"/>
                  <a:pt x="192" y="192"/>
                  <a:pt x="192" y="192"/>
                </a:cubicBezTo>
                <a:lnTo>
                  <a:pt x="100" y="152"/>
                </a:lnTo>
                <a:close/>
                <a:moveTo>
                  <a:pt x="128" y="116"/>
                </a:moveTo>
                <a:cubicBezTo>
                  <a:pt x="121" y="116"/>
                  <a:pt x="116" y="121"/>
                  <a:pt x="116" y="128"/>
                </a:cubicBezTo>
                <a:cubicBezTo>
                  <a:pt x="116" y="135"/>
                  <a:pt x="121" y="140"/>
                  <a:pt x="128" y="140"/>
                </a:cubicBezTo>
                <a:cubicBezTo>
                  <a:pt x="135" y="140"/>
                  <a:pt x="140" y="135"/>
                  <a:pt x="140" y="128"/>
                </a:cubicBezTo>
                <a:cubicBezTo>
                  <a:pt x="140" y="121"/>
                  <a:pt x="135" y="116"/>
                  <a:pt x="128" y="116"/>
                </a:cubicBezTo>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p>
        </p:txBody>
      </p:sp>
      <p:sp>
        <p:nvSpPr>
          <p:cNvPr id="41" name="文本框 40"/>
          <p:cNvSpPr txBox="1"/>
          <p:nvPr/>
        </p:nvSpPr>
        <p:spPr>
          <a:xfrm>
            <a:off x="565216" y="3834095"/>
            <a:ext cx="1466144" cy="1029513"/>
          </a:xfrm>
          <a:prstGeom prst="rect">
            <a:avLst/>
          </a:prstGeom>
          <a:noFill/>
        </p:spPr>
        <p:txBody>
          <a:bodyPr wrap="square" lIns="68580" tIns="34290" rIns="68580" bIns="34290" rtlCol="0">
            <a:spAutoFit/>
          </a:bodyPr>
          <a:lstStyle/>
          <a:p>
            <a:pPr lvl="0" defTabSz="457200">
              <a:lnSpc>
                <a:spcPct val="130000"/>
              </a:lnSpc>
            </a:pPr>
            <a:r>
              <a:rPr lang="zh-CN" altLang="en-US" sz="1200" dirty="0">
                <a:latin typeface="微软雅黑" panose="020B0503020204020204" pitchFamily="34" charset="-122"/>
                <a:ea typeface="微软雅黑" panose="020B0503020204020204" pitchFamily="34" charset="-122"/>
              </a:rPr>
              <a:t>开发低成本</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应用，将低成本</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更具有竞争力，吸引用户关注</a:t>
            </a:r>
          </a:p>
        </p:txBody>
      </p:sp>
      <p:sp>
        <p:nvSpPr>
          <p:cNvPr id="42" name="文本框 41"/>
          <p:cNvSpPr txBox="1"/>
          <p:nvPr/>
        </p:nvSpPr>
        <p:spPr>
          <a:xfrm>
            <a:off x="2062754" y="4168903"/>
            <a:ext cx="1466144" cy="1029513"/>
          </a:xfrm>
          <a:prstGeom prst="rect">
            <a:avLst/>
          </a:prstGeom>
          <a:noFill/>
        </p:spPr>
        <p:txBody>
          <a:bodyPr wrap="square" lIns="68580" tIns="34290" rIns="68580" bIns="34290" rtlCol="0">
            <a:spAutoFit/>
          </a:bodyPr>
          <a:lstStyle/>
          <a:p>
            <a:pPr lvl="0" defTabSz="457200">
              <a:lnSpc>
                <a:spcPct val="130000"/>
              </a:lnSpc>
            </a:pPr>
            <a:r>
              <a:rPr lang="zh-CN" altLang="en-US" sz="1200" dirty="0">
                <a:latin typeface="微软雅黑" panose="020B0503020204020204" pitchFamily="34" charset="-122"/>
                <a:ea typeface="微软雅黑" panose="020B0503020204020204" pitchFamily="34" charset="-122"/>
              </a:rPr>
              <a:t>开发应用后，自主研发</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来更好的搭配应用，并开源吸引独立开发者</a:t>
            </a:r>
          </a:p>
        </p:txBody>
      </p:sp>
      <p:sp>
        <p:nvSpPr>
          <p:cNvPr id="43" name="文本框 42"/>
          <p:cNvSpPr txBox="1"/>
          <p:nvPr/>
        </p:nvSpPr>
        <p:spPr>
          <a:xfrm>
            <a:off x="3522882" y="4428120"/>
            <a:ext cx="1466144" cy="789447"/>
          </a:xfrm>
          <a:prstGeom prst="rect">
            <a:avLst/>
          </a:prstGeom>
          <a:noFill/>
        </p:spPr>
        <p:txBody>
          <a:bodyPr wrap="square" lIns="68580" tIns="34290" rIns="68580" bIns="34290" rtlCol="0">
            <a:spAutoFit/>
          </a:bodyPr>
          <a:lstStyle/>
          <a:p>
            <a:pPr lvl="0" defTabSz="457200">
              <a:lnSpc>
                <a:spcPct val="130000"/>
              </a:lnSpc>
            </a:pPr>
            <a:r>
              <a:rPr lang="zh-CN" altLang="en-US" sz="1200" dirty="0">
                <a:latin typeface="微软雅黑" panose="020B0503020204020204" pitchFamily="34" charset="-122"/>
                <a:ea typeface="微软雅黑" panose="020B0503020204020204" pitchFamily="34" charset="-122"/>
              </a:rPr>
              <a:t>优质的应用，普适性的硬件，利用优势积累用户</a:t>
            </a:r>
          </a:p>
        </p:txBody>
      </p:sp>
      <p:sp>
        <p:nvSpPr>
          <p:cNvPr id="44" name="文本框 43"/>
          <p:cNvSpPr txBox="1"/>
          <p:nvPr/>
        </p:nvSpPr>
        <p:spPr>
          <a:xfrm>
            <a:off x="4971047" y="4725811"/>
            <a:ext cx="1466144" cy="789447"/>
          </a:xfrm>
          <a:prstGeom prst="rect">
            <a:avLst/>
          </a:prstGeom>
          <a:noFill/>
        </p:spPr>
        <p:txBody>
          <a:bodyPr wrap="square" lIns="68580" tIns="34290" rIns="68580" bIns="34290" rtlCol="0">
            <a:spAutoFit/>
          </a:bodyPr>
          <a:lstStyle/>
          <a:p>
            <a:pPr lvl="0" defTabSz="457200">
              <a:lnSpc>
                <a:spcPct val="130000"/>
              </a:lnSpc>
            </a:pPr>
            <a:r>
              <a:rPr lang="zh-CN" altLang="en-US" sz="1200" dirty="0">
                <a:latin typeface="微软雅黑" panose="020B0503020204020204" pitchFamily="34" charset="-122"/>
                <a:ea typeface="微软雅黑" panose="020B0503020204020204" pitchFamily="34" charset="-122"/>
              </a:rPr>
              <a:t>当拥有一定基础的用户量时，正式进入高端市场</a:t>
            </a:r>
          </a:p>
        </p:txBody>
      </p:sp>
    </p:spTree>
    <p:extLst>
      <p:ext uri="{BB962C8B-B14F-4D97-AF65-F5344CB8AC3E}">
        <p14:creationId xmlns:p14="http://schemas.microsoft.com/office/powerpoint/2010/main" val="61534529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此处未来</a:t>
            </a:r>
          </a:p>
        </p:txBody>
      </p:sp>
      <p:sp>
        <p:nvSpPr>
          <p:cNvPr id="3" name="文本占位符 2"/>
          <p:cNvSpPr>
            <a:spLocks noGrp="1"/>
          </p:cNvSpPr>
          <p:nvPr>
            <p:ph type="body" sz="quarter" idx="11"/>
          </p:nvPr>
        </p:nvSpPr>
        <p:spPr/>
        <p:txBody>
          <a:bodyPr/>
          <a:lstStyle/>
          <a:p>
            <a:r>
              <a:rPr lang="en-US" altLang="zh-CN" dirty="0"/>
              <a:t>THE FUTURE IS NOW</a:t>
            </a:r>
            <a:endParaRPr lang="zh-CN" altLang="en-US" dirty="0"/>
          </a:p>
        </p:txBody>
      </p:sp>
      <p:pic>
        <p:nvPicPr>
          <p:cNvPr id="4" name="图片 3" descr="5386274ca9fe3"/>
          <p:cNvPicPr/>
          <p:nvPr/>
        </p:nvPicPr>
        <p:blipFill>
          <a:blip r:embed="rId3"/>
          <a:stretch>
            <a:fillRect/>
          </a:stretch>
        </p:blipFill>
        <p:spPr>
          <a:xfrm>
            <a:off x="432637" y="1599103"/>
            <a:ext cx="4987261" cy="4862657"/>
          </a:xfrm>
          <a:prstGeom prst="rect">
            <a:avLst/>
          </a:prstGeom>
        </p:spPr>
      </p:pic>
      <p:sp>
        <p:nvSpPr>
          <p:cNvPr id="5" name="文本框 4"/>
          <p:cNvSpPr txBox="1"/>
          <p:nvPr/>
        </p:nvSpPr>
        <p:spPr>
          <a:xfrm>
            <a:off x="6195752" y="3552305"/>
            <a:ext cx="4211782"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Android</a:t>
            </a:r>
            <a:r>
              <a:rPr lang="zh-CN" altLang="zh-CN" b="1" dirty="0"/>
              <a:t>为载体的低成本</a:t>
            </a:r>
            <a:r>
              <a:rPr lang="en-US" altLang="zh-CN" b="1" dirty="0"/>
              <a:t>VR</a:t>
            </a:r>
            <a:r>
              <a:rPr lang="zh-CN" altLang="zh-CN" b="1" dirty="0"/>
              <a:t>设备下载</a:t>
            </a:r>
            <a:endParaRPr lang="en-US" altLang="zh-CN" b="1" dirty="0"/>
          </a:p>
          <a:p>
            <a:endParaRPr lang="zh-CN" altLang="zh-CN" b="1" dirty="0"/>
          </a:p>
          <a:p>
            <a:pPr marL="285750" indent="-285750">
              <a:buFont typeface="Arial" panose="020B0604020202020204" pitchFamily="34" charset="0"/>
              <a:buChar char="•"/>
            </a:pPr>
            <a:r>
              <a:rPr lang="zh-CN" altLang="zh-CN" b="1" dirty="0"/>
              <a:t>目标年龄：</a:t>
            </a:r>
            <a:r>
              <a:rPr lang="en-US" altLang="zh-CN" b="1" dirty="0"/>
              <a:t>14~21</a:t>
            </a:r>
            <a:r>
              <a:rPr lang="zh-CN" altLang="zh-CN" b="1" dirty="0"/>
              <a:t>周岁</a:t>
            </a:r>
            <a:endParaRPr lang="en-US" altLang="zh-CN" b="1" dirty="0"/>
          </a:p>
          <a:p>
            <a:endParaRPr lang="zh-CN" altLang="zh-CN" b="1" dirty="0"/>
          </a:p>
          <a:p>
            <a:pPr marL="285750" indent="-285750">
              <a:buFont typeface="Arial" panose="020B0604020202020204" pitchFamily="34" charset="0"/>
              <a:buChar char="•"/>
            </a:pPr>
            <a:r>
              <a:rPr lang="zh-CN" altLang="zh-CN" b="1" dirty="0"/>
              <a:t>分级：</a:t>
            </a:r>
            <a:r>
              <a:rPr lang="en-US" altLang="zh-CN" b="1" dirty="0"/>
              <a:t>E10</a:t>
            </a:r>
            <a:endParaRPr lang="zh-CN" altLang="zh-CN" b="1" dirty="0"/>
          </a:p>
          <a:p>
            <a:endParaRPr lang="zh-CN" altLang="en-US" dirty="0"/>
          </a:p>
        </p:txBody>
      </p:sp>
      <p:sp>
        <p:nvSpPr>
          <p:cNvPr id="6" name="文本框 5"/>
          <p:cNvSpPr txBox="1"/>
          <p:nvPr/>
        </p:nvSpPr>
        <p:spPr>
          <a:xfrm>
            <a:off x="6195752" y="1676689"/>
            <a:ext cx="3951317" cy="523220"/>
          </a:xfrm>
          <a:prstGeom prst="rect">
            <a:avLst/>
          </a:prstGeom>
          <a:noFill/>
        </p:spPr>
        <p:txBody>
          <a:bodyPr wrap="square" rtlCol="0">
            <a:spAutoFit/>
          </a:bodyPr>
          <a:lstStyle/>
          <a:p>
            <a:r>
              <a:rPr lang="zh-CN" altLang="en-US" sz="2800" b="1" dirty="0"/>
              <a:t>应用开发第一作：</a:t>
            </a:r>
          </a:p>
        </p:txBody>
      </p:sp>
      <p:sp>
        <p:nvSpPr>
          <p:cNvPr id="7" name="文本框 6"/>
          <p:cNvSpPr txBox="1"/>
          <p:nvPr/>
        </p:nvSpPr>
        <p:spPr>
          <a:xfrm>
            <a:off x="6195752" y="2493012"/>
            <a:ext cx="2892829" cy="707886"/>
          </a:xfrm>
          <a:prstGeom prst="rect">
            <a:avLst/>
          </a:prstGeom>
          <a:noFill/>
        </p:spPr>
        <p:txBody>
          <a:bodyPr wrap="square" rtlCol="0">
            <a:spAutoFit/>
          </a:bodyPr>
          <a:lstStyle/>
          <a:p>
            <a:r>
              <a:rPr lang="zh-CN" altLang="en-US" sz="4000" b="1" kern="0" dirty="0">
                <a:solidFill>
                  <a:srgbClr val="EE004E"/>
                </a:solidFill>
                <a:latin typeface="微软雅黑" panose="020B0503020204020204" pitchFamily="34" charset="-122"/>
                <a:ea typeface="微软雅黑" panose="020B0503020204020204" pitchFamily="34" charset="-122"/>
              </a:rPr>
              <a:t>城堡指挥官</a:t>
            </a:r>
          </a:p>
        </p:txBody>
      </p:sp>
    </p:spTree>
    <p:extLst>
      <p:ext uri="{BB962C8B-B14F-4D97-AF65-F5344CB8AC3E}">
        <p14:creationId xmlns:p14="http://schemas.microsoft.com/office/powerpoint/2010/main" val="61597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615043" y="344767"/>
            <a:ext cx="666750" cy="572355"/>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67441" y="688039"/>
            <a:ext cx="4391024" cy="400110"/>
          </a:xfrm>
          <a:prstGeom prst="rect">
            <a:avLst/>
          </a:prstGeom>
          <a:noFill/>
        </p:spPr>
        <p:txBody>
          <a:bodyPr wrap="square" rtlCol="0">
            <a:spAutoFit/>
          </a:bodyPr>
          <a:lstStyle/>
          <a:p>
            <a:r>
              <a:rPr lang="en-US" altLang="zh-CN" sz="2000" dirty="0">
                <a:solidFill>
                  <a:schemeClr val="bg1"/>
                </a:solidFill>
              </a:rPr>
              <a:t>THE FUTURE IS NOW</a:t>
            </a:r>
            <a:endParaRPr lang="zh-CN" altLang="en-US" sz="2000" dirty="0">
              <a:solidFill>
                <a:schemeClr val="bg1"/>
              </a:solidFill>
            </a:endParaRPr>
          </a:p>
        </p:txBody>
      </p:sp>
      <p:sp>
        <p:nvSpPr>
          <p:cNvPr id="5" name="文本框 4"/>
          <p:cNvSpPr txBox="1"/>
          <p:nvPr/>
        </p:nvSpPr>
        <p:spPr>
          <a:xfrm>
            <a:off x="1267441" y="284050"/>
            <a:ext cx="4391024"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此处未来</a:t>
            </a:r>
          </a:p>
        </p:txBody>
      </p:sp>
      <p:sp>
        <p:nvSpPr>
          <p:cNvPr id="6" name="矩形 5"/>
          <p:cNvSpPr/>
          <p:nvPr/>
        </p:nvSpPr>
        <p:spPr>
          <a:xfrm>
            <a:off x="0" y="1592826"/>
            <a:ext cx="6489290" cy="4424516"/>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082117" y="3347883"/>
            <a:ext cx="5338917" cy="5338917"/>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67150" y="2417781"/>
            <a:ext cx="5354990" cy="2822311"/>
          </a:xfrm>
          <a:prstGeom prst="rect">
            <a:avLst/>
          </a:prstGeom>
        </p:spPr>
        <p:txBody>
          <a:bodyPr wrap="square">
            <a:spAutoFit/>
          </a:bodyPr>
          <a:lstStyle/>
          <a:p>
            <a:pPr marL="171450" indent="-171450" algn="just">
              <a:lnSpc>
                <a:spcPct val="130000"/>
              </a:lnSpc>
              <a:spcBef>
                <a:spcPts val="600"/>
              </a:spcBef>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独特的半战略</a:t>
            </a:r>
            <a:r>
              <a:rPr lang="en-US" altLang="zh-CN" sz="1200" dirty="0">
                <a:solidFill>
                  <a:schemeClr val="bg1"/>
                </a:solidFill>
                <a:latin typeface="微软雅黑" panose="020B0503020204020204" pitchFamily="34" charset="-122"/>
                <a:ea typeface="微软雅黑" panose="020B0503020204020204" pitchFamily="34" charset="-122"/>
              </a:rPr>
              <a:t>VR</a:t>
            </a:r>
            <a:r>
              <a:rPr lang="zh-CN" altLang="en-US" sz="1200" dirty="0">
                <a:solidFill>
                  <a:schemeClr val="bg1"/>
                </a:solidFill>
                <a:latin typeface="微软雅黑" panose="020B0503020204020204" pitchFamily="34" charset="-122"/>
                <a:ea typeface="微软雅黑" panose="020B0503020204020204" pitchFamily="34" charset="-122"/>
              </a:rPr>
              <a:t>游戏，沉浸式体验让你完全置身王国边境战场</a:t>
            </a:r>
            <a:endParaRPr lang="en-US" altLang="zh-CN" sz="12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使用语音指挥你的部队，真实的指挥官体验</a:t>
            </a:r>
            <a:endParaRPr lang="en-US" altLang="zh-CN" sz="12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构筑独一无二的防御工事，塔楼，强弩，炮台。数百种不同组合</a:t>
            </a:r>
            <a:endParaRPr lang="en-US" altLang="zh-CN" sz="12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从简单的火球术到雷神之怒，超过</a:t>
            </a:r>
            <a:r>
              <a:rPr lang="en-US" altLang="zh-CN" sz="1200" dirty="0">
                <a:solidFill>
                  <a:schemeClr val="bg1"/>
                </a:solidFill>
                <a:latin typeface="微软雅黑" panose="020B0503020204020204" pitchFamily="34" charset="-122"/>
                <a:ea typeface="微软雅黑" panose="020B0503020204020204" pitchFamily="34" charset="-122"/>
              </a:rPr>
              <a:t>25</a:t>
            </a:r>
            <a:r>
              <a:rPr lang="zh-CN" altLang="en-US" sz="1200" dirty="0">
                <a:solidFill>
                  <a:schemeClr val="bg1"/>
                </a:solidFill>
                <a:latin typeface="微软雅黑" panose="020B0503020204020204" pitchFamily="34" charset="-122"/>
                <a:ea typeface="微软雅黑" panose="020B0503020204020204" pitchFamily="34" charset="-122"/>
              </a:rPr>
              <a:t>种不同绚丽魔法</a:t>
            </a:r>
            <a:endParaRPr lang="en-US" altLang="zh-CN" sz="12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同成群结队的敌人与庞大的</a:t>
            </a:r>
            <a:r>
              <a:rPr lang="en-US" altLang="zh-CN" sz="1200" dirty="0">
                <a:solidFill>
                  <a:schemeClr val="bg1"/>
                </a:solidFill>
                <a:latin typeface="微软雅黑" panose="020B0503020204020204" pitchFamily="34" charset="-122"/>
                <a:ea typeface="微软雅黑" panose="020B0503020204020204" pitchFamily="34" charset="-122"/>
              </a:rPr>
              <a:t>boss</a:t>
            </a:r>
            <a:r>
              <a:rPr lang="zh-CN" altLang="en-US" sz="1200" dirty="0">
                <a:solidFill>
                  <a:schemeClr val="bg1"/>
                </a:solidFill>
                <a:latin typeface="微软雅黑" panose="020B0503020204020204" pitchFamily="34" charset="-122"/>
                <a:ea typeface="微软雅黑" panose="020B0503020204020204" pitchFamily="34" charset="-122"/>
              </a:rPr>
              <a:t>战斗</a:t>
            </a:r>
            <a:endParaRPr lang="en-US" altLang="zh-CN" sz="12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400" dirty="0">
              <a:solidFill>
                <a:schemeClr val="bg1"/>
              </a:solidFill>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多人模式“王国内战”</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10" name="Freeform 213"/>
          <p:cNvSpPr>
            <a:spLocks/>
          </p:cNvSpPr>
          <p:nvPr/>
        </p:nvSpPr>
        <p:spPr bwMode="auto">
          <a:xfrm>
            <a:off x="9961262" y="3965342"/>
            <a:ext cx="906775" cy="768944"/>
          </a:xfrm>
          <a:custGeom>
            <a:avLst/>
            <a:gdLst>
              <a:gd name="T0" fmla="*/ 251 w 256"/>
              <a:gd name="T1" fmla="*/ 74 h 216"/>
              <a:gd name="T2" fmla="*/ 251 w 256"/>
              <a:gd name="T3" fmla="*/ 74 h 216"/>
              <a:gd name="T4" fmla="*/ 147 w 256"/>
              <a:gd name="T5" fmla="*/ 146 h 216"/>
              <a:gd name="T6" fmla="*/ 147 w 256"/>
              <a:gd name="T7" fmla="*/ 146 h 216"/>
              <a:gd name="T8" fmla="*/ 140 w 256"/>
              <a:gd name="T9" fmla="*/ 148 h 216"/>
              <a:gd name="T10" fmla="*/ 133 w 256"/>
              <a:gd name="T11" fmla="*/ 146 h 216"/>
              <a:gd name="T12" fmla="*/ 133 w 256"/>
              <a:gd name="T13" fmla="*/ 146 h 216"/>
              <a:gd name="T14" fmla="*/ 133 w 256"/>
              <a:gd name="T15" fmla="*/ 146 h 216"/>
              <a:gd name="T16" fmla="*/ 133 w 256"/>
              <a:gd name="T17" fmla="*/ 146 h 216"/>
              <a:gd name="T18" fmla="*/ 80 w 256"/>
              <a:gd name="T19" fmla="*/ 110 h 216"/>
              <a:gd name="T20" fmla="*/ 24 w 256"/>
              <a:gd name="T21" fmla="*/ 143 h 216"/>
              <a:gd name="T22" fmla="*/ 24 w 256"/>
              <a:gd name="T23" fmla="*/ 192 h 216"/>
              <a:gd name="T24" fmla="*/ 244 w 256"/>
              <a:gd name="T25" fmla="*/ 192 h 216"/>
              <a:gd name="T26" fmla="*/ 256 w 256"/>
              <a:gd name="T27" fmla="*/ 204 h 216"/>
              <a:gd name="T28" fmla="*/ 244 w 256"/>
              <a:gd name="T29" fmla="*/ 216 h 216"/>
              <a:gd name="T30" fmla="*/ 12 w 256"/>
              <a:gd name="T31" fmla="*/ 216 h 216"/>
              <a:gd name="T32" fmla="*/ 0 w 256"/>
              <a:gd name="T33" fmla="*/ 204 h 216"/>
              <a:gd name="T34" fmla="*/ 0 w 256"/>
              <a:gd name="T35" fmla="*/ 12 h 216"/>
              <a:gd name="T36" fmla="*/ 12 w 256"/>
              <a:gd name="T37" fmla="*/ 0 h 216"/>
              <a:gd name="T38" fmla="*/ 24 w 256"/>
              <a:gd name="T39" fmla="*/ 12 h 216"/>
              <a:gd name="T40" fmla="*/ 24 w 256"/>
              <a:gd name="T41" fmla="*/ 115 h 216"/>
              <a:gd name="T42" fmla="*/ 74 w 256"/>
              <a:gd name="T43" fmla="*/ 86 h 216"/>
              <a:gd name="T44" fmla="*/ 74 w 256"/>
              <a:gd name="T45" fmla="*/ 86 h 216"/>
              <a:gd name="T46" fmla="*/ 80 w 256"/>
              <a:gd name="T47" fmla="*/ 84 h 216"/>
              <a:gd name="T48" fmla="*/ 87 w 256"/>
              <a:gd name="T49" fmla="*/ 86 h 216"/>
              <a:gd name="T50" fmla="*/ 87 w 256"/>
              <a:gd name="T51" fmla="*/ 86 h 216"/>
              <a:gd name="T52" fmla="*/ 87 w 256"/>
              <a:gd name="T53" fmla="*/ 86 h 216"/>
              <a:gd name="T54" fmla="*/ 87 w 256"/>
              <a:gd name="T55" fmla="*/ 86 h 216"/>
              <a:gd name="T56" fmla="*/ 140 w 256"/>
              <a:gd name="T57" fmla="*/ 121 h 216"/>
              <a:gd name="T58" fmla="*/ 237 w 256"/>
              <a:gd name="T59" fmla="*/ 54 h 216"/>
              <a:gd name="T60" fmla="*/ 237 w 256"/>
              <a:gd name="T61" fmla="*/ 54 h 216"/>
              <a:gd name="T62" fmla="*/ 244 w 256"/>
              <a:gd name="T63" fmla="*/ 52 h 216"/>
              <a:gd name="T64" fmla="*/ 256 w 256"/>
              <a:gd name="T65" fmla="*/ 64 h 216"/>
              <a:gd name="T66" fmla="*/ 251 w 256"/>
              <a:gd name="T67"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6" h="216">
                <a:moveTo>
                  <a:pt x="251" y="74"/>
                </a:moveTo>
                <a:cubicBezTo>
                  <a:pt x="251" y="74"/>
                  <a:pt x="251" y="74"/>
                  <a:pt x="251" y="74"/>
                </a:cubicBezTo>
                <a:cubicBezTo>
                  <a:pt x="147" y="146"/>
                  <a:pt x="147" y="146"/>
                  <a:pt x="147" y="146"/>
                </a:cubicBezTo>
                <a:cubicBezTo>
                  <a:pt x="147" y="146"/>
                  <a:pt x="147" y="146"/>
                  <a:pt x="147" y="146"/>
                </a:cubicBezTo>
                <a:cubicBezTo>
                  <a:pt x="145" y="147"/>
                  <a:pt x="143" y="148"/>
                  <a:pt x="140" y="148"/>
                </a:cubicBezTo>
                <a:cubicBezTo>
                  <a:pt x="138" y="148"/>
                  <a:pt x="135" y="147"/>
                  <a:pt x="133" y="146"/>
                </a:cubicBezTo>
                <a:cubicBezTo>
                  <a:pt x="133" y="146"/>
                  <a:pt x="133" y="146"/>
                  <a:pt x="133" y="146"/>
                </a:cubicBezTo>
                <a:cubicBezTo>
                  <a:pt x="133" y="146"/>
                  <a:pt x="133" y="146"/>
                  <a:pt x="133" y="146"/>
                </a:cubicBezTo>
                <a:cubicBezTo>
                  <a:pt x="133" y="146"/>
                  <a:pt x="133" y="146"/>
                  <a:pt x="133" y="146"/>
                </a:cubicBezTo>
                <a:cubicBezTo>
                  <a:pt x="80" y="110"/>
                  <a:pt x="80" y="110"/>
                  <a:pt x="80" y="110"/>
                </a:cubicBezTo>
                <a:cubicBezTo>
                  <a:pt x="24" y="143"/>
                  <a:pt x="24" y="143"/>
                  <a:pt x="24" y="143"/>
                </a:cubicBezTo>
                <a:cubicBezTo>
                  <a:pt x="24" y="192"/>
                  <a:pt x="24" y="192"/>
                  <a:pt x="24" y="192"/>
                </a:cubicBez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15"/>
                  <a:pt x="24" y="115"/>
                  <a:pt x="24" y="115"/>
                </a:cubicBezTo>
                <a:cubicBezTo>
                  <a:pt x="74" y="86"/>
                  <a:pt x="74" y="86"/>
                  <a:pt x="74" y="86"/>
                </a:cubicBezTo>
                <a:cubicBezTo>
                  <a:pt x="74" y="86"/>
                  <a:pt x="74" y="86"/>
                  <a:pt x="74" y="86"/>
                </a:cubicBezTo>
                <a:cubicBezTo>
                  <a:pt x="76" y="85"/>
                  <a:pt x="78" y="84"/>
                  <a:pt x="80" y="84"/>
                </a:cubicBezTo>
                <a:cubicBezTo>
                  <a:pt x="82" y="84"/>
                  <a:pt x="85" y="85"/>
                  <a:pt x="87" y="86"/>
                </a:cubicBezTo>
                <a:cubicBezTo>
                  <a:pt x="87" y="86"/>
                  <a:pt x="87" y="86"/>
                  <a:pt x="87" y="86"/>
                </a:cubicBezTo>
                <a:cubicBezTo>
                  <a:pt x="87" y="86"/>
                  <a:pt x="87" y="86"/>
                  <a:pt x="87" y="86"/>
                </a:cubicBezTo>
                <a:cubicBezTo>
                  <a:pt x="87" y="86"/>
                  <a:pt x="87" y="86"/>
                  <a:pt x="87" y="86"/>
                </a:cubicBezTo>
                <a:cubicBezTo>
                  <a:pt x="140" y="121"/>
                  <a:pt x="140" y="121"/>
                  <a:pt x="140" y="121"/>
                </a:cubicBezTo>
                <a:cubicBezTo>
                  <a:pt x="237" y="54"/>
                  <a:pt x="237" y="54"/>
                  <a:pt x="237" y="54"/>
                </a:cubicBezTo>
                <a:cubicBezTo>
                  <a:pt x="237" y="54"/>
                  <a:pt x="237" y="54"/>
                  <a:pt x="237" y="54"/>
                </a:cubicBezTo>
                <a:cubicBezTo>
                  <a:pt x="239" y="53"/>
                  <a:pt x="241" y="52"/>
                  <a:pt x="244" y="52"/>
                </a:cubicBezTo>
                <a:cubicBezTo>
                  <a:pt x="251" y="52"/>
                  <a:pt x="256" y="57"/>
                  <a:pt x="256" y="64"/>
                </a:cubicBezTo>
                <a:cubicBezTo>
                  <a:pt x="256" y="68"/>
                  <a:pt x="254" y="72"/>
                  <a:pt x="251" y="74"/>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3600"/>
          </a:p>
        </p:txBody>
      </p:sp>
      <p:sp>
        <p:nvSpPr>
          <p:cNvPr id="11" name="矩形 10"/>
          <p:cNvSpPr/>
          <p:nvPr/>
        </p:nvSpPr>
        <p:spPr>
          <a:xfrm>
            <a:off x="9657358" y="4734286"/>
            <a:ext cx="1514582" cy="461665"/>
          </a:xfrm>
          <a:prstGeom prst="rect">
            <a:avLst/>
          </a:prstGeom>
        </p:spPr>
        <p:txBody>
          <a:bodyPr wrap="none">
            <a:spAutoFit/>
          </a:bodyPr>
          <a:lstStyle/>
          <a:p>
            <a:pPr lvl="0" algn="ctr"/>
            <a:r>
              <a:rPr lang="en-US" altLang="zh-CN" sz="2400" b="1" dirty="0">
                <a:solidFill>
                  <a:prstClr val="white"/>
                </a:solidFill>
              </a:rPr>
              <a:t>KEYWORD</a:t>
            </a:r>
          </a:p>
        </p:txBody>
      </p:sp>
      <p:sp>
        <p:nvSpPr>
          <p:cNvPr id="12" name="文本框 11"/>
          <p:cNvSpPr txBox="1"/>
          <p:nvPr/>
        </p:nvSpPr>
        <p:spPr>
          <a:xfrm>
            <a:off x="9756113" y="5272397"/>
            <a:ext cx="1415827" cy="461665"/>
          </a:xfrm>
          <a:prstGeom prst="rect">
            <a:avLst/>
          </a:prstGeom>
          <a:solidFill>
            <a:schemeClr val="bg1"/>
          </a:solidFill>
        </p:spPr>
        <p:txBody>
          <a:bodyPr wrap="square" rtlCol="0">
            <a:spAutoFit/>
          </a:bodyPr>
          <a:lstStyle/>
          <a:p>
            <a:r>
              <a:rPr lang="zh-CN" altLang="en-US" sz="2400" dirty="0"/>
              <a:t>独特卖点</a:t>
            </a:r>
          </a:p>
        </p:txBody>
      </p:sp>
    </p:spTree>
    <p:extLst>
      <p:ext uri="{BB962C8B-B14F-4D97-AF65-F5344CB8AC3E}">
        <p14:creationId xmlns:p14="http://schemas.microsoft.com/office/powerpoint/2010/main" val="394540177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此处未来</a:t>
            </a:r>
          </a:p>
        </p:txBody>
      </p:sp>
      <p:sp>
        <p:nvSpPr>
          <p:cNvPr id="3" name="文本占位符 2"/>
          <p:cNvSpPr>
            <a:spLocks noGrp="1"/>
          </p:cNvSpPr>
          <p:nvPr>
            <p:ph type="body" sz="quarter" idx="11"/>
          </p:nvPr>
        </p:nvSpPr>
        <p:spPr/>
        <p:txBody>
          <a:bodyPr/>
          <a:lstStyle/>
          <a:p>
            <a:r>
              <a:rPr lang="en-US" altLang="zh-CN" dirty="0"/>
              <a:t>THE FUTURE IS NOW</a:t>
            </a:r>
            <a:endParaRPr lang="zh-CN" altLang="en-US" dirty="0"/>
          </a:p>
        </p:txBody>
      </p:sp>
      <p:pic>
        <p:nvPicPr>
          <p:cNvPr id="23" name="图片 22"/>
          <p:cNvPicPr preferRelativeResize="0">
            <a:picLocks/>
          </p:cNvPicPr>
          <p:nvPr/>
        </p:nvPicPr>
        <p:blipFill rotWithShape="1">
          <a:blip r:embed="rId3">
            <a:grayscl/>
          </a:blip>
          <a:srcRect l="4990" r="1764"/>
          <a:stretch/>
        </p:blipFill>
        <p:spPr>
          <a:xfrm>
            <a:off x="4986500" y="2074201"/>
            <a:ext cx="2158266" cy="2158267"/>
          </a:xfrm>
          <a:prstGeom prst="rect">
            <a:avLst/>
          </a:prstGeom>
        </p:spPr>
      </p:pic>
      <p:pic>
        <p:nvPicPr>
          <p:cNvPr id="24" name="图片 23"/>
          <p:cNvPicPr preferRelativeResize="0">
            <a:picLocks/>
          </p:cNvPicPr>
          <p:nvPr/>
        </p:nvPicPr>
        <p:blipFill>
          <a:blip r:embed="rId4">
            <a:grayscl/>
          </a:blip>
          <a:stretch>
            <a:fillRect/>
          </a:stretch>
        </p:blipFill>
        <p:spPr>
          <a:xfrm>
            <a:off x="1757054" y="2074201"/>
            <a:ext cx="2158266" cy="2158267"/>
          </a:xfrm>
          <a:prstGeom prst="rect">
            <a:avLst/>
          </a:prstGeom>
        </p:spPr>
      </p:pic>
      <p:pic>
        <p:nvPicPr>
          <p:cNvPr id="25" name="图片 24"/>
          <p:cNvPicPr preferRelativeResize="0">
            <a:picLocks/>
          </p:cNvPicPr>
          <p:nvPr/>
        </p:nvPicPr>
        <p:blipFill rotWithShape="1">
          <a:blip r:embed="rId5">
            <a:grayscl/>
          </a:blip>
          <a:srcRect l="3873" r="2115"/>
          <a:stretch/>
        </p:blipFill>
        <p:spPr>
          <a:xfrm>
            <a:off x="8212302" y="2074201"/>
            <a:ext cx="2158266" cy="2158267"/>
          </a:xfrm>
          <a:prstGeom prst="rect">
            <a:avLst/>
          </a:prstGeom>
        </p:spPr>
      </p:pic>
      <p:sp>
        <p:nvSpPr>
          <p:cNvPr id="26" name="文本框 25"/>
          <p:cNvSpPr txBox="1"/>
          <p:nvPr/>
        </p:nvSpPr>
        <p:spPr>
          <a:xfrm>
            <a:off x="1662793" y="4354782"/>
            <a:ext cx="2856868" cy="400108"/>
          </a:xfrm>
          <a:prstGeom prst="rect">
            <a:avLst/>
          </a:prstGeom>
          <a:noFill/>
        </p:spPr>
        <p:txBody>
          <a:bodyPr wrap="none" lIns="91438" tIns="45719" rIns="91438" bIns="45719" rtlCol="0">
            <a:spAutoFit/>
          </a:bodyPr>
          <a:lstStyle/>
          <a:p>
            <a:pPr defTabSz="914378">
              <a:defRPr/>
            </a:pPr>
            <a:r>
              <a:rPr lang="en-US" altLang="zh-CN" sz="2000" b="1" kern="0" dirty="0">
                <a:solidFill>
                  <a:srgbClr val="EE004E"/>
                </a:solidFill>
                <a:latin typeface="微软雅黑" panose="020B0503020204020204" pitchFamily="34" charset="-122"/>
                <a:ea typeface="微软雅黑" panose="020B0503020204020204" pitchFamily="34" charset="-122"/>
              </a:rPr>
              <a:t>Online Collaboration</a:t>
            </a:r>
            <a:endParaRPr lang="zh-CN" altLang="en-US" sz="2000" b="1" kern="0" dirty="0">
              <a:solidFill>
                <a:srgbClr val="EE004E"/>
              </a:solidFill>
              <a:latin typeface="微软雅黑" panose="020B0503020204020204" pitchFamily="34" charset="-122"/>
              <a:ea typeface="微软雅黑" panose="020B0503020204020204" pitchFamily="34" charset="-122"/>
            </a:endParaRPr>
          </a:p>
        </p:txBody>
      </p:sp>
      <p:sp>
        <p:nvSpPr>
          <p:cNvPr id="27" name="矩形 26"/>
          <p:cNvSpPr/>
          <p:nvPr/>
        </p:nvSpPr>
        <p:spPr>
          <a:xfrm>
            <a:off x="1662793" y="4653713"/>
            <a:ext cx="2604407" cy="1772791"/>
          </a:xfrm>
          <a:prstGeom prst="rect">
            <a:avLst/>
          </a:prstGeom>
        </p:spPr>
        <p:txBody>
          <a:bodyPr wrap="square" lIns="91438" tIns="45719" rIns="91438" bIns="45719">
            <a:spAutoFit/>
          </a:bodyPr>
          <a:lstStyle/>
          <a:p>
            <a:pPr lvl="0">
              <a:lnSpc>
                <a:spcPct val="130000"/>
              </a:lnSpc>
            </a:pPr>
            <a:r>
              <a:rPr lang="zh-CN" altLang="en-US" sz="1200" dirty="0">
                <a:latin typeface="微软雅黑" panose="020B0503020204020204" pitchFamily="34" charset="-122"/>
                <a:ea typeface="微软雅黑" panose="020B0503020204020204" pitchFamily="34" charset="-122"/>
              </a:rPr>
              <a:t>网络协作</a:t>
            </a:r>
            <a:endParaRPr lang="en-US" altLang="zh-CN" sz="1200" dirty="0">
              <a:latin typeface="微软雅黑" panose="020B0503020204020204" pitchFamily="34" charset="-122"/>
              <a:ea typeface="微软雅黑" panose="020B0503020204020204" pitchFamily="34" charset="-122"/>
            </a:endParaRPr>
          </a:p>
          <a:p>
            <a:pPr lvl="0">
              <a:lnSpc>
                <a:spcPct val="130000"/>
              </a:lnSpc>
            </a:pPr>
            <a:r>
              <a:rPr lang="zh-CN" altLang="en-US" sz="1200" dirty="0">
                <a:latin typeface="微软雅黑" panose="020B0503020204020204" pitchFamily="34" charset="-122"/>
                <a:ea typeface="微软雅黑" panose="020B0503020204020204" pitchFamily="34" charset="-122"/>
              </a:rPr>
              <a:t>使用</a:t>
            </a:r>
            <a:r>
              <a:rPr lang="en-US" altLang="zh-CN" sz="1200" dirty="0">
                <a:latin typeface="微软雅黑" panose="020B0503020204020204" pitchFamily="34" charset="-122"/>
                <a:ea typeface="微软雅黑" panose="020B0503020204020204" pitchFamily="34" charset="-122"/>
              </a:rPr>
              <a:t>GitHub</a:t>
            </a:r>
            <a:r>
              <a:rPr lang="zh-CN" altLang="en-US" sz="1200" dirty="0">
                <a:latin typeface="微软雅黑" panose="020B0503020204020204" pitchFamily="34" charset="-122"/>
                <a:ea typeface="微软雅黑" panose="020B0503020204020204" pitchFamily="34" charset="-122"/>
              </a:rPr>
              <a:t>源程序版本管理软件来线上同步我们的源代码，利用项目管理软件来推进我们的项目，网络同步我们的进程，将</a:t>
            </a:r>
            <a:r>
              <a:rPr lang="en-US" altLang="zh-CN" sz="1200" dirty="0">
                <a:latin typeface="微软雅黑" panose="020B0503020204020204" pitchFamily="34" charset="-122"/>
                <a:ea typeface="微软雅黑" panose="020B0503020204020204" pitchFamily="34" charset="-122"/>
              </a:rPr>
              <a:t>Bug</a:t>
            </a:r>
            <a:r>
              <a:rPr lang="zh-CN" altLang="en-US" sz="1200" dirty="0">
                <a:latin typeface="微软雅黑" panose="020B0503020204020204" pitchFamily="34" charset="-122"/>
                <a:ea typeface="微软雅黑" panose="020B0503020204020204" pitchFamily="34" charset="-122"/>
              </a:rPr>
              <a:t>全部列举并以优先级来解决，以燃尽图的形式来描述进度</a:t>
            </a:r>
            <a:endParaRPr lang="en-US" altLang="zh-CN" kern="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4892011" y="4354782"/>
            <a:ext cx="2518634" cy="400108"/>
          </a:xfrm>
          <a:prstGeom prst="rect">
            <a:avLst/>
          </a:prstGeom>
          <a:noFill/>
        </p:spPr>
        <p:txBody>
          <a:bodyPr wrap="none" lIns="91438" tIns="45719" rIns="91438" bIns="45719" rtlCol="0">
            <a:spAutoFit/>
          </a:bodyPr>
          <a:lstStyle/>
          <a:p>
            <a:pPr defTabSz="914378">
              <a:defRPr/>
            </a:pPr>
            <a:r>
              <a:rPr lang="en-US" altLang="zh-CN" sz="2000" b="1" kern="0" dirty="0">
                <a:solidFill>
                  <a:srgbClr val="EE004E"/>
                </a:solidFill>
                <a:latin typeface="微软雅黑" panose="020B0503020204020204" pitchFamily="34" charset="-122"/>
                <a:ea typeface="微软雅黑" panose="020B0503020204020204" pitchFamily="34" charset="-122"/>
              </a:rPr>
              <a:t>Group Discussion </a:t>
            </a:r>
          </a:p>
        </p:txBody>
      </p:sp>
      <p:sp>
        <p:nvSpPr>
          <p:cNvPr id="29" name="矩形 28"/>
          <p:cNvSpPr/>
          <p:nvPr/>
        </p:nvSpPr>
        <p:spPr>
          <a:xfrm>
            <a:off x="4892011" y="4653713"/>
            <a:ext cx="2613689" cy="1772791"/>
          </a:xfrm>
          <a:prstGeom prst="rect">
            <a:avLst/>
          </a:prstGeom>
        </p:spPr>
        <p:txBody>
          <a:bodyPr wrap="square" lIns="91438" tIns="45719" rIns="91438" bIns="45719">
            <a:spAutoFit/>
          </a:bodyPr>
          <a:lstStyle/>
          <a:p>
            <a:pPr lvl="0">
              <a:lnSpc>
                <a:spcPct val="130000"/>
              </a:lnSpc>
            </a:pPr>
            <a:r>
              <a:rPr lang="zh-CN" altLang="en-US" sz="1200" dirty="0">
                <a:latin typeface="微软雅黑" panose="020B0503020204020204" pitchFamily="34" charset="-122"/>
                <a:ea typeface="微软雅黑" panose="020B0503020204020204" pitchFamily="34" charset="-122"/>
              </a:rPr>
              <a:t>小组讨论</a:t>
            </a:r>
            <a:endParaRPr lang="en-US" altLang="zh-CN" sz="1200" dirty="0">
              <a:latin typeface="微软雅黑" panose="020B0503020204020204" pitchFamily="34" charset="-122"/>
              <a:ea typeface="微软雅黑" panose="020B0503020204020204" pitchFamily="34" charset="-122"/>
            </a:endParaRPr>
          </a:p>
          <a:p>
            <a:pPr lvl="0">
              <a:lnSpc>
                <a:spcPct val="130000"/>
              </a:lnSpc>
            </a:pPr>
            <a:r>
              <a:rPr lang="zh-CN" altLang="en-US" sz="1200" dirty="0">
                <a:latin typeface="微软雅黑" panose="020B0503020204020204" pitchFamily="34" charset="-122"/>
                <a:ea typeface="微软雅黑" panose="020B0503020204020204" pitchFamily="34" charset="-122"/>
              </a:rPr>
              <a:t>经常举行面对面的讨论，总结进度，并在每个里程碑的结束阶段总结上衣阶段的经验，小组成员之间没有上下级，同级交流，汇报个人进度，之前做了什么，现在在做什么，顺便做什么</a:t>
            </a:r>
            <a:endParaRPr lang="en-US" altLang="zh-CN" kern="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8117584" y="4354782"/>
            <a:ext cx="2961063" cy="400108"/>
          </a:xfrm>
          <a:prstGeom prst="rect">
            <a:avLst/>
          </a:prstGeom>
          <a:noFill/>
        </p:spPr>
        <p:txBody>
          <a:bodyPr wrap="none" lIns="91438" tIns="45719" rIns="91438" bIns="45719" rtlCol="0">
            <a:spAutoFit/>
          </a:bodyPr>
          <a:lstStyle/>
          <a:p>
            <a:pPr defTabSz="914378">
              <a:defRPr/>
            </a:pPr>
            <a:r>
              <a:rPr lang="en-US" altLang="zh-CN" sz="2000" b="1" kern="0" dirty="0">
                <a:solidFill>
                  <a:srgbClr val="EE004E"/>
                </a:solidFill>
                <a:latin typeface="微软雅黑" panose="020B0503020204020204" pitchFamily="34" charset="-122"/>
                <a:ea typeface="微软雅黑" panose="020B0503020204020204" pitchFamily="34" charset="-122"/>
              </a:rPr>
              <a:t>Software Engineering</a:t>
            </a:r>
          </a:p>
        </p:txBody>
      </p:sp>
      <p:sp>
        <p:nvSpPr>
          <p:cNvPr id="31" name="矩形 30"/>
          <p:cNvSpPr/>
          <p:nvPr/>
        </p:nvSpPr>
        <p:spPr>
          <a:xfrm>
            <a:off x="8117584" y="4653713"/>
            <a:ext cx="2607566" cy="1772791"/>
          </a:xfrm>
          <a:prstGeom prst="rect">
            <a:avLst/>
          </a:prstGeom>
        </p:spPr>
        <p:txBody>
          <a:bodyPr wrap="square" lIns="91438" tIns="45719" rIns="91438" bIns="45719">
            <a:spAutoFit/>
          </a:bodyPr>
          <a:lstStyle/>
          <a:p>
            <a:pPr lvl="0">
              <a:lnSpc>
                <a:spcPct val="130000"/>
              </a:lnSpc>
            </a:pPr>
            <a:r>
              <a:rPr lang="zh-CN" altLang="en-US" sz="1200" dirty="0">
                <a:latin typeface="微软雅黑" panose="020B0503020204020204" pitchFamily="34" charset="-122"/>
                <a:ea typeface="微软雅黑" panose="020B0503020204020204" pitchFamily="34" charset="-122"/>
              </a:rPr>
              <a:t>软件工程</a:t>
            </a:r>
            <a:endParaRPr lang="en-US" altLang="zh-CN" sz="1200" dirty="0">
              <a:latin typeface="微软雅黑" panose="020B0503020204020204" pitchFamily="34" charset="-122"/>
              <a:ea typeface="微软雅黑" panose="020B0503020204020204" pitchFamily="34" charset="-122"/>
            </a:endParaRPr>
          </a:p>
          <a:p>
            <a:pPr lvl="0">
              <a:lnSpc>
                <a:spcPct val="130000"/>
              </a:lnSpc>
            </a:pPr>
            <a:r>
              <a:rPr lang="zh-CN" altLang="en-US" sz="1200" dirty="0">
                <a:latin typeface="微软雅黑" panose="020B0503020204020204" pitchFamily="34" charset="-122"/>
                <a:ea typeface="微软雅黑" panose="020B0503020204020204" pitchFamily="34" charset="-122"/>
              </a:rPr>
              <a:t>利用敏捷流程，尽早推出原型，在这个瞬息万变的时代，敏捷的开发可以令我们更好的适应改变，在软件工程中，唯一的不变是改变，先进的软件开发流程会使我们效率提高，软件质量、可维护性高</a:t>
            </a:r>
            <a:endParaRPr lang="en-US" altLang="zh-CN" kern="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62793" y="1438541"/>
            <a:ext cx="2438152" cy="461665"/>
          </a:xfrm>
          <a:prstGeom prst="rect">
            <a:avLst/>
          </a:prstGeom>
          <a:noFill/>
        </p:spPr>
        <p:txBody>
          <a:bodyPr wrap="square" rtlCol="0">
            <a:spAutoFit/>
          </a:bodyPr>
          <a:lstStyle/>
          <a:p>
            <a:r>
              <a:rPr lang="zh-CN" altLang="en-US" sz="2400" b="1" dirty="0"/>
              <a:t>我们的开发状态</a:t>
            </a:r>
          </a:p>
        </p:txBody>
      </p:sp>
    </p:spTree>
    <p:extLst>
      <p:ext uri="{BB962C8B-B14F-4D97-AF65-F5344CB8AC3E}">
        <p14:creationId xmlns:p14="http://schemas.microsoft.com/office/powerpoint/2010/main" val="128485036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77200" y="609600"/>
            <a:ext cx="3409950" cy="830997"/>
          </a:xfrm>
          <a:prstGeom prst="rect">
            <a:avLst/>
          </a:prstGeom>
          <a:noFill/>
        </p:spPr>
        <p:txBody>
          <a:bodyPr wrap="square" rtlCol="0">
            <a:spAutoFit/>
          </a:bodyPr>
          <a:lstStyle/>
          <a:p>
            <a:r>
              <a:rPr lang="en-US" altLang="zh-CN" sz="4800" b="1" dirty="0">
                <a:solidFill>
                  <a:schemeClr val="bg1"/>
                </a:solidFill>
              </a:rPr>
              <a:t>CONTENTS</a:t>
            </a:r>
            <a:endParaRPr lang="zh-CN" altLang="en-US" sz="4800" b="1" dirty="0">
              <a:solidFill>
                <a:schemeClr val="bg1"/>
              </a:solidFill>
            </a:endParaRPr>
          </a:p>
        </p:txBody>
      </p:sp>
      <p:sp>
        <p:nvSpPr>
          <p:cNvPr id="3" name="平行四边形 2"/>
          <p:cNvSpPr/>
          <p:nvPr/>
        </p:nvSpPr>
        <p:spPr>
          <a:xfrm>
            <a:off x="7372350" y="781102"/>
            <a:ext cx="666750" cy="487992"/>
          </a:xfrm>
          <a:prstGeom prst="parallelogram">
            <a:avLst>
              <a:gd name="adj" fmla="val 379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2950" y="1973942"/>
            <a:ext cx="5467350" cy="372200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222"/>
          <p:cNvSpPr>
            <a:spLocks noEditPoints="1"/>
          </p:cNvSpPr>
          <p:nvPr/>
        </p:nvSpPr>
        <p:spPr bwMode="auto">
          <a:xfrm rot="10800000">
            <a:off x="1279524" y="2466974"/>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文本框 5"/>
          <p:cNvSpPr txBox="1"/>
          <p:nvPr/>
        </p:nvSpPr>
        <p:spPr>
          <a:xfrm>
            <a:off x="1752600" y="2374253"/>
            <a:ext cx="4038600" cy="461665"/>
          </a:xfrm>
          <a:prstGeom prst="rect">
            <a:avLst/>
          </a:prstGeom>
          <a:noFill/>
        </p:spPr>
        <p:txBody>
          <a:bodyPr wrap="square" rtlCol="0">
            <a:spAutoFit/>
          </a:bodyPr>
          <a:lstStyle/>
          <a:p>
            <a:r>
              <a:rPr lang="en-US" altLang="zh-CN" sz="2400" dirty="0">
                <a:solidFill>
                  <a:schemeClr val="bg1"/>
                </a:solidFill>
              </a:rPr>
              <a:t>PART ONE </a:t>
            </a:r>
            <a:r>
              <a:rPr lang="zh-CN" altLang="en-US" sz="2400" dirty="0">
                <a:solidFill>
                  <a:schemeClr val="bg1"/>
                </a:solidFill>
              </a:rPr>
              <a:t>触摸未来</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Freeform 222"/>
          <p:cNvSpPr>
            <a:spLocks noEditPoints="1"/>
          </p:cNvSpPr>
          <p:nvPr/>
        </p:nvSpPr>
        <p:spPr bwMode="auto">
          <a:xfrm rot="10800000">
            <a:off x="1279524" y="3190838"/>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1752600" y="3098117"/>
            <a:ext cx="4038600" cy="461665"/>
          </a:xfrm>
          <a:prstGeom prst="rect">
            <a:avLst/>
          </a:prstGeom>
          <a:noFill/>
        </p:spPr>
        <p:txBody>
          <a:bodyPr wrap="square" rtlCol="0">
            <a:spAutoFit/>
          </a:bodyPr>
          <a:lstStyle/>
          <a:p>
            <a:r>
              <a:rPr lang="en-US" altLang="zh-CN" sz="2400" dirty="0">
                <a:solidFill>
                  <a:schemeClr val="bg1"/>
                </a:solidFill>
              </a:rPr>
              <a:t>PART TWO </a:t>
            </a:r>
            <a:r>
              <a:rPr lang="zh-CN" altLang="en-US" sz="2400" dirty="0">
                <a:solidFill>
                  <a:schemeClr val="bg1"/>
                </a:solidFill>
              </a:rPr>
              <a:t>盘点当下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Freeform 222"/>
          <p:cNvSpPr>
            <a:spLocks noEditPoints="1"/>
          </p:cNvSpPr>
          <p:nvPr/>
        </p:nvSpPr>
        <p:spPr bwMode="auto">
          <a:xfrm rot="10800000">
            <a:off x="1279524" y="3974697"/>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1752600" y="3881976"/>
            <a:ext cx="4210050" cy="461665"/>
          </a:xfrm>
          <a:prstGeom prst="rect">
            <a:avLst/>
          </a:prstGeom>
          <a:noFill/>
        </p:spPr>
        <p:txBody>
          <a:bodyPr wrap="square" rtlCol="0">
            <a:spAutoFit/>
          </a:bodyPr>
          <a:lstStyle/>
          <a:p>
            <a:r>
              <a:rPr lang="en-US" altLang="zh-CN" sz="2400" dirty="0">
                <a:solidFill>
                  <a:schemeClr val="bg1"/>
                </a:solidFill>
              </a:rPr>
              <a:t>PART THREE </a:t>
            </a:r>
            <a:r>
              <a:rPr lang="zh-CN" altLang="en-US" sz="2400" dirty="0">
                <a:solidFill>
                  <a:schemeClr val="bg1"/>
                </a:solidFill>
                <a:latin typeface="微软雅黑" panose="020B0503020204020204" pitchFamily="34" charset="-122"/>
                <a:ea typeface="微软雅黑" panose="020B0503020204020204" pitchFamily="34" charset="-122"/>
              </a:rPr>
              <a:t>通向远方</a:t>
            </a:r>
          </a:p>
        </p:txBody>
      </p:sp>
      <p:sp>
        <p:nvSpPr>
          <p:cNvPr id="11" name="Freeform 222"/>
          <p:cNvSpPr>
            <a:spLocks noEditPoints="1"/>
          </p:cNvSpPr>
          <p:nvPr/>
        </p:nvSpPr>
        <p:spPr bwMode="auto">
          <a:xfrm rot="10800000">
            <a:off x="1279524" y="4758556"/>
            <a:ext cx="276225" cy="276225"/>
          </a:xfrm>
          <a:custGeom>
            <a:avLst/>
            <a:gdLst/>
            <a:ahLst/>
            <a:cxnLst>
              <a:cxn ang="0">
                <a:pos x="0" y="212"/>
              </a:cxn>
              <a:cxn ang="0">
                <a:pos x="6" y="170"/>
              </a:cxn>
              <a:cxn ang="0">
                <a:pos x="18" y="130"/>
              </a:cxn>
              <a:cxn ang="0">
                <a:pos x="36" y="94"/>
              </a:cxn>
              <a:cxn ang="0">
                <a:pos x="62" y="62"/>
              </a:cxn>
              <a:cxn ang="0">
                <a:pos x="94" y="36"/>
              </a:cxn>
              <a:cxn ang="0">
                <a:pos x="130" y="18"/>
              </a:cxn>
              <a:cxn ang="0">
                <a:pos x="170" y="6"/>
              </a:cxn>
              <a:cxn ang="0">
                <a:pos x="212" y="0"/>
              </a:cxn>
              <a:cxn ang="0">
                <a:pos x="234" y="2"/>
              </a:cxn>
              <a:cxn ang="0">
                <a:pos x="274" y="10"/>
              </a:cxn>
              <a:cxn ang="0">
                <a:pos x="312" y="26"/>
              </a:cxn>
              <a:cxn ang="0">
                <a:pos x="346" y="50"/>
              </a:cxn>
              <a:cxn ang="0">
                <a:pos x="374" y="78"/>
              </a:cxn>
              <a:cxn ang="0">
                <a:pos x="398" y="112"/>
              </a:cxn>
              <a:cxn ang="0">
                <a:pos x="412" y="150"/>
              </a:cxn>
              <a:cxn ang="0">
                <a:pos x="422" y="190"/>
              </a:cxn>
              <a:cxn ang="0">
                <a:pos x="422" y="212"/>
              </a:cxn>
              <a:cxn ang="0">
                <a:pos x="418" y="254"/>
              </a:cxn>
              <a:cxn ang="0">
                <a:pos x="406" y="294"/>
              </a:cxn>
              <a:cxn ang="0">
                <a:pos x="386" y="330"/>
              </a:cxn>
              <a:cxn ang="0">
                <a:pos x="360" y="360"/>
              </a:cxn>
              <a:cxn ang="0">
                <a:pos x="330" y="386"/>
              </a:cxn>
              <a:cxn ang="0">
                <a:pos x="294" y="406"/>
              </a:cxn>
              <a:cxn ang="0">
                <a:pos x="254" y="418"/>
              </a:cxn>
              <a:cxn ang="0">
                <a:pos x="212" y="422"/>
              </a:cxn>
              <a:cxn ang="0">
                <a:pos x="190" y="422"/>
              </a:cxn>
              <a:cxn ang="0">
                <a:pos x="148" y="414"/>
              </a:cxn>
              <a:cxn ang="0">
                <a:pos x="112" y="398"/>
              </a:cxn>
              <a:cxn ang="0">
                <a:pos x="78" y="374"/>
              </a:cxn>
              <a:cxn ang="0">
                <a:pos x="48" y="346"/>
              </a:cxn>
              <a:cxn ang="0">
                <a:pos x="26" y="312"/>
              </a:cxn>
              <a:cxn ang="0">
                <a:pos x="10" y="274"/>
              </a:cxn>
              <a:cxn ang="0">
                <a:pos x="2" y="234"/>
              </a:cxn>
              <a:cxn ang="0">
                <a:pos x="0" y="212"/>
              </a:cxn>
              <a:cxn ang="0">
                <a:pos x="254" y="138"/>
              </a:cxn>
              <a:cxn ang="0">
                <a:pos x="126" y="214"/>
              </a:cxn>
              <a:cxn ang="0">
                <a:pos x="262" y="294"/>
              </a:cxn>
            </a:cxnLst>
            <a:rect l="0" t="0" r="r" b="b"/>
            <a:pathLst>
              <a:path w="422" h="422">
                <a:moveTo>
                  <a:pt x="0" y="212"/>
                </a:moveTo>
                <a:lnTo>
                  <a:pt x="0" y="212"/>
                </a:lnTo>
                <a:lnTo>
                  <a:pt x="2" y="190"/>
                </a:lnTo>
                <a:lnTo>
                  <a:pt x="6" y="170"/>
                </a:lnTo>
                <a:lnTo>
                  <a:pt x="10" y="150"/>
                </a:lnTo>
                <a:lnTo>
                  <a:pt x="18" y="130"/>
                </a:lnTo>
                <a:lnTo>
                  <a:pt x="26" y="112"/>
                </a:lnTo>
                <a:lnTo>
                  <a:pt x="36" y="94"/>
                </a:lnTo>
                <a:lnTo>
                  <a:pt x="48" y="78"/>
                </a:lnTo>
                <a:lnTo>
                  <a:pt x="62" y="62"/>
                </a:lnTo>
                <a:lnTo>
                  <a:pt x="78" y="50"/>
                </a:lnTo>
                <a:lnTo>
                  <a:pt x="94" y="36"/>
                </a:lnTo>
                <a:lnTo>
                  <a:pt x="112" y="26"/>
                </a:lnTo>
                <a:lnTo>
                  <a:pt x="130" y="18"/>
                </a:lnTo>
                <a:lnTo>
                  <a:pt x="148" y="10"/>
                </a:lnTo>
                <a:lnTo>
                  <a:pt x="170" y="6"/>
                </a:lnTo>
                <a:lnTo>
                  <a:pt x="190" y="2"/>
                </a:lnTo>
                <a:lnTo>
                  <a:pt x="212" y="0"/>
                </a:lnTo>
                <a:lnTo>
                  <a:pt x="212" y="0"/>
                </a:lnTo>
                <a:lnTo>
                  <a:pt x="234" y="2"/>
                </a:lnTo>
                <a:lnTo>
                  <a:pt x="254" y="6"/>
                </a:lnTo>
                <a:lnTo>
                  <a:pt x="274" y="10"/>
                </a:lnTo>
                <a:lnTo>
                  <a:pt x="294" y="18"/>
                </a:lnTo>
                <a:lnTo>
                  <a:pt x="312" y="26"/>
                </a:lnTo>
                <a:lnTo>
                  <a:pt x="330" y="36"/>
                </a:lnTo>
                <a:lnTo>
                  <a:pt x="346" y="50"/>
                </a:lnTo>
                <a:lnTo>
                  <a:pt x="360" y="62"/>
                </a:lnTo>
                <a:lnTo>
                  <a:pt x="374" y="78"/>
                </a:lnTo>
                <a:lnTo>
                  <a:pt x="386" y="94"/>
                </a:lnTo>
                <a:lnTo>
                  <a:pt x="398" y="112"/>
                </a:lnTo>
                <a:lnTo>
                  <a:pt x="406" y="130"/>
                </a:lnTo>
                <a:lnTo>
                  <a:pt x="412" y="150"/>
                </a:lnTo>
                <a:lnTo>
                  <a:pt x="418" y="170"/>
                </a:lnTo>
                <a:lnTo>
                  <a:pt x="422" y="190"/>
                </a:lnTo>
                <a:lnTo>
                  <a:pt x="422" y="212"/>
                </a:lnTo>
                <a:lnTo>
                  <a:pt x="422" y="212"/>
                </a:lnTo>
                <a:lnTo>
                  <a:pt x="422" y="234"/>
                </a:lnTo>
                <a:lnTo>
                  <a:pt x="418" y="254"/>
                </a:lnTo>
                <a:lnTo>
                  <a:pt x="412" y="274"/>
                </a:lnTo>
                <a:lnTo>
                  <a:pt x="406" y="294"/>
                </a:lnTo>
                <a:lnTo>
                  <a:pt x="398" y="312"/>
                </a:lnTo>
                <a:lnTo>
                  <a:pt x="386" y="330"/>
                </a:lnTo>
                <a:lnTo>
                  <a:pt x="374" y="346"/>
                </a:lnTo>
                <a:lnTo>
                  <a:pt x="360" y="360"/>
                </a:lnTo>
                <a:lnTo>
                  <a:pt x="346" y="374"/>
                </a:lnTo>
                <a:lnTo>
                  <a:pt x="330" y="386"/>
                </a:lnTo>
                <a:lnTo>
                  <a:pt x="312" y="398"/>
                </a:lnTo>
                <a:lnTo>
                  <a:pt x="294" y="406"/>
                </a:lnTo>
                <a:lnTo>
                  <a:pt x="274" y="414"/>
                </a:lnTo>
                <a:lnTo>
                  <a:pt x="254" y="418"/>
                </a:lnTo>
                <a:lnTo>
                  <a:pt x="234" y="422"/>
                </a:lnTo>
                <a:lnTo>
                  <a:pt x="212" y="422"/>
                </a:lnTo>
                <a:lnTo>
                  <a:pt x="212" y="422"/>
                </a:lnTo>
                <a:lnTo>
                  <a:pt x="190" y="422"/>
                </a:lnTo>
                <a:lnTo>
                  <a:pt x="170" y="418"/>
                </a:lnTo>
                <a:lnTo>
                  <a:pt x="148" y="414"/>
                </a:lnTo>
                <a:lnTo>
                  <a:pt x="130" y="406"/>
                </a:lnTo>
                <a:lnTo>
                  <a:pt x="112" y="398"/>
                </a:lnTo>
                <a:lnTo>
                  <a:pt x="94" y="386"/>
                </a:lnTo>
                <a:lnTo>
                  <a:pt x="78" y="374"/>
                </a:lnTo>
                <a:lnTo>
                  <a:pt x="62" y="360"/>
                </a:lnTo>
                <a:lnTo>
                  <a:pt x="48" y="346"/>
                </a:lnTo>
                <a:lnTo>
                  <a:pt x="36" y="330"/>
                </a:lnTo>
                <a:lnTo>
                  <a:pt x="26" y="312"/>
                </a:lnTo>
                <a:lnTo>
                  <a:pt x="18" y="294"/>
                </a:lnTo>
                <a:lnTo>
                  <a:pt x="10" y="274"/>
                </a:lnTo>
                <a:lnTo>
                  <a:pt x="6" y="254"/>
                </a:lnTo>
                <a:lnTo>
                  <a:pt x="2" y="234"/>
                </a:lnTo>
                <a:lnTo>
                  <a:pt x="0" y="212"/>
                </a:lnTo>
                <a:lnTo>
                  <a:pt x="0" y="212"/>
                </a:lnTo>
                <a:close/>
                <a:moveTo>
                  <a:pt x="180" y="214"/>
                </a:moveTo>
                <a:lnTo>
                  <a:pt x="254" y="138"/>
                </a:lnTo>
                <a:lnTo>
                  <a:pt x="228" y="112"/>
                </a:lnTo>
                <a:lnTo>
                  <a:pt x="126" y="214"/>
                </a:lnTo>
                <a:lnTo>
                  <a:pt x="234" y="322"/>
                </a:lnTo>
                <a:lnTo>
                  <a:pt x="262" y="294"/>
                </a:lnTo>
                <a:lnTo>
                  <a:pt x="180" y="214"/>
                </a:lnTo>
                <a:close/>
              </a:path>
            </a:pathLst>
          </a:custGeom>
          <a:solidFill>
            <a:srgbClr val="158F9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1752600" y="4665835"/>
            <a:ext cx="4210050" cy="461665"/>
          </a:xfrm>
          <a:prstGeom prst="rect">
            <a:avLst/>
          </a:prstGeom>
          <a:noFill/>
        </p:spPr>
        <p:txBody>
          <a:bodyPr wrap="square" rtlCol="0">
            <a:spAutoFit/>
          </a:bodyPr>
          <a:lstStyle/>
          <a:p>
            <a:r>
              <a:rPr lang="en-US" altLang="zh-CN" sz="2400" dirty="0">
                <a:solidFill>
                  <a:schemeClr val="bg1"/>
                </a:solidFill>
              </a:rPr>
              <a:t>PART FOUR </a:t>
            </a:r>
            <a:r>
              <a:rPr lang="zh-CN" altLang="en-US" sz="2400" dirty="0">
                <a:solidFill>
                  <a:schemeClr val="bg1"/>
                </a:solidFill>
              </a:rPr>
              <a:t>此处未来</a:t>
            </a:r>
            <a:r>
              <a:rPr lang="en-US" altLang="zh-CN" sz="2400" dirty="0">
                <a:solidFill>
                  <a:schemeClr val="bg1"/>
                </a:solidFill>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920794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9419"/>
          <a:stretch/>
        </p:blipFill>
        <p:spPr>
          <a:xfrm>
            <a:off x="0" y="0"/>
            <a:ext cx="12192000" cy="6902245"/>
          </a:xfrm>
          <a:prstGeom prst="rect">
            <a:avLst/>
          </a:prstGeom>
        </p:spPr>
      </p:pic>
      <p:cxnSp>
        <p:nvCxnSpPr>
          <p:cNvPr id="6" name="直接连接符 5"/>
          <p:cNvCxnSpPr/>
          <p:nvPr/>
        </p:nvCxnSpPr>
        <p:spPr>
          <a:xfrm>
            <a:off x="3619500" y="2990850"/>
            <a:ext cx="4972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431096" y="1691756"/>
            <a:ext cx="1032394" cy="1032394"/>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chemeClr val="bg1"/>
              </a:solidFill>
            </a:endParaRPr>
          </a:p>
        </p:txBody>
      </p:sp>
      <p:sp>
        <p:nvSpPr>
          <p:cNvPr id="8" name="文本框 7"/>
          <p:cNvSpPr txBox="1"/>
          <p:nvPr/>
        </p:nvSpPr>
        <p:spPr>
          <a:xfrm>
            <a:off x="4857396" y="2990850"/>
            <a:ext cx="2446494" cy="1938988"/>
          </a:xfrm>
          <a:prstGeom prst="rect">
            <a:avLst/>
          </a:prstGeom>
          <a:noFill/>
        </p:spPr>
        <p:txBody>
          <a:bodyPr wrap="none" lIns="91436" tIns="45718" rIns="91436" bIns="45718" rtlCol="0">
            <a:spAutoFit/>
          </a:bodyPr>
          <a:lstStyle/>
          <a:p>
            <a:pPr algn="ctr"/>
            <a:r>
              <a:rPr kumimoji="1" lang="en-US" altLang="zh-CN" sz="6000" b="1" dirty="0">
                <a:solidFill>
                  <a:schemeClr val="bg1"/>
                </a:solidFill>
              </a:rPr>
              <a:t>THANK</a:t>
            </a:r>
          </a:p>
          <a:p>
            <a:pPr algn="ctr"/>
            <a:r>
              <a:rPr kumimoji="1" lang="en-US" altLang="zh-CN" sz="6000" b="1" dirty="0">
                <a:solidFill>
                  <a:schemeClr val="bg1"/>
                </a:solidFill>
              </a:rPr>
              <a:t>YOU!</a:t>
            </a:r>
            <a:endParaRPr kumimoji="1" lang="zh-CN" altLang="en-US" sz="6000" b="1" dirty="0">
              <a:solidFill>
                <a:schemeClr val="bg1"/>
              </a:solidFill>
            </a:endParaRPr>
          </a:p>
        </p:txBody>
      </p:sp>
      <p:sp>
        <p:nvSpPr>
          <p:cNvPr id="9" name="矩形 8"/>
          <p:cNvSpPr/>
          <p:nvPr/>
        </p:nvSpPr>
        <p:spPr>
          <a:xfrm>
            <a:off x="4712858" y="4949425"/>
            <a:ext cx="2468874" cy="338550"/>
          </a:xfrm>
          <a:prstGeom prst="rect">
            <a:avLst/>
          </a:prstGeom>
          <a:solidFill>
            <a:schemeClr val="bg1"/>
          </a:solidFill>
        </p:spPr>
        <p:txBody>
          <a:bodyPr wrap="none" lIns="91436" tIns="45718" rIns="91436" bIns="45718">
            <a:spAutoFit/>
          </a:bodyPr>
          <a:lstStyle/>
          <a:p>
            <a:pPr algn="ctr"/>
            <a:r>
              <a:rPr kumimoji="1" lang="en-US" altLang="zh-CN" sz="1600" b="1" dirty="0"/>
              <a:t>PRESENTED</a:t>
            </a:r>
            <a:r>
              <a:rPr kumimoji="1" lang="zh-CN" altLang="en-US" sz="1600" b="1" dirty="0"/>
              <a:t> </a:t>
            </a:r>
            <a:r>
              <a:rPr kumimoji="1" lang="en-US" altLang="zh-CN" sz="1600" b="1" dirty="0"/>
              <a:t>BY</a:t>
            </a:r>
            <a:r>
              <a:rPr kumimoji="1" lang="zh-CN" altLang="en-US" sz="1600" b="1" dirty="0"/>
              <a:t> </a:t>
            </a:r>
            <a:r>
              <a:rPr kumimoji="1" lang="en-US" altLang="zh-CN" sz="1600" b="1" dirty="0"/>
              <a:t>NOISY BIRD</a:t>
            </a:r>
            <a:endParaRPr kumimoji="1" lang="zh-CN" altLang="en-US" sz="1600" b="1" dirty="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2329" y="1555896"/>
            <a:ext cx="1169928" cy="1168254"/>
          </a:xfrm>
          <a:prstGeom prst="rect">
            <a:avLst/>
          </a:prstGeom>
        </p:spPr>
      </p:pic>
    </p:spTree>
    <p:extLst>
      <p:ext uri="{BB962C8B-B14F-4D97-AF65-F5344CB8AC3E}">
        <p14:creationId xmlns:p14="http://schemas.microsoft.com/office/powerpoint/2010/main" val="42378289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a:solidFill>
                  <a:schemeClr val="bg1"/>
                </a:solidFill>
                <a:latin typeface="Segoe UI" panose="020B0502040204020203" pitchFamily="34" charset="0"/>
                <a:cs typeface="Segoe UI" panose="020B0502040204020203" pitchFamily="34" charset="0"/>
              </a:rPr>
              <a:t>1</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2566220" cy="769441"/>
          </a:xfrm>
          <a:prstGeom prst="rect">
            <a:avLst/>
          </a:prstGeom>
          <a:solidFill>
            <a:schemeClr val="bg1"/>
          </a:solidFill>
        </p:spPr>
        <p:txBody>
          <a:bodyPr wrap="square" rtlCol="0">
            <a:spAutoFit/>
          </a:bodyPr>
          <a:lstStyle/>
          <a:p>
            <a:r>
              <a:rPr lang="en-US" altLang="zh-CN" sz="4400" b="1" dirty="0">
                <a:solidFill>
                  <a:srgbClr val="158F90"/>
                </a:solidFill>
              </a:rPr>
              <a:t>PART ONE</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a:solidFill>
                  <a:schemeClr val="bg1"/>
                </a:solidFill>
              </a:rPr>
              <a:t>触摸未来</a:t>
            </a:r>
          </a:p>
        </p:txBody>
      </p:sp>
    </p:spTree>
    <p:extLst>
      <p:ext uri="{BB962C8B-B14F-4D97-AF65-F5344CB8AC3E}">
        <p14:creationId xmlns:p14="http://schemas.microsoft.com/office/powerpoint/2010/main" val="205557463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触摸未来</a:t>
            </a:r>
          </a:p>
        </p:txBody>
      </p:sp>
      <p:sp>
        <p:nvSpPr>
          <p:cNvPr id="3" name="文本占位符 2"/>
          <p:cNvSpPr>
            <a:spLocks noGrp="1"/>
          </p:cNvSpPr>
          <p:nvPr>
            <p:ph type="body" sz="quarter" idx="11"/>
          </p:nvPr>
        </p:nvSpPr>
        <p:spPr/>
        <p:txBody>
          <a:bodyPr/>
          <a:lstStyle/>
          <a:p>
            <a:r>
              <a:rPr lang="en-US" altLang="zh-CN" dirty="0"/>
              <a:t>TOUCH THE FUTURE</a:t>
            </a:r>
            <a:endParaRPr lang="zh-CN" altLang="en-US" dirty="0"/>
          </a:p>
        </p:txBody>
      </p:sp>
      <p:cxnSp>
        <p:nvCxnSpPr>
          <p:cNvPr id="4" name="直接连接符 3"/>
          <p:cNvCxnSpPr/>
          <p:nvPr/>
        </p:nvCxnSpPr>
        <p:spPr>
          <a:xfrm>
            <a:off x="-56161" y="3086576"/>
            <a:ext cx="1230432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54345" y="2553652"/>
            <a:ext cx="1065847" cy="1065847"/>
            <a:chOff x="899592" y="2067694"/>
            <a:chExt cx="792088" cy="792088"/>
          </a:xfrm>
        </p:grpSpPr>
        <p:sp>
          <p:nvSpPr>
            <p:cNvPr id="6" name="矩形 31"/>
            <p:cNvSpPr/>
            <p:nvPr/>
          </p:nvSpPr>
          <p:spPr>
            <a:xfrm>
              <a:off x="899592" y="2067694"/>
              <a:ext cx="792088" cy="792088"/>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7" name="组合 6"/>
            <p:cNvGrpSpPr/>
            <p:nvPr/>
          </p:nvGrpSpPr>
          <p:grpSpPr>
            <a:xfrm>
              <a:off x="1109447" y="2253786"/>
              <a:ext cx="372377" cy="425976"/>
              <a:chOff x="10856093" y="315913"/>
              <a:chExt cx="419100" cy="479425"/>
            </a:xfrm>
            <a:solidFill>
              <a:schemeClr val="tx1">
                <a:lumMod val="75000"/>
                <a:lumOff val="25000"/>
              </a:schemeClr>
            </a:solidFill>
          </p:grpSpPr>
          <p:sp>
            <p:nvSpPr>
              <p:cNvPr id="8"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8"/>
              <p:cNvSpPr>
                <a:spLocks noChangeArrowheads="1"/>
              </p:cNvSpPr>
              <p:nvPr/>
            </p:nvSpPr>
            <p:spPr bwMode="auto">
              <a:xfrm>
                <a:off x="10930706" y="495301"/>
                <a:ext cx="179388" cy="301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10930706" y="555626"/>
                <a:ext cx="179388" cy="301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p:cNvSpPr>
                <a:spLocks noChangeArrowheads="1"/>
              </p:cNvSpPr>
              <p:nvPr/>
            </p:nvSpPr>
            <p:spPr bwMode="auto">
              <a:xfrm>
                <a:off x="10930706" y="615951"/>
                <a:ext cx="179388" cy="2857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1"/>
              <p:cNvSpPr>
                <a:spLocks noChangeArrowheads="1"/>
              </p:cNvSpPr>
              <p:nvPr/>
            </p:nvSpPr>
            <p:spPr bwMode="auto">
              <a:xfrm>
                <a:off x="10930706" y="434975"/>
                <a:ext cx="90488" cy="301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4" name="组合 13"/>
          <p:cNvGrpSpPr/>
          <p:nvPr/>
        </p:nvGrpSpPr>
        <p:grpSpPr>
          <a:xfrm>
            <a:off x="5563076" y="2553652"/>
            <a:ext cx="1065847" cy="1065847"/>
            <a:chOff x="4175956" y="2067694"/>
            <a:chExt cx="792088" cy="792088"/>
          </a:xfrm>
        </p:grpSpPr>
        <p:sp>
          <p:nvSpPr>
            <p:cNvPr id="15" name="矩形 31"/>
            <p:cNvSpPr/>
            <p:nvPr/>
          </p:nvSpPr>
          <p:spPr>
            <a:xfrm>
              <a:off x="4175956" y="2067694"/>
              <a:ext cx="792088" cy="792088"/>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Freeform 13"/>
            <p:cNvSpPr>
              <a:spLocks/>
            </p:cNvSpPr>
            <p:nvPr/>
          </p:nvSpPr>
          <p:spPr bwMode="auto">
            <a:xfrm>
              <a:off x="4358306" y="2277548"/>
              <a:ext cx="427388" cy="399178"/>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9971807" y="2553652"/>
            <a:ext cx="1065847" cy="1065847"/>
            <a:chOff x="7452320" y="2067694"/>
            <a:chExt cx="792088" cy="792088"/>
          </a:xfrm>
        </p:grpSpPr>
        <p:sp>
          <p:nvSpPr>
            <p:cNvPr id="18" name="矩形 31"/>
            <p:cNvSpPr/>
            <p:nvPr/>
          </p:nvSpPr>
          <p:spPr>
            <a:xfrm>
              <a:off x="7452320" y="2067694"/>
              <a:ext cx="792088" cy="792088"/>
            </a:xfrm>
            <a:prstGeom prst="ellipse">
              <a:avLst/>
            </a:prstGeom>
            <a:solidFill>
              <a:schemeClr val="bg1"/>
            </a:solidFill>
            <a:ln w="285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9" name="组合 18"/>
            <p:cNvGrpSpPr/>
            <p:nvPr/>
          </p:nvGrpSpPr>
          <p:grpSpPr>
            <a:xfrm>
              <a:off x="7662175" y="2232593"/>
              <a:ext cx="372377" cy="427387"/>
              <a:chOff x="14545443" y="5235576"/>
              <a:chExt cx="419100" cy="481012"/>
            </a:xfrm>
            <a:solidFill>
              <a:schemeClr val="tx1">
                <a:lumMod val="75000"/>
                <a:lumOff val="25000"/>
              </a:schemeClr>
            </a:solidFill>
          </p:grpSpPr>
          <p:sp>
            <p:nvSpPr>
              <p:cNvPr id="20" name="Freeform 16"/>
              <p:cNvSpPr>
                <a:spLocks/>
              </p:cNvSpPr>
              <p:nvPr/>
            </p:nvSpPr>
            <p:spPr bwMode="auto">
              <a:xfrm>
                <a:off x="14545443" y="5303838"/>
                <a:ext cx="419100" cy="412750"/>
              </a:xfrm>
              <a:custGeom>
                <a:avLst/>
                <a:gdLst>
                  <a:gd name="T0" fmla="*/ 56 w 112"/>
                  <a:gd name="T1" fmla="*/ 110 h 110"/>
                  <a:gd name="T2" fmla="*/ 0 w 112"/>
                  <a:gd name="T3" fmla="*/ 54 h 110"/>
                  <a:gd name="T4" fmla="*/ 43 w 112"/>
                  <a:gd name="T5" fmla="*/ 0 h 110"/>
                  <a:gd name="T6" fmla="*/ 45 w 112"/>
                  <a:gd name="T7" fmla="*/ 7 h 110"/>
                  <a:gd name="T8" fmla="*/ 8 w 112"/>
                  <a:gd name="T9" fmla="*/ 54 h 110"/>
                  <a:gd name="T10" fmla="*/ 56 w 112"/>
                  <a:gd name="T11" fmla="*/ 102 h 110"/>
                  <a:gd name="T12" fmla="*/ 104 w 112"/>
                  <a:gd name="T13" fmla="*/ 54 h 110"/>
                  <a:gd name="T14" fmla="*/ 67 w 112"/>
                  <a:gd name="T15" fmla="*/ 7 h 110"/>
                  <a:gd name="T16" fmla="*/ 69 w 112"/>
                  <a:gd name="T17" fmla="*/ 0 h 110"/>
                  <a:gd name="T18" fmla="*/ 112 w 112"/>
                  <a:gd name="T19" fmla="*/ 54 h 110"/>
                  <a:gd name="T20" fmla="*/ 56 w 112"/>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10">
                    <a:moveTo>
                      <a:pt x="56" y="110"/>
                    </a:moveTo>
                    <a:cubicBezTo>
                      <a:pt x="25" y="110"/>
                      <a:pt x="0" y="85"/>
                      <a:pt x="0" y="54"/>
                    </a:cubicBezTo>
                    <a:cubicBezTo>
                      <a:pt x="0" y="28"/>
                      <a:pt x="18" y="5"/>
                      <a:pt x="43" y="0"/>
                    </a:cubicBezTo>
                    <a:cubicBezTo>
                      <a:pt x="45" y="7"/>
                      <a:pt x="45" y="7"/>
                      <a:pt x="45" y="7"/>
                    </a:cubicBezTo>
                    <a:cubicBezTo>
                      <a:pt x="23" y="12"/>
                      <a:pt x="8" y="32"/>
                      <a:pt x="8" y="54"/>
                    </a:cubicBezTo>
                    <a:cubicBezTo>
                      <a:pt x="8" y="80"/>
                      <a:pt x="30" y="102"/>
                      <a:pt x="56" y="102"/>
                    </a:cubicBezTo>
                    <a:cubicBezTo>
                      <a:pt x="82" y="102"/>
                      <a:pt x="104" y="80"/>
                      <a:pt x="104" y="54"/>
                    </a:cubicBezTo>
                    <a:cubicBezTo>
                      <a:pt x="104" y="32"/>
                      <a:pt x="89" y="12"/>
                      <a:pt x="67" y="7"/>
                    </a:cubicBezTo>
                    <a:cubicBezTo>
                      <a:pt x="69" y="0"/>
                      <a:pt x="69" y="0"/>
                      <a:pt x="69" y="0"/>
                    </a:cubicBezTo>
                    <a:cubicBezTo>
                      <a:pt x="94" y="5"/>
                      <a:pt x="112" y="28"/>
                      <a:pt x="112" y="54"/>
                    </a:cubicBezTo>
                    <a:cubicBezTo>
                      <a:pt x="112" y="85"/>
                      <a:pt x="87" y="110"/>
                      <a:pt x="56" y="11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7"/>
              <p:cNvSpPr>
                <a:spLocks noChangeArrowheads="1"/>
              </p:cNvSpPr>
              <p:nvPr/>
            </p:nvSpPr>
            <p:spPr bwMode="auto">
              <a:xfrm>
                <a:off x="14740706" y="5235576"/>
                <a:ext cx="30163" cy="904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p:cNvSpPr>
                <a:spLocks noChangeArrowheads="1"/>
              </p:cNvSpPr>
              <p:nvPr/>
            </p:nvSpPr>
            <p:spPr bwMode="auto">
              <a:xfrm>
                <a:off x="14710543" y="5235576"/>
                <a:ext cx="90488" cy="301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
              <p:cNvSpPr>
                <a:spLocks/>
              </p:cNvSpPr>
              <p:nvPr/>
            </p:nvSpPr>
            <p:spPr bwMode="auto">
              <a:xfrm>
                <a:off x="14658156" y="5486401"/>
                <a:ext cx="115888" cy="117475"/>
              </a:xfrm>
              <a:custGeom>
                <a:avLst/>
                <a:gdLst>
                  <a:gd name="T0" fmla="*/ 0 w 73"/>
                  <a:gd name="T1" fmla="*/ 74 h 74"/>
                  <a:gd name="T2" fmla="*/ 23 w 73"/>
                  <a:gd name="T3" fmla="*/ 0 h 74"/>
                  <a:gd name="T4" fmla="*/ 42 w 73"/>
                  <a:gd name="T5" fmla="*/ 5 h 74"/>
                  <a:gd name="T6" fmla="*/ 28 w 73"/>
                  <a:gd name="T7" fmla="*/ 45 h 74"/>
                  <a:gd name="T8" fmla="*/ 68 w 73"/>
                  <a:gd name="T9" fmla="*/ 31 h 74"/>
                  <a:gd name="T10" fmla="*/ 73 w 73"/>
                  <a:gd name="T11" fmla="*/ 50 h 74"/>
                  <a:gd name="T12" fmla="*/ 0 w 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73" h="74">
                    <a:moveTo>
                      <a:pt x="0" y="74"/>
                    </a:moveTo>
                    <a:lnTo>
                      <a:pt x="23" y="0"/>
                    </a:lnTo>
                    <a:lnTo>
                      <a:pt x="42" y="5"/>
                    </a:lnTo>
                    <a:lnTo>
                      <a:pt x="28" y="45"/>
                    </a:lnTo>
                    <a:lnTo>
                      <a:pt x="68" y="31"/>
                    </a:lnTo>
                    <a:lnTo>
                      <a:pt x="73" y="50"/>
                    </a:lnTo>
                    <a:lnTo>
                      <a:pt x="0"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
              <p:cNvSpPr>
                <a:spLocks/>
              </p:cNvSpPr>
              <p:nvPr/>
            </p:nvSpPr>
            <p:spPr bwMode="auto">
              <a:xfrm>
                <a:off x="14735943" y="5408613"/>
                <a:ext cx="117475" cy="115888"/>
              </a:xfrm>
              <a:custGeom>
                <a:avLst/>
                <a:gdLst>
                  <a:gd name="T0" fmla="*/ 50 w 74"/>
                  <a:gd name="T1" fmla="*/ 73 h 73"/>
                  <a:gd name="T2" fmla="*/ 31 w 74"/>
                  <a:gd name="T3" fmla="*/ 68 h 73"/>
                  <a:gd name="T4" fmla="*/ 45 w 74"/>
                  <a:gd name="T5" fmla="*/ 28 h 73"/>
                  <a:gd name="T6" fmla="*/ 5 w 74"/>
                  <a:gd name="T7" fmla="*/ 42 h 73"/>
                  <a:gd name="T8" fmla="*/ 0 w 74"/>
                  <a:gd name="T9" fmla="*/ 23 h 73"/>
                  <a:gd name="T10" fmla="*/ 74 w 74"/>
                  <a:gd name="T11" fmla="*/ 0 h 73"/>
                  <a:gd name="T12" fmla="*/ 50 w 7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50" y="73"/>
                    </a:moveTo>
                    <a:lnTo>
                      <a:pt x="31" y="68"/>
                    </a:lnTo>
                    <a:lnTo>
                      <a:pt x="45" y="28"/>
                    </a:lnTo>
                    <a:lnTo>
                      <a:pt x="5" y="42"/>
                    </a:lnTo>
                    <a:lnTo>
                      <a:pt x="0" y="23"/>
                    </a:lnTo>
                    <a:lnTo>
                      <a:pt x="74" y="0"/>
                    </a:lnTo>
                    <a:lnTo>
                      <a:pt x="50" y="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3558142" y="2753083"/>
            <a:ext cx="666985" cy="666985"/>
            <a:chOff x="2685982" y="2215902"/>
            <a:chExt cx="495672" cy="495672"/>
          </a:xfrm>
        </p:grpSpPr>
        <p:sp>
          <p:nvSpPr>
            <p:cNvPr id="26" name="矩形 31"/>
            <p:cNvSpPr/>
            <p:nvPr/>
          </p:nvSpPr>
          <p:spPr>
            <a:xfrm>
              <a:off x="2685982" y="2215902"/>
              <a:ext cx="495672" cy="495672"/>
            </a:xfrm>
            <a:prstGeom prst="ellipse">
              <a:avLst/>
            </a:prstGeom>
            <a:solidFill>
              <a:srgbClr val="129E9D"/>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27" name="组合 26"/>
            <p:cNvGrpSpPr/>
            <p:nvPr/>
          </p:nvGrpSpPr>
          <p:grpSpPr>
            <a:xfrm>
              <a:off x="2824539" y="2329318"/>
              <a:ext cx="241885" cy="245198"/>
              <a:chOff x="9363075" y="4967288"/>
              <a:chExt cx="463551" cy="469900"/>
            </a:xfrm>
            <a:solidFill>
              <a:schemeClr val="bg1"/>
            </a:solidFill>
          </p:grpSpPr>
          <p:sp>
            <p:nvSpPr>
              <p:cNvPr id="28"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2" name="组合 31"/>
          <p:cNvGrpSpPr/>
          <p:nvPr/>
        </p:nvGrpSpPr>
        <p:grpSpPr>
          <a:xfrm>
            <a:off x="7966873" y="2753083"/>
            <a:ext cx="666985" cy="666985"/>
            <a:chOff x="5962346" y="2215902"/>
            <a:chExt cx="495672" cy="495672"/>
          </a:xfrm>
        </p:grpSpPr>
        <p:sp>
          <p:nvSpPr>
            <p:cNvPr id="33" name="矩形 31"/>
            <p:cNvSpPr/>
            <p:nvPr/>
          </p:nvSpPr>
          <p:spPr>
            <a:xfrm>
              <a:off x="5962346" y="2215902"/>
              <a:ext cx="495672" cy="495672"/>
            </a:xfrm>
            <a:prstGeom prst="ellipse">
              <a:avLst/>
            </a:prstGeom>
            <a:solidFill>
              <a:srgbClr val="F5004E"/>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34" name="组合 33"/>
            <p:cNvGrpSpPr/>
            <p:nvPr/>
          </p:nvGrpSpPr>
          <p:grpSpPr>
            <a:xfrm>
              <a:off x="6116711" y="2326917"/>
              <a:ext cx="186943" cy="273642"/>
              <a:chOff x="6045200" y="1282700"/>
              <a:chExt cx="328613" cy="481013"/>
            </a:xfrm>
            <a:solidFill>
              <a:schemeClr val="bg1"/>
            </a:solidFill>
          </p:grpSpPr>
          <p:sp>
            <p:nvSpPr>
              <p:cNvPr id="35" name="Freeform 7"/>
              <p:cNvSpPr>
                <a:spLocks/>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
              <p:cNvSpPr>
                <a:spLocks/>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8" name="组合 37"/>
          <p:cNvGrpSpPr/>
          <p:nvPr/>
        </p:nvGrpSpPr>
        <p:grpSpPr>
          <a:xfrm>
            <a:off x="1723330" y="1538178"/>
            <a:ext cx="8758623" cy="858033"/>
            <a:chOff x="1723330" y="1500078"/>
            <a:chExt cx="8728255" cy="858033"/>
          </a:xfrm>
        </p:grpSpPr>
        <p:sp>
          <p:nvSpPr>
            <p:cNvPr id="39" name="矩形 38"/>
            <p:cNvSpPr/>
            <p:nvPr/>
          </p:nvSpPr>
          <p:spPr>
            <a:xfrm>
              <a:off x="1723330" y="1500078"/>
              <a:ext cx="8728255" cy="618176"/>
            </a:xfrm>
            <a:prstGeom prst="rect">
              <a:avLst/>
            </a:prstGeom>
            <a:solidFill>
              <a:srgbClr val="129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什么是可触摸的未来</a:t>
              </a:r>
              <a:r>
                <a:rPr lang="en-US" altLang="zh-CN" sz="2400" dirty="0">
                  <a:latin typeface="微软雅黑" panose="020B0503020204020204" pitchFamily="34" charset="-122"/>
                  <a:ea typeface="微软雅黑" panose="020B0503020204020204" pitchFamily="34" charset="-122"/>
                </a:rPr>
                <a:t> | What is tangible future</a:t>
              </a:r>
              <a:endParaRPr lang="zh-CN" altLang="en-US" sz="2400" dirty="0"/>
            </a:p>
          </p:txBody>
        </p:sp>
        <p:sp>
          <p:nvSpPr>
            <p:cNvPr id="40" name="等腰三角形 39"/>
            <p:cNvSpPr/>
            <p:nvPr/>
          </p:nvSpPr>
          <p:spPr>
            <a:xfrm rot="10800000">
              <a:off x="5941694" y="2101932"/>
              <a:ext cx="319089" cy="256179"/>
            </a:xfrm>
            <a:prstGeom prst="triangle">
              <a:avLst/>
            </a:prstGeom>
            <a:solidFill>
              <a:srgbClr val="129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a:off x="2034566" y="4188596"/>
            <a:ext cx="3766013" cy="812530"/>
          </a:xfrm>
          <a:prstGeom prst="rect">
            <a:avLst/>
          </a:prstGeom>
        </p:spPr>
        <p:txBody>
          <a:bodyPr wrap="square">
            <a:spAutoFit/>
          </a:bodyPr>
          <a:lstStyle/>
          <a:p>
            <a:pPr lvl="0">
              <a:lnSpc>
                <a:spcPct val="130000"/>
              </a:lnSpc>
            </a:pPr>
            <a:r>
              <a:rPr lang="zh-CN" altLang="en-US" sz="1200" dirty="0">
                <a:solidFill>
                  <a:srgbClr val="262626"/>
                </a:solidFill>
                <a:latin typeface="微软雅黑" pitchFamily="34" charset="-122"/>
                <a:ea typeface="微软雅黑" pitchFamily="34" charset="-122"/>
              </a:rPr>
              <a:t>第一款头戴式显示</a:t>
            </a:r>
            <a:r>
              <a:rPr lang="en-US" altLang="zh-CN" sz="1200" dirty="0">
                <a:solidFill>
                  <a:srgbClr val="262626"/>
                </a:solidFill>
                <a:latin typeface="微软雅黑" pitchFamily="34" charset="-122"/>
                <a:ea typeface="微软雅黑" pitchFamily="34" charset="-122"/>
              </a:rPr>
              <a:t>Sutherland</a:t>
            </a:r>
            <a:r>
              <a:rPr lang="zh-CN" altLang="en-US" sz="1200" dirty="0">
                <a:solidFill>
                  <a:srgbClr val="262626"/>
                </a:solidFill>
                <a:latin typeface="微软雅黑" pitchFamily="34" charset="-122"/>
                <a:ea typeface="微软雅黑" pitchFamily="34" charset="-122"/>
              </a:rPr>
              <a:t>问世</a:t>
            </a:r>
            <a:endParaRPr lang="en-US" altLang="zh-CN" sz="1200" dirty="0">
              <a:solidFill>
                <a:srgbClr val="262626"/>
              </a:solidFill>
              <a:latin typeface="微软雅黑" pitchFamily="34" charset="-122"/>
              <a:ea typeface="微软雅黑" pitchFamily="34" charset="-122"/>
            </a:endParaRPr>
          </a:p>
          <a:p>
            <a:pPr lvl="0">
              <a:lnSpc>
                <a:spcPct val="130000"/>
              </a:lnSpc>
            </a:pPr>
            <a:r>
              <a:rPr lang="zh-CN" altLang="en-US" sz="1200" dirty="0">
                <a:solidFill>
                  <a:srgbClr val="262626"/>
                </a:solidFill>
                <a:latin typeface="微软雅黑" pitchFamily="34" charset="-122"/>
                <a:ea typeface="微软雅黑" pitchFamily="34" charset="-122"/>
              </a:rPr>
              <a:t>标志着头戴式虚拟现实设备与头部位置追踪系统的诞生，为现今的虚拟技术奠定了基础</a:t>
            </a:r>
            <a:endParaRPr lang="zh-CN" altLang="zh-CN" sz="1200" dirty="0">
              <a:solidFill>
                <a:srgbClr val="262626"/>
              </a:solidFill>
              <a:latin typeface="微软雅黑" pitchFamily="34" charset="-122"/>
              <a:ea typeface="微软雅黑" pitchFamily="34" charset="-122"/>
            </a:endParaRPr>
          </a:p>
        </p:txBody>
      </p:sp>
      <p:sp>
        <p:nvSpPr>
          <p:cNvPr id="42" name="文本框 41"/>
          <p:cNvSpPr txBox="1"/>
          <p:nvPr/>
        </p:nvSpPr>
        <p:spPr>
          <a:xfrm>
            <a:off x="2034566" y="3615825"/>
            <a:ext cx="1326004" cy="769441"/>
          </a:xfrm>
          <a:prstGeom prst="rect">
            <a:avLst/>
          </a:prstGeom>
          <a:noFill/>
        </p:spPr>
        <p:txBody>
          <a:bodyPr wrap="none" rtlCol="0">
            <a:spAutoFit/>
          </a:bodyPr>
          <a:lstStyle/>
          <a:p>
            <a:pPr defTabSz="685783"/>
            <a:r>
              <a:rPr lang="en-US" altLang="zh-CN" sz="4400" b="1" dirty="0">
                <a:solidFill>
                  <a:srgbClr val="262626"/>
                </a:solidFill>
                <a:latin typeface="Calibri"/>
                <a:ea typeface="宋体"/>
              </a:rPr>
              <a:t>1968</a:t>
            </a:r>
            <a:endParaRPr lang="zh-CN" altLang="en-US" sz="4400" b="1" dirty="0">
              <a:solidFill>
                <a:srgbClr val="262626"/>
              </a:solidFill>
              <a:latin typeface="Calibri"/>
              <a:ea typeface="宋体"/>
            </a:endParaRPr>
          </a:p>
        </p:txBody>
      </p:sp>
      <p:sp>
        <p:nvSpPr>
          <p:cNvPr id="43" name="矩形 42"/>
          <p:cNvSpPr/>
          <p:nvPr/>
        </p:nvSpPr>
        <p:spPr>
          <a:xfrm>
            <a:off x="2034566" y="5629114"/>
            <a:ext cx="3766013" cy="812530"/>
          </a:xfrm>
          <a:prstGeom prst="rect">
            <a:avLst/>
          </a:prstGeom>
        </p:spPr>
        <p:txBody>
          <a:bodyPr wrap="square">
            <a:spAutoFit/>
          </a:bodyPr>
          <a:lstStyle/>
          <a:p>
            <a:pPr lvl="0">
              <a:lnSpc>
                <a:spcPct val="130000"/>
              </a:lnSpc>
            </a:pPr>
            <a:r>
              <a:rPr lang="en-US" altLang="zh-CN" sz="1200" dirty="0">
                <a:solidFill>
                  <a:srgbClr val="262626"/>
                </a:solidFill>
                <a:latin typeface="微软雅黑" pitchFamily="34" charset="-122"/>
                <a:ea typeface="微软雅黑" pitchFamily="34" charset="-122"/>
              </a:rPr>
              <a:t>Google</a:t>
            </a:r>
            <a:r>
              <a:rPr lang="zh-CN" altLang="en-US" sz="1200" dirty="0">
                <a:solidFill>
                  <a:srgbClr val="262626"/>
                </a:solidFill>
                <a:latin typeface="微软雅黑" pitchFamily="34" charset="-122"/>
                <a:ea typeface="微软雅黑" pitchFamily="34" charset="-122"/>
              </a:rPr>
              <a:t>发布</a:t>
            </a:r>
            <a:r>
              <a:rPr lang="en-US" altLang="zh-CN" sz="1200" dirty="0">
                <a:solidFill>
                  <a:srgbClr val="262626"/>
                </a:solidFill>
                <a:latin typeface="微软雅黑" pitchFamily="34" charset="-122"/>
                <a:ea typeface="微软雅黑" pitchFamily="34" charset="-122"/>
              </a:rPr>
              <a:t>Google CardBoard</a:t>
            </a:r>
          </a:p>
          <a:p>
            <a:pPr lvl="0">
              <a:lnSpc>
                <a:spcPct val="130000"/>
              </a:lnSpc>
            </a:pPr>
            <a:r>
              <a:rPr lang="zh-CN" altLang="en-US" sz="1200" dirty="0">
                <a:solidFill>
                  <a:srgbClr val="262626"/>
                </a:solidFill>
                <a:latin typeface="微软雅黑" pitchFamily="34" charset="-122"/>
                <a:ea typeface="微软雅黑" pitchFamily="34" charset="-122"/>
              </a:rPr>
              <a:t>低成本</a:t>
            </a:r>
            <a:r>
              <a:rPr lang="en-US" altLang="zh-CN" sz="1200" dirty="0">
                <a:solidFill>
                  <a:srgbClr val="262626"/>
                </a:solidFill>
                <a:latin typeface="微软雅黑" pitchFamily="34" charset="-122"/>
                <a:ea typeface="微软雅黑" pitchFamily="34" charset="-122"/>
              </a:rPr>
              <a:t>VR</a:t>
            </a:r>
            <a:r>
              <a:rPr lang="zh-CN" altLang="en-US" sz="1200" dirty="0">
                <a:solidFill>
                  <a:srgbClr val="262626"/>
                </a:solidFill>
                <a:latin typeface="微软雅黑" pitchFamily="34" charset="-122"/>
                <a:ea typeface="微软雅黑" pitchFamily="34" charset="-122"/>
              </a:rPr>
              <a:t>进入市场，通过手机来体验</a:t>
            </a:r>
            <a:r>
              <a:rPr lang="en-US" altLang="zh-CN" sz="1200" dirty="0">
                <a:solidFill>
                  <a:srgbClr val="262626"/>
                </a:solidFill>
                <a:latin typeface="微软雅黑" pitchFamily="34" charset="-122"/>
                <a:ea typeface="微软雅黑" pitchFamily="34" charset="-122"/>
              </a:rPr>
              <a:t>VR</a:t>
            </a:r>
            <a:r>
              <a:rPr lang="zh-CN" altLang="en-US" sz="1200" dirty="0">
                <a:solidFill>
                  <a:srgbClr val="262626"/>
                </a:solidFill>
                <a:latin typeface="微软雅黑" pitchFamily="34" charset="-122"/>
                <a:ea typeface="微软雅黑" pitchFamily="34" charset="-122"/>
              </a:rPr>
              <a:t>世界，直接点燃了今日的</a:t>
            </a:r>
            <a:r>
              <a:rPr lang="en-US" altLang="zh-CN" sz="1200" dirty="0">
                <a:solidFill>
                  <a:srgbClr val="262626"/>
                </a:solidFill>
                <a:latin typeface="微软雅黑" pitchFamily="34" charset="-122"/>
                <a:ea typeface="微软雅黑" pitchFamily="34" charset="-122"/>
              </a:rPr>
              <a:t>”Mobile VR”</a:t>
            </a:r>
            <a:r>
              <a:rPr lang="zh-CN" altLang="en-US" sz="1200" dirty="0">
                <a:solidFill>
                  <a:srgbClr val="262626"/>
                </a:solidFill>
                <a:latin typeface="微软雅黑" pitchFamily="34" charset="-122"/>
                <a:ea typeface="微软雅黑" pitchFamily="34" charset="-122"/>
              </a:rPr>
              <a:t>之战</a:t>
            </a:r>
            <a:endParaRPr lang="zh-CN" altLang="zh-CN" sz="1200" dirty="0">
              <a:solidFill>
                <a:srgbClr val="262626"/>
              </a:solidFill>
              <a:latin typeface="微软雅黑" pitchFamily="34" charset="-122"/>
              <a:ea typeface="微软雅黑" pitchFamily="34" charset="-122"/>
            </a:endParaRPr>
          </a:p>
        </p:txBody>
      </p:sp>
      <p:sp>
        <p:nvSpPr>
          <p:cNvPr id="44" name="文本框 43"/>
          <p:cNvSpPr txBox="1"/>
          <p:nvPr/>
        </p:nvSpPr>
        <p:spPr>
          <a:xfrm>
            <a:off x="2034566" y="5056343"/>
            <a:ext cx="1326004" cy="769441"/>
          </a:xfrm>
          <a:prstGeom prst="rect">
            <a:avLst/>
          </a:prstGeom>
          <a:noFill/>
        </p:spPr>
        <p:txBody>
          <a:bodyPr wrap="none" rtlCol="0">
            <a:spAutoFit/>
          </a:bodyPr>
          <a:lstStyle/>
          <a:p>
            <a:pPr defTabSz="685783"/>
            <a:r>
              <a:rPr lang="en-US" altLang="zh-CN" sz="4400" b="1" dirty="0">
                <a:solidFill>
                  <a:srgbClr val="262626"/>
                </a:solidFill>
                <a:latin typeface="Calibri"/>
                <a:ea typeface="宋体"/>
              </a:rPr>
              <a:t>2014</a:t>
            </a:r>
            <a:endParaRPr lang="zh-CN" altLang="en-US" sz="4400" b="1" dirty="0">
              <a:solidFill>
                <a:srgbClr val="262626"/>
              </a:solidFill>
              <a:latin typeface="Calibri"/>
              <a:ea typeface="宋体"/>
            </a:endParaRPr>
          </a:p>
        </p:txBody>
      </p:sp>
      <p:sp>
        <p:nvSpPr>
          <p:cNvPr id="45" name="矩形 44"/>
          <p:cNvSpPr/>
          <p:nvPr/>
        </p:nvSpPr>
        <p:spPr>
          <a:xfrm>
            <a:off x="7127570" y="4249538"/>
            <a:ext cx="3766013" cy="812530"/>
          </a:xfrm>
          <a:prstGeom prst="rect">
            <a:avLst/>
          </a:prstGeom>
        </p:spPr>
        <p:txBody>
          <a:bodyPr wrap="square">
            <a:spAutoFit/>
          </a:bodyPr>
          <a:lstStyle/>
          <a:p>
            <a:pPr lvl="0">
              <a:lnSpc>
                <a:spcPct val="130000"/>
              </a:lnSpc>
            </a:pPr>
            <a:r>
              <a:rPr lang="en-US" altLang="zh-CN" sz="1200" dirty="0">
                <a:solidFill>
                  <a:srgbClr val="262626"/>
                </a:solidFill>
                <a:latin typeface="微软雅黑" pitchFamily="34" charset="-122"/>
                <a:ea typeface="微软雅黑" pitchFamily="34" charset="-122"/>
              </a:rPr>
              <a:t>Oculus Rift</a:t>
            </a:r>
            <a:r>
              <a:rPr lang="zh-CN" altLang="en-US" sz="1200" dirty="0">
                <a:solidFill>
                  <a:srgbClr val="262626"/>
                </a:solidFill>
                <a:latin typeface="微软雅黑" pitchFamily="34" charset="-122"/>
                <a:ea typeface="微软雅黑" pitchFamily="34" charset="-122"/>
              </a:rPr>
              <a:t>的崛起</a:t>
            </a:r>
            <a:endParaRPr lang="en-US" altLang="zh-CN" sz="1200" dirty="0">
              <a:solidFill>
                <a:srgbClr val="262626"/>
              </a:solidFill>
              <a:latin typeface="微软雅黑" pitchFamily="34" charset="-122"/>
              <a:ea typeface="微软雅黑" pitchFamily="34" charset="-122"/>
            </a:endParaRPr>
          </a:p>
          <a:p>
            <a:pPr lvl="0">
              <a:lnSpc>
                <a:spcPct val="130000"/>
              </a:lnSpc>
            </a:pPr>
            <a:r>
              <a:rPr lang="en-US" altLang="zh-CN" sz="1200" dirty="0">
                <a:solidFill>
                  <a:srgbClr val="262626"/>
                </a:solidFill>
                <a:latin typeface="微软雅黑" pitchFamily="34" charset="-122"/>
                <a:ea typeface="微软雅黑" pitchFamily="34" charset="-122"/>
              </a:rPr>
              <a:t>Oculus Rift</a:t>
            </a:r>
            <a:r>
              <a:rPr lang="zh-CN" altLang="en-US" sz="1200" dirty="0">
                <a:solidFill>
                  <a:srgbClr val="262626"/>
                </a:solidFill>
                <a:latin typeface="微软雅黑" pitchFamily="34" charset="-122"/>
                <a:ea typeface="微软雅黑" pitchFamily="34" charset="-122"/>
              </a:rPr>
              <a:t>众筹</a:t>
            </a:r>
            <a:r>
              <a:rPr lang="en-US" altLang="zh-CN" sz="1200" dirty="0">
                <a:solidFill>
                  <a:srgbClr val="262626"/>
                </a:solidFill>
                <a:latin typeface="微软雅黑" pitchFamily="34" charset="-122"/>
                <a:ea typeface="微软雅黑" pitchFamily="34" charset="-122"/>
              </a:rPr>
              <a:t>160</a:t>
            </a:r>
            <a:r>
              <a:rPr lang="zh-CN" altLang="en-US" sz="1200" dirty="0">
                <a:solidFill>
                  <a:srgbClr val="262626"/>
                </a:solidFill>
                <a:latin typeface="微软雅黑" pitchFamily="34" charset="-122"/>
                <a:ea typeface="微软雅黑" pitchFamily="34" charset="-122"/>
              </a:rPr>
              <a:t>万美刀，后被</a:t>
            </a:r>
            <a:r>
              <a:rPr lang="en-US" altLang="zh-CN" sz="1200" dirty="0">
                <a:solidFill>
                  <a:srgbClr val="262626"/>
                </a:solidFill>
                <a:latin typeface="微软雅黑" pitchFamily="34" charset="-122"/>
                <a:ea typeface="微软雅黑" pitchFamily="34" charset="-122"/>
              </a:rPr>
              <a:t>Facebook</a:t>
            </a:r>
            <a:r>
              <a:rPr lang="zh-CN" altLang="en-US" sz="1200" dirty="0">
                <a:solidFill>
                  <a:srgbClr val="262626"/>
                </a:solidFill>
                <a:latin typeface="微软雅黑" pitchFamily="34" charset="-122"/>
                <a:ea typeface="微软雅黑" pitchFamily="34" charset="-122"/>
              </a:rPr>
              <a:t>以</a:t>
            </a:r>
            <a:r>
              <a:rPr lang="en-US" altLang="zh-CN" sz="1200" dirty="0">
                <a:solidFill>
                  <a:srgbClr val="262626"/>
                </a:solidFill>
                <a:latin typeface="微软雅黑" pitchFamily="34" charset="-122"/>
                <a:ea typeface="微软雅黑" pitchFamily="34" charset="-122"/>
              </a:rPr>
              <a:t>20</a:t>
            </a:r>
            <a:r>
              <a:rPr lang="zh-CN" altLang="en-US" sz="1200" dirty="0">
                <a:solidFill>
                  <a:srgbClr val="262626"/>
                </a:solidFill>
                <a:latin typeface="微软雅黑" pitchFamily="34" charset="-122"/>
                <a:ea typeface="微软雅黑" pitchFamily="34" charset="-122"/>
              </a:rPr>
              <a:t>亿收购，</a:t>
            </a:r>
            <a:r>
              <a:rPr lang="en-US" altLang="zh-CN" sz="1200" dirty="0">
                <a:solidFill>
                  <a:srgbClr val="262626"/>
                </a:solidFill>
                <a:latin typeface="微软雅黑" pitchFamily="34" charset="-122"/>
                <a:ea typeface="微软雅黑" pitchFamily="34" charset="-122"/>
              </a:rPr>
              <a:t>Unity</a:t>
            </a:r>
            <a:r>
              <a:rPr lang="zh-CN" altLang="en-US" sz="1200" dirty="0">
                <a:solidFill>
                  <a:srgbClr val="262626"/>
                </a:solidFill>
                <a:latin typeface="微软雅黑" pitchFamily="34" charset="-122"/>
                <a:ea typeface="微软雅黑" pitchFamily="34" charset="-122"/>
              </a:rPr>
              <a:t>开始支持吸引大批开发者</a:t>
            </a:r>
            <a:endParaRPr lang="zh-CN" altLang="zh-CN" sz="1200" dirty="0">
              <a:solidFill>
                <a:srgbClr val="262626"/>
              </a:solidFill>
              <a:latin typeface="微软雅黑" pitchFamily="34" charset="-122"/>
              <a:ea typeface="微软雅黑" pitchFamily="34" charset="-122"/>
            </a:endParaRPr>
          </a:p>
        </p:txBody>
      </p:sp>
      <p:sp>
        <p:nvSpPr>
          <p:cNvPr id="46" name="文本框 45"/>
          <p:cNvSpPr txBox="1"/>
          <p:nvPr/>
        </p:nvSpPr>
        <p:spPr>
          <a:xfrm>
            <a:off x="7127570" y="3676767"/>
            <a:ext cx="1326004" cy="769441"/>
          </a:xfrm>
          <a:prstGeom prst="rect">
            <a:avLst/>
          </a:prstGeom>
          <a:noFill/>
        </p:spPr>
        <p:txBody>
          <a:bodyPr wrap="none" rtlCol="0">
            <a:spAutoFit/>
          </a:bodyPr>
          <a:lstStyle/>
          <a:p>
            <a:pPr defTabSz="685783"/>
            <a:r>
              <a:rPr lang="en-US" altLang="zh-CN" sz="4400" b="1" dirty="0">
                <a:solidFill>
                  <a:srgbClr val="262626"/>
                </a:solidFill>
                <a:latin typeface="Calibri"/>
                <a:ea typeface="宋体"/>
              </a:rPr>
              <a:t>2012</a:t>
            </a:r>
            <a:endParaRPr lang="zh-CN" altLang="en-US" sz="4400" b="1" dirty="0">
              <a:solidFill>
                <a:srgbClr val="262626"/>
              </a:solidFill>
              <a:latin typeface="Calibri"/>
              <a:ea typeface="宋体"/>
            </a:endParaRPr>
          </a:p>
        </p:txBody>
      </p:sp>
      <p:sp>
        <p:nvSpPr>
          <p:cNvPr id="47" name="矩形 46"/>
          <p:cNvSpPr/>
          <p:nvPr/>
        </p:nvSpPr>
        <p:spPr>
          <a:xfrm>
            <a:off x="7127570" y="5690056"/>
            <a:ext cx="3766013" cy="812530"/>
          </a:xfrm>
          <a:prstGeom prst="rect">
            <a:avLst/>
          </a:prstGeom>
        </p:spPr>
        <p:txBody>
          <a:bodyPr wrap="square">
            <a:spAutoFit/>
          </a:bodyPr>
          <a:lstStyle/>
          <a:p>
            <a:pPr lvl="0">
              <a:lnSpc>
                <a:spcPct val="130000"/>
              </a:lnSpc>
            </a:pPr>
            <a:r>
              <a:rPr lang="en-US" altLang="zh-CN" sz="1200" dirty="0">
                <a:solidFill>
                  <a:srgbClr val="262626"/>
                </a:solidFill>
                <a:latin typeface="微软雅黑" pitchFamily="34" charset="-122"/>
                <a:ea typeface="微软雅黑" pitchFamily="34" charset="-122"/>
              </a:rPr>
              <a:t>VR</a:t>
            </a:r>
            <a:r>
              <a:rPr lang="zh-CN" altLang="en-US" sz="1200" dirty="0">
                <a:solidFill>
                  <a:srgbClr val="262626"/>
                </a:solidFill>
                <a:latin typeface="微软雅黑" pitchFamily="34" charset="-122"/>
                <a:ea typeface="微软雅黑" pitchFamily="34" charset="-122"/>
              </a:rPr>
              <a:t>元年来临</a:t>
            </a:r>
            <a:endParaRPr lang="zh-CN" altLang="zh-CN" sz="1200" dirty="0">
              <a:solidFill>
                <a:srgbClr val="262626"/>
              </a:solidFill>
              <a:latin typeface="微软雅黑" pitchFamily="34" charset="-122"/>
              <a:ea typeface="微软雅黑" pitchFamily="34" charset="-122"/>
            </a:endParaRPr>
          </a:p>
          <a:p>
            <a:pPr lvl="0">
              <a:lnSpc>
                <a:spcPct val="130000"/>
              </a:lnSpc>
            </a:pPr>
            <a:r>
              <a:rPr lang="en-US" altLang="zh-CN" sz="1200" dirty="0">
                <a:solidFill>
                  <a:srgbClr val="262626"/>
                </a:solidFill>
                <a:latin typeface="微软雅黑" pitchFamily="34" charset="-122"/>
                <a:ea typeface="微软雅黑" pitchFamily="34" charset="-122"/>
              </a:rPr>
              <a:t>HTC</a:t>
            </a:r>
            <a:r>
              <a:rPr lang="zh-CN" altLang="en-US" sz="1200" dirty="0">
                <a:solidFill>
                  <a:srgbClr val="262626"/>
                </a:solidFill>
                <a:latin typeface="微软雅黑" pitchFamily="34" charset="-122"/>
                <a:ea typeface="微软雅黑" pitchFamily="34" charset="-122"/>
              </a:rPr>
              <a:t>联合</a:t>
            </a:r>
            <a:r>
              <a:rPr lang="en-US" altLang="zh-CN" sz="1200" dirty="0">
                <a:solidFill>
                  <a:srgbClr val="262626"/>
                </a:solidFill>
                <a:latin typeface="微软雅黑" pitchFamily="34" charset="-122"/>
                <a:ea typeface="微软雅黑" pitchFamily="34" charset="-122"/>
              </a:rPr>
              <a:t>Value</a:t>
            </a:r>
            <a:r>
              <a:rPr lang="zh-CN" altLang="en-US" sz="1200" dirty="0">
                <a:solidFill>
                  <a:srgbClr val="262626"/>
                </a:solidFill>
                <a:latin typeface="微软雅黑" pitchFamily="34" charset="-122"/>
                <a:ea typeface="微软雅黑" pitchFamily="34" charset="-122"/>
              </a:rPr>
              <a:t>发布</a:t>
            </a:r>
            <a:r>
              <a:rPr lang="en-US" altLang="zh-CN" sz="1200" dirty="0">
                <a:solidFill>
                  <a:srgbClr val="262626"/>
                </a:solidFill>
                <a:latin typeface="微软雅黑" pitchFamily="34" charset="-122"/>
                <a:ea typeface="微软雅黑" pitchFamily="34" charset="-122"/>
              </a:rPr>
              <a:t>Vive</a:t>
            </a:r>
            <a:r>
              <a:rPr lang="zh-CN" altLang="en-US" sz="1200" dirty="0">
                <a:solidFill>
                  <a:srgbClr val="262626"/>
                </a:solidFill>
                <a:latin typeface="微软雅黑" pitchFamily="34" charset="-122"/>
                <a:ea typeface="微软雅黑" pitchFamily="34" charset="-122"/>
              </a:rPr>
              <a:t>，</a:t>
            </a:r>
            <a:r>
              <a:rPr lang="en-US" altLang="zh-CN" sz="1200" dirty="0">
                <a:solidFill>
                  <a:srgbClr val="262626"/>
                </a:solidFill>
                <a:latin typeface="微软雅黑" pitchFamily="34" charset="-122"/>
                <a:ea typeface="微软雅黑" pitchFamily="34" charset="-122"/>
              </a:rPr>
              <a:t>Facebook</a:t>
            </a:r>
            <a:r>
              <a:rPr lang="zh-CN" altLang="en-US" sz="1200" dirty="0">
                <a:solidFill>
                  <a:srgbClr val="262626"/>
                </a:solidFill>
                <a:latin typeface="微软雅黑" pitchFamily="34" charset="-122"/>
                <a:ea typeface="微软雅黑" pitchFamily="34" charset="-122"/>
              </a:rPr>
              <a:t>发布</a:t>
            </a:r>
            <a:r>
              <a:rPr lang="en-US" altLang="zh-CN" sz="1200" dirty="0">
                <a:solidFill>
                  <a:srgbClr val="262626"/>
                </a:solidFill>
                <a:latin typeface="微软雅黑" pitchFamily="34" charset="-122"/>
                <a:ea typeface="微软雅黑" pitchFamily="34" charset="-122"/>
              </a:rPr>
              <a:t>Oculus Rift</a:t>
            </a:r>
            <a:r>
              <a:rPr lang="zh-CN" altLang="en-US" sz="1200" dirty="0">
                <a:solidFill>
                  <a:srgbClr val="262626"/>
                </a:solidFill>
                <a:latin typeface="微软雅黑" pitchFamily="34" charset="-122"/>
                <a:ea typeface="微软雅黑" pitchFamily="34" charset="-122"/>
              </a:rPr>
              <a:t>，索尼发布</a:t>
            </a:r>
            <a:r>
              <a:rPr lang="en-US" altLang="zh-CN" sz="1200" dirty="0">
                <a:solidFill>
                  <a:srgbClr val="262626"/>
                </a:solidFill>
                <a:latin typeface="微软雅黑" pitchFamily="34" charset="-122"/>
                <a:ea typeface="微软雅黑" pitchFamily="34" charset="-122"/>
              </a:rPr>
              <a:t>PSVR</a:t>
            </a:r>
            <a:endParaRPr lang="zh-CN" altLang="zh-CN" sz="1200" dirty="0">
              <a:solidFill>
                <a:srgbClr val="262626"/>
              </a:solidFill>
              <a:latin typeface="微软雅黑" pitchFamily="34" charset="-122"/>
              <a:ea typeface="微软雅黑" pitchFamily="34" charset="-122"/>
            </a:endParaRPr>
          </a:p>
        </p:txBody>
      </p:sp>
      <p:sp>
        <p:nvSpPr>
          <p:cNvPr id="48" name="文本框 47"/>
          <p:cNvSpPr txBox="1"/>
          <p:nvPr/>
        </p:nvSpPr>
        <p:spPr>
          <a:xfrm>
            <a:off x="7127570" y="5117285"/>
            <a:ext cx="1326004" cy="769441"/>
          </a:xfrm>
          <a:prstGeom prst="rect">
            <a:avLst/>
          </a:prstGeom>
          <a:noFill/>
        </p:spPr>
        <p:txBody>
          <a:bodyPr wrap="none" rtlCol="0">
            <a:spAutoFit/>
          </a:bodyPr>
          <a:lstStyle/>
          <a:p>
            <a:pPr defTabSz="685783"/>
            <a:r>
              <a:rPr lang="en-US" altLang="zh-CN" sz="4400" b="1" dirty="0">
                <a:solidFill>
                  <a:srgbClr val="262626"/>
                </a:solidFill>
                <a:latin typeface="Calibri"/>
                <a:ea typeface="宋体"/>
              </a:rPr>
              <a:t>2016</a:t>
            </a:r>
            <a:endParaRPr lang="zh-CN" altLang="en-US" sz="4400" b="1" dirty="0">
              <a:solidFill>
                <a:srgbClr val="262626"/>
              </a:solidFill>
              <a:latin typeface="Calibri"/>
              <a:ea typeface="宋体"/>
            </a:endParaRPr>
          </a:p>
        </p:txBody>
      </p:sp>
    </p:spTree>
    <p:extLst>
      <p:ext uri="{BB962C8B-B14F-4D97-AF65-F5344CB8AC3E}">
        <p14:creationId xmlns:p14="http://schemas.microsoft.com/office/powerpoint/2010/main" val="57025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触摸未来</a:t>
            </a:r>
          </a:p>
        </p:txBody>
      </p:sp>
      <p:sp>
        <p:nvSpPr>
          <p:cNvPr id="3" name="文本占位符 2"/>
          <p:cNvSpPr>
            <a:spLocks noGrp="1"/>
          </p:cNvSpPr>
          <p:nvPr>
            <p:ph type="body" sz="quarter" idx="11"/>
          </p:nvPr>
        </p:nvSpPr>
        <p:spPr/>
        <p:txBody>
          <a:bodyPr/>
          <a:lstStyle/>
          <a:p>
            <a:r>
              <a:rPr lang="en-US" altLang="zh-CN" dirty="0"/>
              <a:t>TOUCH THE FUTURE</a:t>
            </a:r>
            <a:endParaRPr lang="zh-CN" altLang="en-US" dirty="0"/>
          </a:p>
        </p:txBody>
      </p:sp>
      <p:pic>
        <p:nvPicPr>
          <p:cNvPr id="49" name="Picture 6" descr="C:\Documents and Settings\Administrator\桌面\225028_041455028_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36920" y="2994021"/>
            <a:ext cx="2158585" cy="2158584"/>
          </a:xfrm>
          <a:prstGeom prst="ellipse">
            <a:avLst/>
          </a:prstGeom>
          <a:noFill/>
          <a:ln w="28575">
            <a:solidFill>
              <a:schemeClr val="tx1">
                <a:lumMod val="75000"/>
                <a:lumOff val="25000"/>
              </a:schemeClr>
            </a:solidFill>
          </a:ln>
          <a:extLst>
            <a:ext uri="{909E8E84-426E-40dd-AFC4-6F175D3DCCD1}">
              <a14:hiddenFill xmlns:a14="http://schemas.microsoft.com/office/drawing/2010/main" xmlns="">
                <a:solidFill>
                  <a:srgbClr val="FFFFFF"/>
                </a:solidFill>
              </a14:hiddenFill>
            </a:ext>
          </a:extLst>
        </p:spPr>
      </p:pic>
      <p:sp>
        <p:nvSpPr>
          <p:cNvPr id="50" name="椭圆 49"/>
          <p:cNvSpPr/>
          <p:nvPr/>
        </p:nvSpPr>
        <p:spPr>
          <a:xfrm>
            <a:off x="2222388" y="1650576"/>
            <a:ext cx="1164124" cy="116412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8F90"/>
                </a:solidFill>
              </a:rPr>
              <a:t>设计</a:t>
            </a:r>
          </a:p>
        </p:txBody>
      </p:sp>
      <p:sp>
        <p:nvSpPr>
          <p:cNvPr id="51" name="椭圆 50"/>
          <p:cNvSpPr/>
          <p:nvPr/>
        </p:nvSpPr>
        <p:spPr>
          <a:xfrm>
            <a:off x="674594" y="2445891"/>
            <a:ext cx="1164124" cy="116412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8F90"/>
                </a:solidFill>
              </a:rPr>
              <a:t>工业</a:t>
            </a:r>
          </a:p>
        </p:txBody>
      </p:sp>
      <p:sp>
        <p:nvSpPr>
          <p:cNvPr id="52" name="椭圆 51"/>
          <p:cNvSpPr/>
          <p:nvPr/>
        </p:nvSpPr>
        <p:spPr>
          <a:xfrm>
            <a:off x="572796" y="4307910"/>
            <a:ext cx="1164124" cy="116412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8F90"/>
                </a:solidFill>
              </a:rPr>
              <a:t>医疗</a:t>
            </a:r>
          </a:p>
        </p:txBody>
      </p:sp>
      <p:sp>
        <p:nvSpPr>
          <p:cNvPr id="53" name="椭圆 52"/>
          <p:cNvSpPr/>
          <p:nvPr/>
        </p:nvSpPr>
        <p:spPr>
          <a:xfrm>
            <a:off x="2222387" y="5331926"/>
            <a:ext cx="1164124" cy="116412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8F90"/>
                </a:solidFill>
              </a:rPr>
              <a:t>科研</a:t>
            </a:r>
          </a:p>
        </p:txBody>
      </p:sp>
      <p:sp>
        <p:nvSpPr>
          <p:cNvPr id="54" name="椭圆 53"/>
          <p:cNvSpPr/>
          <p:nvPr/>
        </p:nvSpPr>
        <p:spPr>
          <a:xfrm>
            <a:off x="3871979" y="4307909"/>
            <a:ext cx="1164124" cy="116412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8F90"/>
                </a:solidFill>
              </a:rPr>
              <a:t>教育</a:t>
            </a:r>
          </a:p>
        </p:txBody>
      </p:sp>
      <p:sp>
        <p:nvSpPr>
          <p:cNvPr id="55" name="椭圆 54"/>
          <p:cNvSpPr/>
          <p:nvPr/>
        </p:nvSpPr>
        <p:spPr>
          <a:xfrm>
            <a:off x="3850357" y="2445891"/>
            <a:ext cx="1164124" cy="1164124"/>
          </a:xfrm>
          <a:prstGeom prst="ellipse">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9D9D9"/>
                </a:solidFill>
              </a:rPr>
              <a:t>游戏</a:t>
            </a:r>
          </a:p>
        </p:txBody>
      </p:sp>
      <p:grpSp>
        <p:nvGrpSpPr>
          <p:cNvPr id="56" name="组合 55"/>
          <p:cNvGrpSpPr/>
          <p:nvPr/>
        </p:nvGrpSpPr>
        <p:grpSpPr>
          <a:xfrm>
            <a:off x="5658465" y="1855935"/>
            <a:ext cx="6068120" cy="858033"/>
            <a:chOff x="1723331" y="1500078"/>
            <a:chExt cx="6068120" cy="858033"/>
          </a:xfrm>
        </p:grpSpPr>
        <p:sp>
          <p:nvSpPr>
            <p:cNvPr id="57" name="矩形 56"/>
            <p:cNvSpPr/>
            <p:nvPr/>
          </p:nvSpPr>
          <p:spPr>
            <a:xfrm>
              <a:off x="1723331" y="1500078"/>
              <a:ext cx="6068120" cy="618176"/>
            </a:xfrm>
            <a:prstGeom prst="rect">
              <a:avLst/>
            </a:prstGeom>
            <a:solidFill>
              <a:srgbClr val="129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VR</a:t>
              </a:r>
              <a:r>
                <a:rPr lang="zh-CN" altLang="en-US" sz="2400" dirty="0">
                  <a:latin typeface="微软雅黑" panose="020B0503020204020204" pitchFamily="34" charset="-122"/>
                  <a:ea typeface="微软雅黑" panose="020B0503020204020204" pitchFamily="34" charset="-122"/>
                </a:rPr>
                <a:t>能干什么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r>
                <a:rPr lang="en-US" altLang="zh-CN" sz="2400" dirty="0"/>
                <a:t>What can VR do</a:t>
              </a:r>
              <a:endParaRPr lang="zh-CN" altLang="en-US" sz="2400" dirty="0"/>
            </a:p>
          </p:txBody>
        </p:sp>
        <p:sp>
          <p:nvSpPr>
            <p:cNvPr id="58" name="等腰三角形 57"/>
            <p:cNvSpPr/>
            <p:nvPr/>
          </p:nvSpPr>
          <p:spPr>
            <a:xfrm rot="10800000">
              <a:off x="4597846" y="2101932"/>
              <a:ext cx="319089" cy="256179"/>
            </a:xfrm>
            <a:prstGeom prst="triangle">
              <a:avLst/>
            </a:prstGeom>
            <a:solidFill>
              <a:srgbClr val="129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p:cNvSpPr/>
          <p:nvPr/>
        </p:nvSpPr>
        <p:spPr>
          <a:xfrm>
            <a:off x="5658465" y="2994021"/>
            <a:ext cx="5828685" cy="3280898"/>
          </a:xfrm>
          <a:prstGeom prst="rect">
            <a:avLst/>
          </a:prstGeom>
        </p:spPr>
        <p:txBody>
          <a:bodyPr wrap="square">
            <a:spAutoFit/>
          </a:bodyPr>
          <a:lstStyle/>
          <a:p>
            <a:pPr marL="171450" indent="-171450" algn="just">
              <a:lnSpc>
                <a:spcPct val="130000"/>
              </a:lnSpc>
              <a:spcBef>
                <a:spcPts val="60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2016</a:t>
            </a:r>
            <a:r>
              <a:rPr lang="zh-CN" altLang="en-US" sz="1400" dirty="0">
                <a:latin typeface="微软雅黑" panose="020B0503020204020204" pitchFamily="34" charset="-122"/>
                <a:ea typeface="微软雅黑" panose="020B0503020204020204" pitchFamily="34" charset="-122"/>
              </a:rPr>
              <a:t>年英国医生采用</a:t>
            </a:r>
            <a:r>
              <a:rPr lang="en-US" altLang="zh-CN" sz="1400" dirty="0">
                <a:latin typeface="微软雅黑" panose="020B0503020204020204" pitchFamily="34" charset="-122"/>
                <a:ea typeface="微软雅黑" panose="020B0503020204020204" pitchFamily="34" charset="-122"/>
              </a:rPr>
              <a:t>VR</a:t>
            </a:r>
            <a:r>
              <a:rPr lang="zh-CN" altLang="en-US" sz="1400" dirty="0">
                <a:latin typeface="微软雅黑" panose="020B0503020204020204" pitchFamily="34" charset="-122"/>
                <a:ea typeface="微软雅黑" panose="020B0503020204020204" pitchFamily="34" charset="-122"/>
              </a:rPr>
              <a:t>全球直播手术过程，医生坚信这样可以创造一个富有教育意义的互动环境，</a:t>
            </a:r>
            <a:r>
              <a:rPr lang="en-US" altLang="zh-CN" sz="1400" dirty="0">
                <a:latin typeface="微软雅黑" panose="020B0503020204020204" pitchFamily="34" charset="-122"/>
                <a:ea typeface="微软雅黑" panose="020B0503020204020204" pitchFamily="34" charset="-122"/>
              </a:rPr>
              <a:t>VR</a:t>
            </a:r>
            <a:r>
              <a:rPr lang="zh-CN" altLang="en-US" sz="1400" dirty="0">
                <a:latin typeface="微软雅黑" panose="020B0503020204020204" pitchFamily="34" charset="-122"/>
                <a:ea typeface="微软雅黑" panose="020B0503020204020204" pitchFamily="34" charset="-122"/>
              </a:rPr>
              <a:t>出色的沉浸式体验可以使医疗的虚拟培训以及康复治疗的感觉提升不止一个层级</a:t>
            </a:r>
            <a:endParaRPr lang="en-US" altLang="zh-CN" sz="14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6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VR</a:t>
            </a:r>
            <a:r>
              <a:rPr lang="zh-CN" altLang="en-US" sz="1400" dirty="0">
                <a:latin typeface="微软雅黑" panose="020B0503020204020204" pitchFamily="34" charset="-122"/>
                <a:ea typeface="微软雅黑" panose="020B0503020204020204" pitchFamily="34" charset="-122"/>
              </a:rPr>
              <a:t>的沉浸式体验可以使设计师直接进入虚拟现实中体验设计，然后可以直接传送给甲方，可以直接选择原料的使用，用户也可以直接上传自己的数据，使设计更贴切现实</a:t>
            </a:r>
            <a:endParaRPr lang="en-US" altLang="zh-CN" sz="14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6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沉浸式的体验最直接的应用也是在游戏，亲临战场的感觉，直接刺激眼球的画面，</a:t>
            </a:r>
            <a:r>
              <a:rPr lang="en-US" altLang="zh-CN" sz="1600" dirty="0">
                <a:latin typeface="微软雅黑" panose="020B0503020204020204" pitchFamily="34" charset="-122"/>
                <a:ea typeface="微软雅黑" panose="020B0503020204020204" pitchFamily="34" charset="-122"/>
              </a:rPr>
              <a:t>360°</a:t>
            </a:r>
            <a:r>
              <a:rPr lang="zh-CN" altLang="en-US" sz="1600" dirty="0">
                <a:latin typeface="微软雅黑" panose="020B0503020204020204" pitchFamily="34" charset="-122"/>
                <a:ea typeface="微软雅黑" panose="020B0503020204020204" pitchFamily="34" charset="-122"/>
              </a:rPr>
              <a:t>的全景效果，</a:t>
            </a:r>
            <a:r>
              <a:rPr lang="en-US" altLang="zh-CN" sz="1600" dirty="0">
                <a:latin typeface="微软雅黑" panose="020B0503020204020204" pitchFamily="34" charset="-122"/>
                <a:ea typeface="微软雅黑" panose="020B0503020204020204" pitchFamily="34" charset="-122"/>
              </a:rPr>
              <a:t>VR</a:t>
            </a:r>
            <a:r>
              <a:rPr lang="zh-CN" altLang="en-US" sz="1600" dirty="0">
                <a:latin typeface="微软雅黑" panose="020B0503020204020204" pitchFamily="34" charset="-122"/>
                <a:ea typeface="微软雅黑" panose="020B0503020204020204" pitchFamily="34" charset="-122"/>
              </a:rPr>
              <a:t>的诞生将极大的改变整个游戏业界</a:t>
            </a:r>
          </a:p>
        </p:txBody>
      </p:sp>
    </p:spTree>
    <p:extLst>
      <p:ext uri="{BB962C8B-B14F-4D97-AF65-F5344CB8AC3E}">
        <p14:creationId xmlns:p14="http://schemas.microsoft.com/office/powerpoint/2010/main" val="7847707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触摸未来</a:t>
            </a:r>
          </a:p>
        </p:txBody>
      </p:sp>
      <p:sp>
        <p:nvSpPr>
          <p:cNvPr id="3" name="文本占位符 2"/>
          <p:cNvSpPr>
            <a:spLocks noGrp="1"/>
          </p:cNvSpPr>
          <p:nvPr>
            <p:ph type="body" sz="quarter" idx="11"/>
          </p:nvPr>
        </p:nvSpPr>
        <p:spPr/>
        <p:txBody>
          <a:bodyPr/>
          <a:lstStyle/>
          <a:p>
            <a:r>
              <a:rPr lang="en-US" altLang="zh-CN" dirty="0"/>
              <a:t>TOUCH THE FUTURE</a:t>
            </a:r>
            <a:endParaRPr lang="zh-CN" altLang="en-US" dirty="0"/>
          </a:p>
        </p:txBody>
      </p:sp>
      <p:sp>
        <p:nvSpPr>
          <p:cNvPr id="49" name="文本框 48"/>
          <p:cNvSpPr txBox="1"/>
          <p:nvPr/>
        </p:nvSpPr>
        <p:spPr>
          <a:xfrm>
            <a:off x="1999945" y="2545011"/>
            <a:ext cx="781050" cy="1107996"/>
          </a:xfrm>
          <a:prstGeom prst="rect">
            <a:avLst/>
          </a:prstGeom>
          <a:noFill/>
        </p:spPr>
        <p:txBody>
          <a:bodyPr wrap="square" rtlCol="0">
            <a:spAutoFit/>
          </a:bodyPr>
          <a:lstStyle/>
          <a:p>
            <a:r>
              <a:rPr lang="en-US" altLang="zh-CN" sz="6600" b="1" dirty="0">
                <a:solidFill>
                  <a:srgbClr val="158F90"/>
                </a:solidFill>
              </a:rPr>
              <a:t>1</a:t>
            </a:r>
            <a:endParaRPr lang="zh-CN" altLang="en-US" sz="6600" b="1" dirty="0">
              <a:solidFill>
                <a:srgbClr val="158F90"/>
              </a:solidFill>
            </a:endParaRPr>
          </a:p>
        </p:txBody>
      </p:sp>
      <p:cxnSp>
        <p:nvCxnSpPr>
          <p:cNvPr id="50" name="直接连接符 49"/>
          <p:cNvCxnSpPr/>
          <p:nvPr/>
        </p:nvCxnSpPr>
        <p:spPr>
          <a:xfrm>
            <a:off x="1350204" y="3653007"/>
            <a:ext cx="2080532" cy="0"/>
          </a:xfrm>
          <a:prstGeom prst="line">
            <a:avLst/>
          </a:prstGeom>
          <a:ln>
            <a:solidFill>
              <a:srgbClr val="158F90"/>
            </a:solidFill>
          </a:ln>
        </p:spPr>
        <p:style>
          <a:lnRef idx="1">
            <a:schemeClr val="accent1"/>
          </a:lnRef>
          <a:fillRef idx="0">
            <a:schemeClr val="accent1"/>
          </a:fillRef>
          <a:effectRef idx="0">
            <a:schemeClr val="accent1"/>
          </a:effectRef>
          <a:fontRef idx="minor">
            <a:schemeClr val="tx1"/>
          </a:fontRef>
        </p:style>
      </p:cxnSp>
      <p:sp>
        <p:nvSpPr>
          <p:cNvPr id="51" name="矩形 6"/>
          <p:cNvSpPr>
            <a:spLocks noChangeArrowheads="1"/>
          </p:cNvSpPr>
          <p:nvPr/>
        </p:nvSpPr>
        <p:spPr bwMode="auto">
          <a:xfrm>
            <a:off x="615043" y="4170861"/>
            <a:ext cx="3064955" cy="205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30000"/>
              </a:lnSpc>
              <a:spcBef>
                <a:spcPct val="0"/>
              </a:spcBef>
              <a:spcAft>
                <a:spcPct val="0"/>
              </a:spcAft>
            </a:pPr>
            <a:r>
              <a:rPr lang="en-US" altLang="zh-CN" sz="1400" dirty="0">
                <a:solidFill>
                  <a:srgbClr val="181715"/>
                </a:solidFill>
                <a:latin typeface="Century Gothic" pitchFamily="34" charset="0"/>
              </a:rPr>
              <a:t>Oculus</a:t>
            </a:r>
            <a:r>
              <a:rPr lang="zh-CN" altLang="en-US" sz="1400" dirty="0">
                <a:solidFill>
                  <a:srgbClr val="181715"/>
                </a:solidFill>
                <a:latin typeface="Century Gothic" pitchFamily="34" charset="0"/>
              </a:rPr>
              <a:t>算是该领域的老将了，最早可以追溯到</a:t>
            </a:r>
            <a:r>
              <a:rPr lang="en-US" altLang="zh-CN" sz="1400" dirty="0">
                <a:solidFill>
                  <a:srgbClr val="181715"/>
                </a:solidFill>
                <a:latin typeface="Century Gothic" pitchFamily="34" charset="0"/>
              </a:rPr>
              <a:t>2012</a:t>
            </a:r>
            <a:r>
              <a:rPr lang="zh-CN" altLang="en-US" sz="1400" dirty="0">
                <a:solidFill>
                  <a:srgbClr val="181715"/>
                </a:solidFill>
                <a:latin typeface="Century Gothic" pitchFamily="34" charset="0"/>
              </a:rPr>
              <a:t>年就推出了</a:t>
            </a:r>
            <a:r>
              <a:rPr lang="en-US" altLang="zh-CN" sz="1400" dirty="0">
                <a:solidFill>
                  <a:srgbClr val="181715"/>
                </a:solidFill>
                <a:latin typeface="Century Gothic" pitchFamily="34" charset="0"/>
              </a:rPr>
              <a:t>VR</a:t>
            </a:r>
            <a:r>
              <a:rPr lang="zh-CN" altLang="en-US" sz="1400" dirty="0">
                <a:solidFill>
                  <a:srgbClr val="181715"/>
                </a:solidFill>
                <a:latin typeface="Century Gothic" pitchFamily="34" charset="0"/>
              </a:rPr>
              <a:t>设备，身为第一个进入市场的设备，他将有充分的时间尝试新功能，但是锐利的显示效果对于硬件的要求非常高，现正与多家</a:t>
            </a:r>
            <a:r>
              <a:rPr lang="en-US" altLang="zh-CN" sz="1400" dirty="0">
                <a:solidFill>
                  <a:srgbClr val="181715"/>
                </a:solidFill>
                <a:latin typeface="Century Gothic" pitchFamily="34" charset="0"/>
              </a:rPr>
              <a:t>PC</a:t>
            </a:r>
            <a:r>
              <a:rPr lang="zh-CN" altLang="en-US" sz="1400" dirty="0">
                <a:solidFill>
                  <a:srgbClr val="181715"/>
                </a:solidFill>
                <a:latin typeface="Century Gothic" pitchFamily="34" charset="0"/>
              </a:rPr>
              <a:t>厂商合作推出电脑套餐，来降低消费者成本</a:t>
            </a:r>
          </a:p>
        </p:txBody>
      </p:sp>
      <p:sp>
        <p:nvSpPr>
          <p:cNvPr id="52" name="矩形 7"/>
          <p:cNvSpPr>
            <a:spLocks noChangeArrowheads="1"/>
          </p:cNvSpPr>
          <p:nvPr/>
        </p:nvSpPr>
        <p:spPr bwMode="auto">
          <a:xfrm>
            <a:off x="1620165" y="3715736"/>
            <a:ext cx="1372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400" b="1" dirty="0">
                <a:solidFill>
                  <a:srgbClr val="181715"/>
                </a:solidFill>
                <a:latin typeface="Century Gothic" pitchFamily="34" charset="0"/>
              </a:rPr>
              <a:t>OCULUS</a:t>
            </a:r>
            <a:endParaRPr lang="zh-CN" altLang="en-US" sz="2400" b="1" dirty="0">
              <a:solidFill>
                <a:srgbClr val="181715"/>
              </a:solidFill>
              <a:latin typeface="Century Gothic" pitchFamily="34" charset="0"/>
            </a:endParaRPr>
          </a:p>
        </p:txBody>
      </p:sp>
      <p:sp>
        <p:nvSpPr>
          <p:cNvPr id="53" name="文本框 52"/>
          <p:cNvSpPr txBox="1"/>
          <p:nvPr/>
        </p:nvSpPr>
        <p:spPr>
          <a:xfrm>
            <a:off x="6019493" y="2545011"/>
            <a:ext cx="781050" cy="1107996"/>
          </a:xfrm>
          <a:prstGeom prst="rect">
            <a:avLst/>
          </a:prstGeom>
          <a:noFill/>
        </p:spPr>
        <p:txBody>
          <a:bodyPr wrap="square" rtlCol="0">
            <a:spAutoFit/>
          </a:bodyPr>
          <a:lstStyle/>
          <a:p>
            <a:r>
              <a:rPr lang="en-US" altLang="zh-CN" sz="6600" b="1" dirty="0">
                <a:solidFill>
                  <a:srgbClr val="158F90"/>
                </a:solidFill>
              </a:rPr>
              <a:t>2</a:t>
            </a:r>
            <a:endParaRPr lang="zh-CN" altLang="en-US" sz="6600" b="1" dirty="0">
              <a:solidFill>
                <a:srgbClr val="158F90"/>
              </a:solidFill>
            </a:endParaRPr>
          </a:p>
        </p:txBody>
      </p:sp>
      <p:cxnSp>
        <p:nvCxnSpPr>
          <p:cNvPr id="54" name="直接连接符 53"/>
          <p:cNvCxnSpPr/>
          <p:nvPr/>
        </p:nvCxnSpPr>
        <p:spPr>
          <a:xfrm>
            <a:off x="5369752" y="3653007"/>
            <a:ext cx="2080532" cy="0"/>
          </a:xfrm>
          <a:prstGeom prst="line">
            <a:avLst/>
          </a:prstGeom>
          <a:ln>
            <a:solidFill>
              <a:srgbClr val="158F90"/>
            </a:solidFill>
          </a:ln>
        </p:spPr>
        <p:style>
          <a:lnRef idx="1">
            <a:schemeClr val="accent1"/>
          </a:lnRef>
          <a:fillRef idx="0">
            <a:schemeClr val="accent1"/>
          </a:fillRef>
          <a:effectRef idx="0">
            <a:schemeClr val="accent1"/>
          </a:effectRef>
          <a:fontRef idx="minor">
            <a:schemeClr val="tx1"/>
          </a:fontRef>
        </p:style>
      </p:cxnSp>
      <p:sp>
        <p:nvSpPr>
          <p:cNvPr id="55" name="矩形 6"/>
          <p:cNvSpPr>
            <a:spLocks noChangeArrowheads="1"/>
          </p:cNvSpPr>
          <p:nvPr/>
        </p:nvSpPr>
        <p:spPr bwMode="auto">
          <a:xfrm>
            <a:off x="4634591" y="4170861"/>
            <a:ext cx="3064955"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30000"/>
              </a:lnSpc>
              <a:spcBef>
                <a:spcPct val="0"/>
              </a:spcBef>
              <a:spcAft>
                <a:spcPct val="0"/>
              </a:spcAft>
            </a:pPr>
            <a:r>
              <a:rPr lang="en-US" altLang="zh-CN" sz="1400" dirty="0">
                <a:solidFill>
                  <a:srgbClr val="181715"/>
                </a:solidFill>
                <a:latin typeface="Century Gothic" pitchFamily="34" charset="0"/>
              </a:rPr>
              <a:t>HTC</a:t>
            </a:r>
            <a:r>
              <a:rPr lang="zh-CN" altLang="en-US" sz="1400" dirty="0">
                <a:solidFill>
                  <a:srgbClr val="181715"/>
                </a:solidFill>
                <a:latin typeface="Century Gothic" pitchFamily="34" charset="0"/>
              </a:rPr>
              <a:t>的</a:t>
            </a:r>
            <a:r>
              <a:rPr lang="en-US" altLang="zh-CN" sz="1400" dirty="0">
                <a:solidFill>
                  <a:srgbClr val="181715"/>
                </a:solidFill>
                <a:latin typeface="Century Gothic" pitchFamily="34" charset="0"/>
              </a:rPr>
              <a:t>VIVE</a:t>
            </a:r>
            <a:r>
              <a:rPr lang="zh-CN" altLang="en-US" sz="1400" dirty="0">
                <a:solidFill>
                  <a:srgbClr val="181715"/>
                </a:solidFill>
                <a:latin typeface="Century Gothic" pitchFamily="34" charset="0"/>
              </a:rPr>
              <a:t>是三个设备中最先进的，追踪技术遥遥领先，且与游戏厂商的直接合作，可以让游戏迅速到达玩家手中，但是高潮的追踪技术需要特殊的传感器，所以导致价格非常高昂，且需要一个大房子来支持</a:t>
            </a:r>
          </a:p>
        </p:txBody>
      </p:sp>
      <p:sp>
        <p:nvSpPr>
          <p:cNvPr id="56" name="矩形 7"/>
          <p:cNvSpPr>
            <a:spLocks noChangeArrowheads="1"/>
          </p:cNvSpPr>
          <p:nvPr/>
        </p:nvSpPr>
        <p:spPr bwMode="auto">
          <a:xfrm>
            <a:off x="5862057" y="3709196"/>
            <a:ext cx="8611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400" b="1" dirty="0">
                <a:solidFill>
                  <a:srgbClr val="181715"/>
                </a:solidFill>
                <a:latin typeface="Century Gothic" pitchFamily="34" charset="0"/>
              </a:rPr>
              <a:t>VIVE</a:t>
            </a:r>
            <a:endParaRPr lang="zh-CN" altLang="en-US" sz="2400" b="1" dirty="0">
              <a:solidFill>
                <a:srgbClr val="181715"/>
              </a:solidFill>
              <a:latin typeface="Century Gothic" pitchFamily="34" charset="0"/>
            </a:endParaRPr>
          </a:p>
        </p:txBody>
      </p:sp>
      <p:sp>
        <p:nvSpPr>
          <p:cNvPr id="57" name="文本框 56"/>
          <p:cNvSpPr txBox="1"/>
          <p:nvPr/>
        </p:nvSpPr>
        <p:spPr>
          <a:xfrm>
            <a:off x="9795156" y="2545011"/>
            <a:ext cx="781050" cy="1107996"/>
          </a:xfrm>
          <a:prstGeom prst="rect">
            <a:avLst/>
          </a:prstGeom>
          <a:noFill/>
        </p:spPr>
        <p:txBody>
          <a:bodyPr wrap="square" rtlCol="0">
            <a:spAutoFit/>
          </a:bodyPr>
          <a:lstStyle/>
          <a:p>
            <a:r>
              <a:rPr lang="en-US" altLang="zh-CN" sz="6600" b="1" dirty="0">
                <a:solidFill>
                  <a:srgbClr val="158F90"/>
                </a:solidFill>
              </a:rPr>
              <a:t>3</a:t>
            </a:r>
            <a:endParaRPr lang="zh-CN" altLang="en-US" sz="6600" b="1" dirty="0">
              <a:solidFill>
                <a:srgbClr val="158F90"/>
              </a:solidFill>
            </a:endParaRPr>
          </a:p>
        </p:txBody>
      </p:sp>
      <p:cxnSp>
        <p:nvCxnSpPr>
          <p:cNvPr id="58" name="直接连接符 57"/>
          <p:cNvCxnSpPr/>
          <p:nvPr/>
        </p:nvCxnSpPr>
        <p:spPr>
          <a:xfrm>
            <a:off x="9145415" y="3653007"/>
            <a:ext cx="2080532" cy="0"/>
          </a:xfrm>
          <a:prstGeom prst="line">
            <a:avLst/>
          </a:prstGeom>
          <a:ln>
            <a:solidFill>
              <a:srgbClr val="158F90"/>
            </a:solidFill>
          </a:ln>
        </p:spPr>
        <p:style>
          <a:lnRef idx="1">
            <a:schemeClr val="accent1"/>
          </a:lnRef>
          <a:fillRef idx="0">
            <a:schemeClr val="accent1"/>
          </a:fillRef>
          <a:effectRef idx="0">
            <a:schemeClr val="accent1"/>
          </a:effectRef>
          <a:fontRef idx="minor">
            <a:schemeClr val="tx1"/>
          </a:fontRef>
        </p:style>
      </p:cxnSp>
      <p:sp>
        <p:nvSpPr>
          <p:cNvPr id="59" name="矩形 6"/>
          <p:cNvSpPr>
            <a:spLocks noChangeArrowheads="1"/>
          </p:cNvSpPr>
          <p:nvPr/>
        </p:nvSpPr>
        <p:spPr bwMode="auto">
          <a:xfrm>
            <a:off x="8410254" y="4170861"/>
            <a:ext cx="3064955" cy="205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30000"/>
              </a:lnSpc>
              <a:spcBef>
                <a:spcPct val="0"/>
              </a:spcBef>
              <a:spcAft>
                <a:spcPct val="0"/>
              </a:spcAft>
            </a:pPr>
            <a:r>
              <a:rPr lang="zh-CN" altLang="en-US" sz="1400" dirty="0">
                <a:solidFill>
                  <a:srgbClr val="000000"/>
                </a:solidFill>
                <a:latin typeface="微软雅黑" panose="020B0503020204020204" pitchFamily="34" charset="-122"/>
                <a:ea typeface="微软雅黑" panose="020B0503020204020204" pitchFamily="34" charset="-122"/>
              </a:rPr>
              <a:t>游戏与平台是其核心竞争力，且价格相比其他两个设备更加低廉，且通过</a:t>
            </a:r>
            <a:r>
              <a:rPr lang="en-US" altLang="zh-CN" sz="1400" dirty="0">
                <a:solidFill>
                  <a:srgbClr val="000000"/>
                </a:solidFill>
                <a:latin typeface="微软雅黑" panose="020B0503020204020204" pitchFamily="34" charset="-122"/>
                <a:ea typeface="微软雅黑" panose="020B0503020204020204" pitchFamily="34" charset="-122"/>
              </a:rPr>
              <a:t>PlayStation4</a:t>
            </a:r>
            <a:r>
              <a:rPr lang="zh-CN" altLang="en-US" sz="1400" dirty="0">
                <a:solidFill>
                  <a:srgbClr val="000000"/>
                </a:solidFill>
                <a:latin typeface="微软雅黑" panose="020B0503020204020204" pitchFamily="34" charset="-122"/>
                <a:ea typeface="微软雅黑" panose="020B0503020204020204" pitchFamily="34" charset="-122"/>
              </a:rPr>
              <a:t>运行，原有的社交圈以及一切都无需改变，且</a:t>
            </a:r>
            <a:r>
              <a:rPr lang="en-US" altLang="zh-CN" sz="1400" dirty="0">
                <a:solidFill>
                  <a:srgbClr val="000000"/>
                </a:solidFill>
                <a:latin typeface="微软雅黑" panose="020B0503020204020204" pitchFamily="34" charset="-122"/>
                <a:ea typeface="微软雅黑" panose="020B0503020204020204" pitchFamily="34" charset="-122"/>
              </a:rPr>
              <a:t>PS4</a:t>
            </a:r>
            <a:r>
              <a:rPr lang="zh-CN" altLang="en-US" sz="1400" dirty="0">
                <a:solidFill>
                  <a:srgbClr val="000000"/>
                </a:solidFill>
                <a:latin typeface="微软雅黑" panose="020B0503020204020204" pitchFamily="34" charset="-122"/>
                <a:ea typeface="微软雅黑" panose="020B0503020204020204" pitchFamily="34" charset="-122"/>
              </a:rPr>
              <a:t>的将近</a:t>
            </a:r>
            <a:r>
              <a:rPr lang="en-US" altLang="zh-CN" sz="1400" dirty="0">
                <a:solidFill>
                  <a:srgbClr val="000000"/>
                </a:solidFill>
                <a:latin typeface="微软雅黑" panose="020B0503020204020204" pitchFamily="34" charset="-122"/>
                <a:ea typeface="微软雅黑" panose="020B0503020204020204" pitchFamily="34" charset="-122"/>
              </a:rPr>
              <a:t>3600</a:t>
            </a:r>
            <a:r>
              <a:rPr lang="zh-CN" altLang="en-US" sz="1400" dirty="0">
                <a:solidFill>
                  <a:srgbClr val="000000"/>
                </a:solidFill>
                <a:latin typeface="微软雅黑" panose="020B0503020204020204" pitchFamily="34" charset="-122"/>
                <a:ea typeface="微软雅黑" panose="020B0503020204020204" pitchFamily="34" charset="-122"/>
              </a:rPr>
              <a:t>万用户量意味着</a:t>
            </a:r>
            <a:r>
              <a:rPr lang="en-US" altLang="zh-CN" sz="1400" dirty="0">
                <a:solidFill>
                  <a:srgbClr val="000000"/>
                </a:solidFill>
                <a:latin typeface="微软雅黑" panose="020B0503020204020204" pitchFamily="34" charset="-122"/>
                <a:ea typeface="微软雅黑" panose="020B0503020204020204" pitchFamily="34" charset="-122"/>
              </a:rPr>
              <a:t>PSVR</a:t>
            </a:r>
            <a:r>
              <a:rPr lang="zh-CN" altLang="en-US" sz="1400" dirty="0">
                <a:solidFill>
                  <a:srgbClr val="000000"/>
                </a:solidFill>
                <a:latin typeface="微软雅黑" panose="020B0503020204020204" pitchFamily="34" charset="-122"/>
                <a:ea typeface="微软雅黑" panose="020B0503020204020204" pitchFamily="34" charset="-122"/>
              </a:rPr>
              <a:t>有一片广阔的消费腹地</a:t>
            </a:r>
            <a:endParaRPr lang="zh-CN" altLang="en-US" sz="1400" dirty="0">
              <a:solidFill>
                <a:srgbClr val="181715"/>
              </a:solidFill>
              <a:latin typeface="Century Gothic" pitchFamily="34" charset="0"/>
            </a:endParaRPr>
          </a:p>
          <a:p>
            <a:pPr defTabSz="914400" fontAlgn="base">
              <a:lnSpc>
                <a:spcPct val="130000"/>
              </a:lnSpc>
              <a:spcBef>
                <a:spcPct val="0"/>
              </a:spcBef>
              <a:spcAft>
                <a:spcPct val="0"/>
              </a:spcAft>
            </a:pPr>
            <a:endParaRPr lang="zh-CN" altLang="en-US" sz="1400" dirty="0">
              <a:solidFill>
                <a:srgbClr val="181715"/>
              </a:solidFill>
              <a:latin typeface="Century Gothic" pitchFamily="34" charset="0"/>
            </a:endParaRPr>
          </a:p>
        </p:txBody>
      </p:sp>
      <p:sp>
        <p:nvSpPr>
          <p:cNvPr id="60" name="矩形 7"/>
          <p:cNvSpPr>
            <a:spLocks noChangeArrowheads="1"/>
          </p:cNvSpPr>
          <p:nvPr/>
        </p:nvSpPr>
        <p:spPr bwMode="auto">
          <a:xfrm>
            <a:off x="9633673" y="3681101"/>
            <a:ext cx="9108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400" b="1" dirty="0">
                <a:solidFill>
                  <a:srgbClr val="181715"/>
                </a:solidFill>
                <a:latin typeface="Century Gothic" pitchFamily="34" charset="0"/>
              </a:rPr>
              <a:t>PSVR</a:t>
            </a:r>
            <a:endParaRPr lang="zh-CN" altLang="en-US" sz="2400" b="1" dirty="0">
              <a:solidFill>
                <a:srgbClr val="181715"/>
              </a:solidFill>
              <a:latin typeface="Century Gothic" pitchFamily="34" charset="0"/>
            </a:endParaRPr>
          </a:p>
        </p:txBody>
      </p:sp>
      <p:grpSp>
        <p:nvGrpSpPr>
          <p:cNvPr id="61" name="组 20"/>
          <p:cNvGrpSpPr/>
          <p:nvPr/>
        </p:nvGrpSpPr>
        <p:grpSpPr>
          <a:xfrm>
            <a:off x="1759278" y="2016024"/>
            <a:ext cx="1094266" cy="721990"/>
            <a:chOff x="3786188" y="1143000"/>
            <a:chExt cx="615950" cy="406400"/>
          </a:xfrm>
          <a:solidFill>
            <a:srgbClr val="F5004E"/>
          </a:solidFill>
        </p:grpSpPr>
        <p:sp>
          <p:nvSpPr>
            <p:cNvPr id="62" name="Freeform 134"/>
            <p:cNvSpPr>
              <a:spLocks noEditPoints="1"/>
            </p:cNvSpPr>
            <p:nvPr/>
          </p:nvSpPr>
          <p:spPr bwMode="auto">
            <a:xfrm>
              <a:off x="3887788" y="1355725"/>
              <a:ext cx="396875" cy="193675"/>
            </a:xfrm>
            <a:custGeom>
              <a:avLst/>
              <a:gdLst/>
              <a:ahLst/>
              <a:cxnLst>
                <a:cxn ang="0">
                  <a:pos x="124" y="122"/>
                </a:cxn>
                <a:cxn ang="0">
                  <a:pos x="102" y="118"/>
                </a:cxn>
                <a:cxn ang="0">
                  <a:pos x="24" y="84"/>
                </a:cxn>
                <a:cxn ang="0">
                  <a:pos x="6" y="70"/>
                </a:cxn>
                <a:cxn ang="0">
                  <a:pos x="0" y="48"/>
                </a:cxn>
                <a:cxn ang="0">
                  <a:pos x="0" y="10"/>
                </a:cxn>
                <a:cxn ang="0">
                  <a:pos x="2" y="4"/>
                </a:cxn>
                <a:cxn ang="0">
                  <a:pos x="8" y="0"/>
                </a:cxn>
                <a:cxn ang="0">
                  <a:pos x="38" y="0"/>
                </a:cxn>
                <a:cxn ang="0">
                  <a:pos x="106" y="26"/>
                </a:cxn>
                <a:cxn ang="0">
                  <a:pos x="116" y="28"/>
                </a:cxn>
                <a:cxn ang="0">
                  <a:pos x="126" y="30"/>
                </a:cxn>
                <a:cxn ang="0">
                  <a:pos x="146" y="26"/>
                </a:cxn>
                <a:cxn ang="0">
                  <a:pos x="204" y="2"/>
                </a:cxn>
                <a:cxn ang="0">
                  <a:pos x="240" y="0"/>
                </a:cxn>
                <a:cxn ang="0">
                  <a:pos x="244" y="2"/>
                </a:cxn>
                <a:cxn ang="0">
                  <a:pos x="248" y="6"/>
                </a:cxn>
                <a:cxn ang="0">
                  <a:pos x="250" y="48"/>
                </a:cxn>
                <a:cxn ang="0">
                  <a:pos x="248" y="58"/>
                </a:cxn>
                <a:cxn ang="0">
                  <a:pos x="234" y="78"/>
                </a:cxn>
                <a:cxn ang="0">
                  <a:pos x="146" y="118"/>
                </a:cxn>
                <a:cxn ang="0">
                  <a:pos x="136" y="122"/>
                </a:cxn>
                <a:cxn ang="0">
                  <a:pos x="124" y="122"/>
                </a:cxn>
                <a:cxn ang="0">
                  <a:pos x="16" y="48"/>
                </a:cxn>
                <a:cxn ang="0">
                  <a:pos x="18" y="54"/>
                </a:cxn>
                <a:cxn ang="0">
                  <a:pos x="24" y="66"/>
                </a:cxn>
                <a:cxn ang="0">
                  <a:pos x="108" y="104"/>
                </a:cxn>
                <a:cxn ang="0">
                  <a:pos x="116" y="106"/>
                </a:cxn>
                <a:cxn ang="0">
                  <a:pos x="124" y="106"/>
                </a:cxn>
                <a:cxn ang="0">
                  <a:pos x="140" y="104"/>
                </a:cxn>
                <a:cxn ang="0">
                  <a:pos x="218" y="70"/>
                </a:cxn>
                <a:cxn ang="0">
                  <a:pos x="228" y="60"/>
                </a:cxn>
                <a:cxn ang="0">
                  <a:pos x="232" y="48"/>
                </a:cxn>
                <a:cxn ang="0">
                  <a:pos x="208" y="18"/>
                </a:cxn>
                <a:cxn ang="0">
                  <a:pos x="154" y="40"/>
                </a:cxn>
                <a:cxn ang="0">
                  <a:pos x="126" y="46"/>
                </a:cxn>
                <a:cxn ang="0">
                  <a:pos x="114" y="44"/>
                </a:cxn>
                <a:cxn ang="0">
                  <a:pos x="38" y="18"/>
                </a:cxn>
              </a:cxnLst>
              <a:rect l="0" t="0" r="r" b="b"/>
              <a:pathLst>
                <a:path w="250" h="122">
                  <a:moveTo>
                    <a:pt x="124" y="122"/>
                  </a:moveTo>
                  <a:lnTo>
                    <a:pt x="124" y="122"/>
                  </a:lnTo>
                  <a:lnTo>
                    <a:pt x="112" y="122"/>
                  </a:lnTo>
                  <a:lnTo>
                    <a:pt x="102" y="118"/>
                  </a:lnTo>
                  <a:lnTo>
                    <a:pt x="24" y="84"/>
                  </a:lnTo>
                  <a:lnTo>
                    <a:pt x="24" y="84"/>
                  </a:lnTo>
                  <a:lnTo>
                    <a:pt x="14" y="78"/>
                  </a:lnTo>
                  <a:lnTo>
                    <a:pt x="6" y="70"/>
                  </a:lnTo>
                  <a:lnTo>
                    <a:pt x="2" y="58"/>
                  </a:lnTo>
                  <a:lnTo>
                    <a:pt x="0" y="48"/>
                  </a:lnTo>
                  <a:lnTo>
                    <a:pt x="0" y="10"/>
                  </a:lnTo>
                  <a:lnTo>
                    <a:pt x="0" y="10"/>
                  </a:lnTo>
                  <a:lnTo>
                    <a:pt x="0" y="6"/>
                  </a:lnTo>
                  <a:lnTo>
                    <a:pt x="2" y="4"/>
                  </a:lnTo>
                  <a:lnTo>
                    <a:pt x="4" y="2"/>
                  </a:lnTo>
                  <a:lnTo>
                    <a:pt x="8" y="0"/>
                  </a:lnTo>
                  <a:lnTo>
                    <a:pt x="38" y="0"/>
                  </a:lnTo>
                  <a:lnTo>
                    <a:pt x="38" y="0"/>
                  </a:lnTo>
                  <a:lnTo>
                    <a:pt x="42" y="2"/>
                  </a:lnTo>
                  <a:lnTo>
                    <a:pt x="106" y="26"/>
                  </a:lnTo>
                  <a:lnTo>
                    <a:pt x="106" y="26"/>
                  </a:lnTo>
                  <a:lnTo>
                    <a:pt x="116" y="28"/>
                  </a:lnTo>
                  <a:lnTo>
                    <a:pt x="126" y="30"/>
                  </a:lnTo>
                  <a:lnTo>
                    <a:pt x="126" y="30"/>
                  </a:lnTo>
                  <a:lnTo>
                    <a:pt x="136" y="28"/>
                  </a:lnTo>
                  <a:lnTo>
                    <a:pt x="146" y="26"/>
                  </a:lnTo>
                  <a:lnTo>
                    <a:pt x="204" y="2"/>
                  </a:lnTo>
                  <a:lnTo>
                    <a:pt x="204" y="2"/>
                  </a:lnTo>
                  <a:lnTo>
                    <a:pt x="206" y="0"/>
                  </a:lnTo>
                  <a:lnTo>
                    <a:pt x="240" y="0"/>
                  </a:lnTo>
                  <a:lnTo>
                    <a:pt x="240" y="0"/>
                  </a:lnTo>
                  <a:lnTo>
                    <a:pt x="244" y="2"/>
                  </a:lnTo>
                  <a:lnTo>
                    <a:pt x="246" y="4"/>
                  </a:lnTo>
                  <a:lnTo>
                    <a:pt x="248" y="6"/>
                  </a:lnTo>
                  <a:lnTo>
                    <a:pt x="250" y="10"/>
                  </a:lnTo>
                  <a:lnTo>
                    <a:pt x="250" y="48"/>
                  </a:lnTo>
                  <a:lnTo>
                    <a:pt x="250" y="48"/>
                  </a:lnTo>
                  <a:lnTo>
                    <a:pt x="248" y="58"/>
                  </a:lnTo>
                  <a:lnTo>
                    <a:pt x="242" y="70"/>
                  </a:lnTo>
                  <a:lnTo>
                    <a:pt x="234" y="78"/>
                  </a:lnTo>
                  <a:lnTo>
                    <a:pt x="224" y="84"/>
                  </a:lnTo>
                  <a:lnTo>
                    <a:pt x="146" y="118"/>
                  </a:lnTo>
                  <a:lnTo>
                    <a:pt x="146" y="118"/>
                  </a:lnTo>
                  <a:lnTo>
                    <a:pt x="136" y="122"/>
                  </a:lnTo>
                  <a:lnTo>
                    <a:pt x="124" y="122"/>
                  </a:lnTo>
                  <a:lnTo>
                    <a:pt x="124" y="122"/>
                  </a:lnTo>
                  <a:close/>
                  <a:moveTo>
                    <a:pt x="16" y="18"/>
                  </a:moveTo>
                  <a:lnTo>
                    <a:pt x="16" y="48"/>
                  </a:lnTo>
                  <a:lnTo>
                    <a:pt x="16" y="48"/>
                  </a:lnTo>
                  <a:lnTo>
                    <a:pt x="18" y="54"/>
                  </a:lnTo>
                  <a:lnTo>
                    <a:pt x="20" y="60"/>
                  </a:lnTo>
                  <a:lnTo>
                    <a:pt x="24" y="66"/>
                  </a:lnTo>
                  <a:lnTo>
                    <a:pt x="30" y="70"/>
                  </a:lnTo>
                  <a:lnTo>
                    <a:pt x="108" y="104"/>
                  </a:lnTo>
                  <a:lnTo>
                    <a:pt x="108" y="104"/>
                  </a:lnTo>
                  <a:lnTo>
                    <a:pt x="116" y="106"/>
                  </a:lnTo>
                  <a:lnTo>
                    <a:pt x="124" y="106"/>
                  </a:lnTo>
                  <a:lnTo>
                    <a:pt x="124" y="106"/>
                  </a:lnTo>
                  <a:lnTo>
                    <a:pt x="132" y="106"/>
                  </a:lnTo>
                  <a:lnTo>
                    <a:pt x="140" y="104"/>
                  </a:lnTo>
                  <a:lnTo>
                    <a:pt x="218" y="70"/>
                  </a:lnTo>
                  <a:lnTo>
                    <a:pt x="218" y="70"/>
                  </a:lnTo>
                  <a:lnTo>
                    <a:pt x="224" y="66"/>
                  </a:lnTo>
                  <a:lnTo>
                    <a:pt x="228" y="60"/>
                  </a:lnTo>
                  <a:lnTo>
                    <a:pt x="232" y="54"/>
                  </a:lnTo>
                  <a:lnTo>
                    <a:pt x="232" y="48"/>
                  </a:lnTo>
                  <a:lnTo>
                    <a:pt x="232" y="18"/>
                  </a:lnTo>
                  <a:lnTo>
                    <a:pt x="208" y="18"/>
                  </a:lnTo>
                  <a:lnTo>
                    <a:pt x="154" y="40"/>
                  </a:lnTo>
                  <a:lnTo>
                    <a:pt x="154" y="40"/>
                  </a:lnTo>
                  <a:lnTo>
                    <a:pt x="140" y="44"/>
                  </a:lnTo>
                  <a:lnTo>
                    <a:pt x="126" y="46"/>
                  </a:lnTo>
                  <a:lnTo>
                    <a:pt x="126" y="46"/>
                  </a:lnTo>
                  <a:lnTo>
                    <a:pt x="114" y="44"/>
                  </a:lnTo>
                  <a:lnTo>
                    <a:pt x="100" y="42"/>
                  </a:lnTo>
                  <a:lnTo>
                    <a:pt x="38" y="18"/>
                  </a:lnTo>
                  <a:lnTo>
                    <a:pt x="16"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35"/>
            <p:cNvSpPr>
              <a:spLocks noEditPoints="1"/>
            </p:cNvSpPr>
            <p:nvPr/>
          </p:nvSpPr>
          <p:spPr bwMode="auto">
            <a:xfrm>
              <a:off x="3786188" y="1143000"/>
              <a:ext cx="615950" cy="333375"/>
            </a:xfrm>
            <a:custGeom>
              <a:avLst/>
              <a:gdLst/>
              <a:ahLst/>
              <a:cxnLst>
                <a:cxn ang="0">
                  <a:pos x="380" y="210"/>
                </a:cxn>
                <a:cxn ang="0">
                  <a:pos x="348" y="210"/>
                </a:cxn>
                <a:cxn ang="0">
                  <a:pos x="344" y="210"/>
                </a:cxn>
                <a:cxn ang="0">
                  <a:pos x="340" y="206"/>
                </a:cxn>
                <a:cxn ang="0">
                  <a:pos x="340" y="198"/>
                </a:cxn>
                <a:cxn ang="0">
                  <a:pos x="356" y="90"/>
                </a:cxn>
                <a:cxn ang="0">
                  <a:pos x="214" y="150"/>
                </a:cxn>
                <a:cxn ang="0">
                  <a:pos x="190" y="154"/>
                </a:cxn>
                <a:cxn ang="0">
                  <a:pos x="178" y="154"/>
                </a:cxn>
                <a:cxn ang="0">
                  <a:pos x="14" y="92"/>
                </a:cxn>
                <a:cxn ang="0">
                  <a:pos x="6" y="88"/>
                </a:cxn>
                <a:cxn ang="0">
                  <a:pos x="0" y="80"/>
                </a:cxn>
                <a:cxn ang="0">
                  <a:pos x="0" y="76"/>
                </a:cxn>
                <a:cxn ang="0">
                  <a:pos x="2" y="70"/>
                </a:cxn>
                <a:cxn ang="0">
                  <a:pos x="14" y="62"/>
                </a:cxn>
                <a:cxn ang="0">
                  <a:pos x="168" y="4"/>
                </a:cxn>
                <a:cxn ang="0">
                  <a:pos x="192" y="0"/>
                </a:cxn>
                <a:cxn ang="0">
                  <a:pos x="202" y="2"/>
                </a:cxn>
                <a:cxn ang="0">
                  <a:pos x="362" y="56"/>
                </a:cxn>
                <a:cxn ang="0">
                  <a:pos x="368" y="60"/>
                </a:cxn>
                <a:cxn ang="0">
                  <a:pos x="376" y="66"/>
                </a:cxn>
                <a:cxn ang="0">
                  <a:pos x="376" y="70"/>
                </a:cxn>
                <a:cxn ang="0">
                  <a:pos x="372" y="80"/>
                </a:cxn>
                <a:cxn ang="0">
                  <a:pos x="386" y="198"/>
                </a:cxn>
                <a:cxn ang="0">
                  <a:pos x="388" y="202"/>
                </a:cxn>
                <a:cxn ang="0">
                  <a:pos x="388" y="206"/>
                </a:cxn>
                <a:cxn ang="0">
                  <a:pos x="382" y="210"/>
                </a:cxn>
                <a:cxn ang="0">
                  <a:pos x="380" y="210"/>
                </a:cxn>
                <a:cxn ang="0">
                  <a:pos x="366" y="194"/>
                </a:cxn>
                <a:cxn ang="0">
                  <a:pos x="362" y="194"/>
                </a:cxn>
                <a:cxn ang="0">
                  <a:pos x="174" y="136"/>
                </a:cxn>
                <a:cxn ang="0">
                  <a:pos x="180" y="138"/>
                </a:cxn>
                <a:cxn ang="0">
                  <a:pos x="190" y="138"/>
                </a:cxn>
                <a:cxn ang="0">
                  <a:pos x="206" y="136"/>
                </a:cxn>
                <a:cxn ang="0">
                  <a:pos x="208" y="18"/>
                </a:cxn>
                <a:cxn ang="0">
                  <a:pos x="200" y="18"/>
                </a:cxn>
                <a:cxn ang="0">
                  <a:pos x="192" y="16"/>
                </a:cxn>
                <a:cxn ang="0">
                  <a:pos x="174" y="20"/>
                </a:cxn>
              </a:cxnLst>
              <a:rect l="0" t="0" r="r" b="b"/>
              <a:pathLst>
                <a:path w="388" h="210">
                  <a:moveTo>
                    <a:pt x="380" y="210"/>
                  </a:moveTo>
                  <a:lnTo>
                    <a:pt x="380" y="210"/>
                  </a:lnTo>
                  <a:lnTo>
                    <a:pt x="380" y="210"/>
                  </a:lnTo>
                  <a:lnTo>
                    <a:pt x="348" y="210"/>
                  </a:lnTo>
                  <a:lnTo>
                    <a:pt x="348" y="210"/>
                  </a:lnTo>
                  <a:lnTo>
                    <a:pt x="344" y="210"/>
                  </a:lnTo>
                  <a:lnTo>
                    <a:pt x="340" y="206"/>
                  </a:lnTo>
                  <a:lnTo>
                    <a:pt x="340" y="206"/>
                  </a:lnTo>
                  <a:lnTo>
                    <a:pt x="340" y="202"/>
                  </a:lnTo>
                  <a:lnTo>
                    <a:pt x="340" y="198"/>
                  </a:lnTo>
                  <a:lnTo>
                    <a:pt x="356" y="170"/>
                  </a:lnTo>
                  <a:lnTo>
                    <a:pt x="356" y="90"/>
                  </a:lnTo>
                  <a:lnTo>
                    <a:pt x="214" y="150"/>
                  </a:lnTo>
                  <a:lnTo>
                    <a:pt x="214" y="150"/>
                  </a:lnTo>
                  <a:lnTo>
                    <a:pt x="202" y="154"/>
                  </a:lnTo>
                  <a:lnTo>
                    <a:pt x="190" y="154"/>
                  </a:lnTo>
                  <a:lnTo>
                    <a:pt x="190" y="154"/>
                  </a:lnTo>
                  <a:lnTo>
                    <a:pt x="178" y="154"/>
                  </a:lnTo>
                  <a:lnTo>
                    <a:pt x="168" y="152"/>
                  </a:lnTo>
                  <a:lnTo>
                    <a:pt x="14" y="92"/>
                  </a:lnTo>
                  <a:lnTo>
                    <a:pt x="14" y="92"/>
                  </a:lnTo>
                  <a:lnTo>
                    <a:pt x="6" y="88"/>
                  </a:lnTo>
                  <a:lnTo>
                    <a:pt x="2" y="84"/>
                  </a:lnTo>
                  <a:lnTo>
                    <a:pt x="0" y="80"/>
                  </a:lnTo>
                  <a:lnTo>
                    <a:pt x="0" y="76"/>
                  </a:lnTo>
                  <a:lnTo>
                    <a:pt x="0" y="76"/>
                  </a:lnTo>
                  <a:lnTo>
                    <a:pt x="0" y="74"/>
                  </a:lnTo>
                  <a:lnTo>
                    <a:pt x="2" y="70"/>
                  </a:lnTo>
                  <a:lnTo>
                    <a:pt x="6" y="66"/>
                  </a:lnTo>
                  <a:lnTo>
                    <a:pt x="14" y="62"/>
                  </a:lnTo>
                  <a:lnTo>
                    <a:pt x="168" y="4"/>
                  </a:lnTo>
                  <a:lnTo>
                    <a:pt x="168" y="4"/>
                  </a:lnTo>
                  <a:lnTo>
                    <a:pt x="178" y="2"/>
                  </a:lnTo>
                  <a:lnTo>
                    <a:pt x="192" y="0"/>
                  </a:lnTo>
                  <a:lnTo>
                    <a:pt x="192" y="0"/>
                  </a:lnTo>
                  <a:lnTo>
                    <a:pt x="202" y="2"/>
                  </a:lnTo>
                  <a:lnTo>
                    <a:pt x="214" y="4"/>
                  </a:lnTo>
                  <a:lnTo>
                    <a:pt x="362" y="56"/>
                  </a:lnTo>
                  <a:lnTo>
                    <a:pt x="362" y="56"/>
                  </a:lnTo>
                  <a:lnTo>
                    <a:pt x="368" y="60"/>
                  </a:lnTo>
                  <a:lnTo>
                    <a:pt x="372" y="64"/>
                  </a:lnTo>
                  <a:lnTo>
                    <a:pt x="376" y="66"/>
                  </a:lnTo>
                  <a:lnTo>
                    <a:pt x="376" y="70"/>
                  </a:lnTo>
                  <a:lnTo>
                    <a:pt x="376" y="70"/>
                  </a:lnTo>
                  <a:lnTo>
                    <a:pt x="376" y="74"/>
                  </a:lnTo>
                  <a:lnTo>
                    <a:pt x="372" y="80"/>
                  </a:lnTo>
                  <a:lnTo>
                    <a:pt x="372" y="170"/>
                  </a:lnTo>
                  <a:lnTo>
                    <a:pt x="386" y="198"/>
                  </a:lnTo>
                  <a:lnTo>
                    <a:pt x="386" y="198"/>
                  </a:lnTo>
                  <a:lnTo>
                    <a:pt x="388" y="202"/>
                  </a:lnTo>
                  <a:lnTo>
                    <a:pt x="388" y="202"/>
                  </a:lnTo>
                  <a:lnTo>
                    <a:pt x="388" y="206"/>
                  </a:lnTo>
                  <a:lnTo>
                    <a:pt x="386" y="208"/>
                  </a:lnTo>
                  <a:lnTo>
                    <a:pt x="382" y="210"/>
                  </a:lnTo>
                  <a:lnTo>
                    <a:pt x="380" y="210"/>
                  </a:lnTo>
                  <a:lnTo>
                    <a:pt x="380" y="210"/>
                  </a:lnTo>
                  <a:close/>
                  <a:moveTo>
                    <a:pt x="362" y="194"/>
                  </a:moveTo>
                  <a:lnTo>
                    <a:pt x="366" y="194"/>
                  </a:lnTo>
                  <a:lnTo>
                    <a:pt x="364" y="190"/>
                  </a:lnTo>
                  <a:lnTo>
                    <a:pt x="362" y="194"/>
                  </a:lnTo>
                  <a:close/>
                  <a:moveTo>
                    <a:pt x="20" y="76"/>
                  </a:moveTo>
                  <a:lnTo>
                    <a:pt x="174" y="136"/>
                  </a:lnTo>
                  <a:lnTo>
                    <a:pt x="174" y="136"/>
                  </a:lnTo>
                  <a:lnTo>
                    <a:pt x="180" y="138"/>
                  </a:lnTo>
                  <a:lnTo>
                    <a:pt x="190" y="138"/>
                  </a:lnTo>
                  <a:lnTo>
                    <a:pt x="190" y="138"/>
                  </a:lnTo>
                  <a:lnTo>
                    <a:pt x="198" y="138"/>
                  </a:lnTo>
                  <a:lnTo>
                    <a:pt x="206" y="136"/>
                  </a:lnTo>
                  <a:lnTo>
                    <a:pt x="356" y="72"/>
                  </a:lnTo>
                  <a:lnTo>
                    <a:pt x="208" y="18"/>
                  </a:lnTo>
                  <a:lnTo>
                    <a:pt x="208" y="18"/>
                  </a:lnTo>
                  <a:lnTo>
                    <a:pt x="200" y="18"/>
                  </a:lnTo>
                  <a:lnTo>
                    <a:pt x="192" y="16"/>
                  </a:lnTo>
                  <a:lnTo>
                    <a:pt x="192" y="16"/>
                  </a:lnTo>
                  <a:lnTo>
                    <a:pt x="182" y="18"/>
                  </a:lnTo>
                  <a:lnTo>
                    <a:pt x="174" y="20"/>
                  </a:lnTo>
                  <a:lnTo>
                    <a:pt x="20" y="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4" name="Freeform 148"/>
          <p:cNvSpPr>
            <a:spLocks noEditPoints="1"/>
          </p:cNvSpPr>
          <p:nvPr/>
        </p:nvSpPr>
        <p:spPr bwMode="auto">
          <a:xfrm>
            <a:off x="5938388" y="1950385"/>
            <a:ext cx="771924" cy="812286"/>
          </a:xfrm>
          <a:custGeom>
            <a:avLst/>
            <a:gdLst/>
            <a:ahLst/>
            <a:cxnLst>
              <a:cxn ang="0">
                <a:pos x="238" y="8"/>
              </a:cxn>
              <a:cxn ang="0">
                <a:pos x="234" y="2"/>
              </a:cxn>
              <a:cxn ang="0">
                <a:pos x="78" y="0"/>
              </a:cxn>
              <a:cxn ang="0">
                <a:pos x="72" y="2"/>
              </a:cxn>
              <a:cxn ang="0">
                <a:pos x="68" y="48"/>
              </a:cxn>
              <a:cxn ang="0">
                <a:pos x="16" y="50"/>
              </a:cxn>
              <a:cxn ang="0">
                <a:pos x="0" y="74"/>
              </a:cxn>
              <a:cxn ang="0">
                <a:pos x="2" y="88"/>
              </a:cxn>
              <a:cxn ang="0">
                <a:pos x="44" y="162"/>
              </a:cxn>
              <a:cxn ang="0">
                <a:pos x="44" y="162"/>
              </a:cxn>
              <a:cxn ang="0">
                <a:pos x="62" y="178"/>
              </a:cxn>
              <a:cxn ang="0">
                <a:pos x="72" y="194"/>
              </a:cxn>
              <a:cxn ang="0">
                <a:pos x="96" y="228"/>
              </a:cxn>
              <a:cxn ang="0">
                <a:pos x="132" y="248"/>
              </a:cxn>
              <a:cxn ang="0">
                <a:pos x="126" y="272"/>
              </a:cxn>
              <a:cxn ang="0">
                <a:pos x="106" y="280"/>
              </a:cxn>
              <a:cxn ang="0">
                <a:pos x="98" y="308"/>
              </a:cxn>
              <a:cxn ang="0">
                <a:pos x="72" y="310"/>
              </a:cxn>
              <a:cxn ang="0">
                <a:pos x="72" y="320"/>
              </a:cxn>
              <a:cxn ang="0">
                <a:pos x="114" y="322"/>
              </a:cxn>
              <a:cxn ang="0">
                <a:pos x="228" y="322"/>
              </a:cxn>
              <a:cxn ang="0">
                <a:pos x="236" y="314"/>
              </a:cxn>
              <a:cxn ang="0">
                <a:pos x="228" y="308"/>
              </a:cxn>
              <a:cxn ang="0">
                <a:pos x="208" y="300"/>
              </a:cxn>
              <a:cxn ang="0">
                <a:pos x="190" y="274"/>
              </a:cxn>
              <a:cxn ang="0">
                <a:pos x="160" y="250"/>
              </a:cxn>
              <a:cxn ang="0">
                <a:pos x="188" y="244"/>
              </a:cxn>
              <a:cxn ang="0">
                <a:pos x="220" y="218"/>
              </a:cxn>
              <a:cxn ang="0">
                <a:pos x="236" y="180"/>
              </a:cxn>
              <a:cxn ang="0">
                <a:pos x="252" y="174"/>
              </a:cxn>
              <a:cxn ang="0">
                <a:pos x="262" y="162"/>
              </a:cxn>
              <a:cxn ang="0">
                <a:pos x="302" y="88"/>
              </a:cxn>
              <a:cxn ang="0">
                <a:pos x="306" y="82"/>
              </a:cxn>
              <a:cxn ang="0">
                <a:pos x="304" y="64"/>
              </a:cxn>
              <a:cxn ang="0">
                <a:pos x="280" y="48"/>
              </a:cxn>
              <a:cxn ang="0">
                <a:pos x="68" y="164"/>
              </a:cxn>
              <a:cxn ang="0">
                <a:pos x="56" y="154"/>
              </a:cxn>
              <a:cxn ang="0">
                <a:pos x="16" y="82"/>
              </a:cxn>
              <a:cxn ang="0">
                <a:pos x="14" y="74"/>
              </a:cxn>
              <a:cxn ang="0">
                <a:pos x="18" y="66"/>
              </a:cxn>
              <a:cxn ang="0">
                <a:pos x="68" y="64"/>
              </a:cxn>
              <a:cxn ang="0">
                <a:pos x="180" y="286"/>
              </a:cxn>
              <a:cxn ang="0">
                <a:pos x="192" y="296"/>
              </a:cxn>
              <a:cxn ang="0">
                <a:pos x="112" y="308"/>
              </a:cxn>
              <a:cxn ang="0">
                <a:pos x="114" y="296"/>
              </a:cxn>
              <a:cxn ang="0">
                <a:pos x="126" y="286"/>
              </a:cxn>
              <a:cxn ang="0">
                <a:pos x="222" y="56"/>
              </a:cxn>
              <a:cxn ang="0">
                <a:pos x="222" y="172"/>
              </a:cxn>
              <a:cxn ang="0">
                <a:pos x="222" y="174"/>
              </a:cxn>
              <a:cxn ang="0">
                <a:pos x="208" y="208"/>
              </a:cxn>
              <a:cxn ang="0">
                <a:pos x="178" y="232"/>
              </a:cxn>
              <a:cxn ang="0">
                <a:pos x="152" y="236"/>
              </a:cxn>
              <a:cxn ang="0">
                <a:pos x="116" y="226"/>
              </a:cxn>
              <a:cxn ang="0">
                <a:pos x="90" y="198"/>
              </a:cxn>
              <a:cxn ang="0">
                <a:pos x="84" y="172"/>
              </a:cxn>
              <a:cxn ang="0">
                <a:pos x="82" y="56"/>
              </a:cxn>
              <a:cxn ang="0">
                <a:pos x="222" y="56"/>
              </a:cxn>
              <a:cxn ang="0">
                <a:pos x="290" y="82"/>
              </a:cxn>
              <a:cxn ang="0">
                <a:pos x="250" y="154"/>
              </a:cxn>
              <a:cxn ang="0">
                <a:pos x="238" y="164"/>
              </a:cxn>
              <a:cxn ang="0">
                <a:pos x="280" y="64"/>
              </a:cxn>
              <a:cxn ang="0">
                <a:pos x="290" y="70"/>
              </a:cxn>
              <a:cxn ang="0">
                <a:pos x="290" y="80"/>
              </a:cxn>
            </a:cxnLst>
            <a:rect l="0" t="0" r="r" b="b"/>
            <a:pathLst>
              <a:path w="306" h="322">
                <a:moveTo>
                  <a:pt x="280" y="48"/>
                </a:moveTo>
                <a:lnTo>
                  <a:pt x="238" y="48"/>
                </a:lnTo>
                <a:lnTo>
                  <a:pt x="238" y="8"/>
                </a:lnTo>
                <a:lnTo>
                  <a:pt x="238" y="8"/>
                </a:lnTo>
                <a:lnTo>
                  <a:pt x="236" y="4"/>
                </a:lnTo>
                <a:lnTo>
                  <a:pt x="234" y="2"/>
                </a:lnTo>
                <a:lnTo>
                  <a:pt x="232" y="0"/>
                </a:lnTo>
                <a:lnTo>
                  <a:pt x="228" y="0"/>
                </a:lnTo>
                <a:lnTo>
                  <a:pt x="78" y="0"/>
                </a:lnTo>
                <a:lnTo>
                  <a:pt x="78" y="0"/>
                </a:lnTo>
                <a:lnTo>
                  <a:pt x="74" y="0"/>
                </a:lnTo>
                <a:lnTo>
                  <a:pt x="72" y="2"/>
                </a:lnTo>
                <a:lnTo>
                  <a:pt x="70" y="4"/>
                </a:lnTo>
                <a:lnTo>
                  <a:pt x="68" y="8"/>
                </a:lnTo>
                <a:lnTo>
                  <a:pt x="68" y="48"/>
                </a:lnTo>
                <a:lnTo>
                  <a:pt x="26" y="48"/>
                </a:lnTo>
                <a:lnTo>
                  <a:pt x="26" y="48"/>
                </a:lnTo>
                <a:lnTo>
                  <a:pt x="16" y="50"/>
                </a:lnTo>
                <a:lnTo>
                  <a:pt x="8" y="56"/>
                </a:lnTo>
                <a:lnTo>
                  <a:pt x="2" y="64"/>
                </a:lnTo>
                <a:lnTo>
                  <a:pt x="0" y="74"/>
                </a:lnTo>
                <a:lnTo>
                  <a:pt x="0" y="74"/>
                </a:lnTo>
                <a:lnTo>
                  <a:pt x="0" y="82"/>
                </a:lnTo>
                <a:lnTo>
                  <a:pt x="2" y="88"/>
                </a:lnTo>
                <a:lnTo>
                  <a:pt x="2" y="88"/>
                </a:lnTo>
                <a:lnTo>
                  <a:pt x="4" y="88"/>
                </a:lnTo>
                <a:lnTo>
                  <a:pt x="44" y="162"/>
                </a:lnTo>
                <a:lnTo>
                  <a:pt x="44" y="162"/>
                </a:lnTo>
                <a:lnTo>
                  <a:pt x="44" y="162"/>
                </a:lnTo>
                <a:lnTo>
                  <a:pt x="44" y="162"/>
                </a:lnTo>
                <a:lnTo>
                  <a:pt x="48" y="168"/>
                </a:lnTo>
                <a:lnTo>
                  <a:pt x="54" y="174"/>
                </a:lnTo>
                <a:lnTo>
                  <a:pt x="62" y="178"/>
                </a:lnTo>
                <a:lnTo>
                  <a:pt x="70" y="180"/>
                </a:lnTo>
                <a:lnTo>
                  <a:pt x="70" y="180"/>
                </a:lnTo>
                <a:lnTo>
                  <a:pt x="72" y="194"/>
                </a:lnTo>
                <a:lnTo>
                  <a:pt x="78" y="208"/>
                </a:lnTo>
                <a:lnTo>
                  <a:pt x="86" y="218"/>
                </a:lnTo>
                <a:lnTo>
                  <a:pt x="96" y="228"/>
                </a:lnTo>
                <a:lnTo>
                  <a:pt x="106" y="236"/>
                </a:lnTo>
                <a:lnTo>
                  <a:pt x="118" y="244"/>
                </a:lnTo>
                <a:lnTo>
                  <a:pt x="132" y="248"/>
                </a:lnTo>
                <a:lnTo>
                  <a:pt x="146" y="250"/>
                </a:lnTo>
                <a:lnTo>
                  <a:pt x="146" y="272"/>
                </a:lnTo>
                <a:lnTo>
                  <a:pt x="126" y="272"/>
                </a:lnTo>
                <a:lnTo>
                  <a:pt x="126" y="272"/>
                </a:lnTo>
                <a:lnTo>
                  <a:pt x="114" y="274"/>
                </a:lnTo>
                <a:lnTo>
                  <a:pt x="106" y="280"/>
                </a:lnTo>
                <a:lnTo>
                  <a:pt x="100" y="290"/>
                </a:lnTo>
                <a:lnTo>
                  <a:pt x="98" y="300"/>
                </a:lnTo>
                <a:lnTo>
                  <a:pt x="98" y="308"/>
                </a:lnTo>
                <a:lnTo>
                  <a:pt x="78" y="308"/>
                </a:lnTo>
                <a:lnTo>
                  <a:pt x="78" y="308"/>
                </a:lnTo>
                <a:lnTo>
                  <a:pt x="72" y="310"/>
                </a:lnTo>
                <a:lnTo>
                  <a:pt x="70" y="314"/>
                </a:lnTo>
                <a:lnTo>
                  <a:pt x="70" y="314"/>
                </a:lnTo>
                <a:lnTo>
                  <a:pt x="72" y="320"/>
                </a:lnTo>
                <a:lnTo>
                  <a:pt x="78" y="322"/>
                </a:lnTo>
                <a:lnTo>
                  <a:pt x="98" y="322"/>
                </a:lnTo>
                <a:lnTo>
                  <a:pt x="114" y="322"/>
                </a:lnTo>
                <a:lnTo>
                  <a:pt x="192" y="322"/>
                </a:lnTo>
                <a:lnTo>
                  <a:pt x="208" y="322"/>
                </a:lnTo>
                <a:lnTo>
                  <a:pt x="228" y="322"/>
                </a:lnTo>
                <a:lnTo>
                  <a:pt x="228" y="322"/>
                </a:lnTo>
                <a:lnTo>
                  <a:pt x="234" y="320"/>
                </a:lnTo>
                <a:lnTo>
                  <a:pt x="236" y="314"/>
                </a:lnTo>
                <a:lnTo>
                  <a:pt x="236" y="314"/>
                </a:lnTo>
                <a:lnTo>
                  <a:pt x="234" y="310"/>
                </a:lnTo>
                <a:lnTo>
                  <a:pt x="228" y="308"/>
                </a:lnTo>
                <a:lnTo>
                  <a:pt x="208" y="308"/>
                </a:lnTo>
                <a:lnTo>
                  <a:pt x="208" y="300"/>
                </a:lnTo>
                <a:lnTo>
                  <a:pt x="208" y="300"/>
                </a:lnTo>
                <a:lnTo>
                  <a:pt x="206" y="290"/>
                </a:lnTo>
                <a:lnTo>
                  <a:pt x="200" y="280"/>
                </a:lnTo>
                <a:lnTo>
                  <a:pt x="190" y="274"/>
                </a:lnTo>
                <a:lnTo>
                  <a:pt x="180" y="272"/>
                </a:lnTo>
                <a:lnTo>
                  <a:pt x="160" y="272"/>
                </a:lnTo>
                <a:lnTo>
                  <a:pt x="160" y="250"/>
                </a:lnTo>
                <a:lnTo>
                  <a:pt x="160" y="250"/>
                </a:lnTo>
                <a:lnTo>
                  <a:pt x="174" y="248"/>
                </a:lnTo>
                <a:lnTo>
                  <a:pt x="188" y="244"/>
                </a:lnTo>
                <a:lnTo>
                  <a:pt x="200" y="236"/>
                </a:lnTo>
                <a:lnTo>
                  <a:pt x="210" y="228"/>
                </a:lnTo>
                <a:lnTo>
                  <a:pt x="220" y="218"/>
                </a:lnTo>
                <a:lnTo>
                  <a:pt x="228" y="208"/>
                </a:lnTo>
                <a:lnTo>
                  <a:pt x="232" y="194"/>
                </a:lnTo>
                <a:lnTo>
                  <a:pt x="236" y="180"/>
                </a:lnTo>
                <a:lnTo>
                  <a:pt x="236" y="180"/>
                </a:lnTo>
                <a:lnTo>
                  <a:pt x="244" y="178"/>
                </a:lnTo>
                <a:lnTo>
                  <a:pt x="252" y="174"/>
                </a:lnTo>
                <a:lnTo>
                  <a:pt x="258" y="168"/>
                </a:lnTo>
                <a:lnTo>
                  <a:pt x="262" y="162"/>
                </a:lnTo>
                <a:lnTo>
                  <a:pt x="262" y="162"/>
                </a:lnTo>
                <a:lnTo>
                  <a:pt x="262" y="162"/>
                </a:lnTo>
                <a:lnTo>
                  <a:pt x="302" y="88"/>
                </a:lnTo>
                <a:lnTo>
                  <a:pt x="302" y="88"/>
                </a:lnTo>
                <a:lnTo>
                  <a:pt x="302" y="88"/>
                </a:lnTo>
                <a:lnTo>
                  <a:pt x="302" y="88"/>
                </a:lnTo>
                <a:lnTo>
                  <a:pt x="306" y="82"/>
                </a:lnTo>
                <a:lnTo>
                  <a:pt x="306" y="74"/>
                </a:lnTo>
                <a:lnTo>
                  <a:pt x="306" y="74"/>
                </a:lnTo>
                <a:lnTo>
                  <a:pt x="304" y="64"/>
                </a:lnTo>
                <a:lnTo>
                  <a:pt x="298" y="56"/>
                </a:lnTo>
                <a:lnTo>
                  <a:pt x="290" y="50"/>
                </a:lnTo>
                <a:lnTo>
                  <a:pt x="280" y="48"/>
                </a:lnTo>
                <a:lnTo>
                  <a:pt x="280" y="48"/>
                </a:lnTo>
                <a:close/>
                <a:moveTo>
                  <a:pt x="68" y="164"/>
                </a:moveTo>
                <a:lnTo>
                  <a:pt x="68" y="164"/>
                </a:lnTo>
                <a:lnTo>
                  <a:pt x="62" y="160"/>
                </a:lnTo>
                <a:lnTo>
                  <a:pt x="56" y="154"/>
                </a:lnTo>
                <a:lnTo>
                  <a:pt x="56" y="154"/>
                </a:lnTo>
                <a:lnTo>
                  <a:pt x="56" y="154"/>
                </a:lnTo>
                <a:lnTo>
                  <a:pt x="16" y="82"/>
                </a:lnTo>
                <a:lnTo>
                  <a:pt x="16" y="82"/>
                </a:lnTo>
                <a:lnTo>
                  <a:pt x="16" y="80"/>
                </a:lnTo>
                <a:lnTo>
                  <a:pt x="16" y="80"/>
                </a:lnTo>
                <a:lnTo>
                  <a:pt x="14" y="74"/>
                </a:lnTo>
                <a:lnTo>
                  <a:pt x="14" y="74"/>
                </a:lnTo>
                <a:lnTo>
                  <a:pt x="16" y="70"/>
                </a:lnTo>
                <a:lnTo>
                  <a:pt x="18" y="66"/>
                </a:lnTo>
                <a:lnTo>
                  <a:pt x="22" y="64"/>
                </a:lnTo>
                <a:lnTo>
                  <a:pt x="26" y="64"/>
                </a:lnTo>
                <a:lnTo>
                  <a:pt x="68" y="64"/>
                </a:lnTo>
                <a:lnTo>
                  <a:pt x="68" y="164"/>
                </a:lnTo>
                <a:close/>
                <a:moveTo>
                  <a:pt x="180" y="286"/>
                </a:moveTo>
                <a:lnTo>
                  <a:pt x="180" y="286"/>
                </a:lnTo>
                <a:lnTo>
                  <a:pt x="186" y="288"/>
                </a:lnTo>
                <a:lnTo>
                  <a:pt x="190" y="290"/>
                </a:lnTo>
                <a:lnTo>
                  <a:pt x="192" y="296"/>
                </a:lnTo>
                <a:lnTo>
                  <a:pt x="194" y="300"/>
                </a:lnTo>
                <a:lnTo>
                  <a:pt x="194" y="308"/>
                </a:lnTo>
                <a:lnTo>
                  <a:pt x="112" y="308"/>
                </a:lnTo>
                <a:lnTo>
                  <a:pt x="112" y="300"/>
                </a:lnTo>
                <a:lnTo>
                  <a:pt x="112" y="300"/>
                </a:lnTo>
                <a:lnTo>
                  <a:pt x="114" y="296"/>
                </a:lnTo>
                <a:lnTo>
                  <a:pt x="116" y="290"/>
                </a:lnTo>
                <a:lnTo>
                  <a:pt x="120" y="288"/>
                </a:lnTo>
                <a:lnTo>
                  <a:pt x="126" y="286"/>
                </a:lnTo>
                <a:lnTo>
                  <a:pt x="152" y="286"/>
                </a:lnTo>
                <a:lnTo>
                  <a:pt x="180" y="286"/>
                </a:lnTo>
                <a:close/>
                <a:moveTo>
                  <a:pt x="222" y="56"/>
                </a:moveTo>
                <a:lnTo>
                  <a:pt x="222" y="170"/>
                </a:lnTo>
                <a:lnTo>
                  <a:pt x="222" y="170"/>
                </a:lnTo>
                <a:lnTo>
                  <a:pt x="222" y="172"/>
                </a:lnTo>
                <a:lnTo>
                  <a:pt x="222" y="172"/>
                </a:lnTo>
                <a:lnTo>
                  <a:pt x="222" y="174"/>
                </a:lnTo>
                <a:lnTo>
                  <a:pt x="222" y="174"/>
                </a:lnTo>
                <a:lnTo>
                  <a:pt x="220" y="186"/>
                </a:lnTo>
                <a:lnTo>
                  <a:pt x="216" y="198"/>
                </a:lnTo>
                <a:lnTo>
                  <a:pt x="208" y="208"/>
                </a:lnTo>
                <a:lnTo>
                  <a:pt x="200" y="218"/>
                </a:lnTo>
                <a:lnTo>
                  <a:pt x="190" y="226"/>
                </a:lnTo>
                <a:lnTo>
                  <a:pt x="178" y="232"/>
                </a:lnTo>
                <a:lnTo>
                  <a:pt x="166" y="234"/>
                </a:lnTo>
                <a:lnTo>
                  <a:pt x="152" y="236"/>
                </a:lnTo>
                <a:lnTo>
                  <a:pt x="152" y="236"/>
                </a:lnTo>
                <a:lnTo>
                  <a:pt x="140" y="234"/>
                </a:lnTo>
                <a:lnTo>
                  <a:pt x="128" y="232"/>
                </a:lnTo>
                <a:lnTo>
                  <a:pt x="116" y="226"/>
                </a:lnTo>
                <a:lnTo>
                  <a:pt x="106" y="218"/>
                </a:lnTo>
                <a:lnTo>
                  <a:pt x="98" y="208"/>
                </a:lnTo>
                <a:lnTo>
                  <a:pt x="90" y="198"/>
                </a:lnTo>
                <a:lnTo>
                  <a:pt x="86" y="186"/>
                </a:lnTo>
                <a:lnTo>
                  <a:pt x="84" y="174"/>
                </a:lnTo>
                <a:lnTo>
                  <a:pt x="84" y="172"/>
                </a:lnTo>
                <a:lnTo>
                  <a:pt x="84" y="172"/>
                </a:lnTo>
                <a:lnTo>
                  <a:pt x="82" y="170"/>
                </a:lnTo>
                <a:lnTo>
                  <a:pt x="82" y="56"/>
                </a:lnTo>
                <a:lnTo>
                  <a:pt x="82" y="14"/>
                </a:lnTo>
                <a:lnTo>
                  <a:pt x="222" y="14"/>
                </a:lnTo>
                <a:lnTo>
                  <a:pt x="222" y="56"/>
                </a:lnTo>
                <a:close/>
                <a:moveTo>
                  <a:pt x="290" y="80"/>
                </a:moveTo>
                <a:lnTo>
                  <a:pt x="290" y="80"/>
                </a:lnTo>
                <a:lnTo>
                  <a:pt x="290" y="82"/>
                </a:lnTo>
                <a:lnTo>
                  <a:pt x="250" y="154"/>
                </a:lnTo>
                <a:lnTo>
                  <a:pt x="250" y="154"/>
                </a:lnTo>
                <a:lnTo>
                  <a:pt x="250" y="154"/>
                </a:lnTo>
                <a:lnTo>
                  <a:pt x="250" y="154"/>
                </a:lnTo>
                <a:lnTo>
                  <a:pt x="244" y="160"/>
                </a:lnTo>
                <a:lnTo>
                  <a:pt x="238" y="164"/>
                </a:lnTo>
                <a:lnTo>
                  <a:pt x="238" y="64"/>
                </a:lnTo>
                <a:lnTo>
                  <a:pt x="280" y="64"/>
                </a:lnTo>
                <a:lnTo>
                  <a:pt x="280" y="64"/>
                </a:lnTo>
                <a:lnTo>
                  <a:pt x="284" y="64"/>
                </a:lnTo>
                <a:lnTo>
                  <a:pt x="288" y="66"/>
                </a:lnTo>
                <a:lnTo>
                  <a:pt x="290" y="70"/>
                </a:lnTo>
                <a:lnTo>
                  <a:pt x="292" y="74"/>
                </a:lnTo>
                <a:lnTo>
                  <a:pt x="292" y="74"/>
                </a:lnTo>
                <a:lnTo>
                  <a:pt x="290" y="80"/>
                </a:lnTo>
                <a:lnTo>
                  <a:pt x="290" y="80"/>
                </a:lnTo>
                <a:close/>
              </a:path>
            </a:pathLst>
          </a:custGeom>
          <a:solidFill>
            <a:srgbClr val="F5004E"/>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56"/>
          <p:cNvSpPr>
            <a:spLocks noEditPoints="1"/>
          </p:cNvSpPr>
          <p:nvPr/>
        </p:nvSpPr>
        <p:spPr bwMode="auto">
          <a:xfrm>
            <a:off x="9704925" y="1967864"/>
            <a:ext cx="768324" cy="729666"/>
          </a:xfrm>
          <a:custGeom>
            <a:avLst/>
            <a:gdLst/>
            <a:ahLst/>
            <a:cxnLst>
              <a:cxn ang="0">
                <a:pos x="30" y="302"/>
              </a:cxn>
              <a:cxn ang="0">
                <a:pos x="24" y="300"/>
              </a:cxn>
              <a:cxn ang="0">
                <a:pos x="8" y="292"/>
              </a:cxn>
              <a:cxn ang="0">
                <a:pos x="0" y="278"/>
              </a:cxn>
              <a:cxn ang="0">
                <a:pos x="0" y="238"/>
              </a:cxn>
              <a:cxn ang="0">
                <a:pos x="2" y="230"/>
              </a:cxn>
              <a:cxn ang="0">
                <a:pos x="12" y="214"/>
              </a:cxn>
              <a:cxn ang="0">
                <a:pos x="100" y="186"/>
              </a:cxn>
              <a:cxn ang="0">
                <a:pos x="90" y="166"/>
              </a:cxn>
              <a:cxn ang="0">
                <a:pos x="76" y="120"/>
              </a:cxn>
              <a:cxn ang="0">
                <a:pos x="74" y="94"/>
              </a:cxn>
              <a:cxn ang="0">
                <a:pos x="80" y="56"/>
              </a:cxn>
              <a:cxn ang="0">
                <a:pos x="98" y="26"/>
              </a:cxn>
              <a:cxn ang="0">
                <a:pos x="124" y="6"/>
              </a:cxn>
              <a:cxn ang="0">
                <a:pos x="158" y="0"/>
              </a:cxn>
              <a:cxn ang="0">
                <a:pos x="176" y="2"/>
              </a:cxn>
              <a:cxn ang="0">
                <a:pos x="208" y="16"/>
              </a:cxn>
              <a:cxn ang="0">
                <a:pos x="230" y="40"/>
              </a:cxn>
              <a:cxn ang="0">
                <a:pos x="242" y="74"/>
              </a:cxn>
              <a:cxn ang="0">
                <a:pos x="244" y="94"/>
              </a:cxn>
              <a:cxn ang="0">
                <a:pos x="236" y="144"/>
              </a:cxn>
              <a:cxn ang="0">
                <a:pos x="216" y="186"/>
              </a:cxn>
              <a:cxn ang="0">
                <a:pos x="296" y="210"/>
              </a:cxn>
              <a:cxn ang="0">
                <a:pos x="312" y="222"/>
              </a:cxn>
              <a:cxn ang="0">
                <a:pos x="318" y="238"/>
              </a:cxn>
              <a:cxn ang="0">
                <a:pos x="318" y="272"/>
              </a:cxn>
              <a:cxn ang="0">
                <a:pos x="316" y="284"/>
              </a:cxn>
              <a:cxn ang="0">
                <a:pos x="300" y="300"/>
              </a:cxn>
              <a:cxn ang="0">
                <a:pos x="288" y="302"/>
              </a:cxn>
              <a:cxn ang="0">
                <a:pos x="158" y="16"/>
              </a:cxn>
              <a:cxn ang="0">
                <a:pos x="144" y="18"/>
              </a:cxn>
              <a:cxn ang="0">
                <a:pos x="118" y="28"/>
              </a:cxn>
              <a:cxn ang="0">
                <a:pos x="102" y="48"/>
              </a:cxn>
              <a:cxn ang="0">
                <a:pos x="92" y="78"/>
              </a:cxn>
              <a:cxn ang="0">
                <a:pos x="90" y="94"/>
              </a:cxn>
              <a:cxn ang="0">
                <a:pos x="98" y="144"/>
              </a:cxn>
              <a:cxn ang="0">
                <a:pos x="120" y="184"/>
              </a:cxn>
              <a:cxn ang="0">
                <a:pos x="26" y="226"/>
              </a:cxn>
              <a:cxn ang="0">
                <a:pos x="22" y="228"/>
              </a:cxn>
              <a:cxn ang="0">
                <a:pos x="16" y="234"/>
              </a:cxn>
              <a:cxn ang="0">
                <a:pos x="16" y="272"/>
              </a:cxn>
              <a:cxn ang="0">
                <a:pos x="18" y="276"/>
              </a:cxn>
              <a:cxn ang="0">
                <a:pos x="24" y="284"/>
              </a:cxn>
              <a:cxn ang="0">
                <a:pos x="288" y="286"/>
              </a:cxn>
              <a:cxn ang="0">
                <a:pos x="292" y="284"/>
              </a:cxn>
              <a:cxn ang="0">
                <a:pos x="300" y="278"/>
              </a:cxn>
              <a:cxn ang="0">
                <a:pos x="302" y="272"/>
              </a:cxn>
              <a:cxn ang="0">
                <a:pos x="302" y="238"/>
              </a:cxn>
              <a:cxn ang="0">
                <a:pos x="298" y="230"/>
              </a:cxn>
              <a:cxn ang="0">
                <a:pos x="292" y="226"/>
              </a:cxn>
              <a:cxn ang="0">
                <a:pos x="198" y="184"/>
              </a:cxn>
              <a:cxn ang="0">
                <a:pos x="210" y="166"/>
              </a:cxn>
              <a:cxn ang="0">
                <a:pos x="224" y="120"/>
              </a:cxn>
              <a:cxn ang="0">
                <a:pos x="226" y="94"/>
              </a:cxn>
              <a:cxn ang="0">
                <a:pos x="222" y="62"/>
              </a:cxn>
              <a:cxn ang="0">
                <a:pos x="208" y="38"/>
              </a:cxn>
              <a:cxn ang="0">
                <a:pos x="188" y="22"/>
              </a:cxn>
              <a:cxn ang="0">
                <a:pos x="158" y="16"/>
              </a:cxn>
            </a:cxnLst>
            <a:rect l="0" t="0" r="r" b="b"/>
            <a:pathLst>
              <a:path w="318" h="302">
                <a:moveTo>
                  <a:pt x="288" y="302"/>
                </a:moveTo>
                <a:lnTo>
                  <a:pt x="30" y="302"/>
                </a:lnTo>
                <a:lnTo>
                  <a:pt x="30" y="302"/>
                </a:lnTo>
                <a:lnTo>
                  <a:pt x="24" y="300"/>
                </a:lnTo>
                <a:lnTo>
                  <a:pt x="18" y="300"/>
                </a:lnTo>
                <a:lnTo>
                  <a:pt x="8" y="292"/>
                </a:lnTo>
                <a:lnTo>
                  <a:pt x="2" y="284"/>
                </a:lnTo>
                <a:lnTo>
                  <a:pt x="0" y="278"/>
                </a:lnTo>
                <a:lnTo>
                  <a:pt x="0" y="272"/>
                </a:lnTo>
                <a:lnTo>
                  <a:pt x="0" y="238"/>
                </a:lnTo>
                <a:lnTo>
                  <a:pt x="0" y="238"/>
                </a:lnTo>
                <a:lnTo>
                  <a:pt x="2" y="230"/>
                </a:lnTo>
                <a:lnTo>
                  <a:pt x="6" y="222"/>
                </a:lnTo>
                <a:lnTo>
                  <a:pt x="12" y="214"/>
                </a:lnTo>
                <a:lnTo>
                  <a:pt x="20" y="210"/>
                </a:lnTo>
                <a:lnTo>
                  <a:pt x="100" y="186"/>
                </a:lnTo>
                <a:lnTo>
                  <a:pt x="100" y="186"/>
                </a:lnTo>
                <a:lnTo>
                  <a:pt x="90" y="166"/>
                </a:lnTo>
                <a:lnTo>
                  <a:pt x="82" y="144"/>
                </a:lnTo>
                <a:lnTo>
                  <a:pt x="76" y="120"/>
                </a:lnTo>
                <a:lnTo>
                  <a:pt x="74" y="94"/>
                </a:lnTo>
                <a:lnTo>
                  <a:pt x="74" y="94"/>
                </a:lnTo>
                <a:lnTo>
                  <a:pt x="76" y="74"/>
                </a:lnTo>
                <a:lnTo>
                  <a:pt x="80" y="56"/>
                </a:lnTo>
                <a:lnTo>
                  <a:pt x="88" y="40"/>
                </a:lnTo>
                <a:lnTo>
                  <a:pt x="98" y="26"/>
                </a:lnTo>
                <a:lnTo>
                  <a:pt x="110" y="16"/>
                </a:lnTo>
                <a:lnTo>
                  <a:pt x="124" y="6"/>
                </a:lnTo>
                <a:lnTo>
                  <a:pt x="140" y="2"/>
                </a:lnTo>
                <a:lnTo>
                  <a:pt x="158" y="0"/>
                </a:lnTo>
                <a:lnTo>
                  <a:pt x="158" y="0"/>
                </a:lnTo>
                <a:lnTo>
                  <a:pt x="176" y="2"/>
                </a:lnTo>
                <a:lnTo>
                  <a:pt x="194" y="6"/>
                </a:lnTo>
                <a:lnTo>
                  <a:pt x="208" y="16"/>
                </a:lnTo>
                <a:lnTo>
                  <a:pt x="220" y="26"/>
                </a:lnTo>
                <a:lnTo>
                  <a:pt x="230" y="40"/>
                </a:lnTo>
                <a:lnTo>
                  <a:pt x="238" y="56"/>
                </a:lnTo>
                <a:lnTo>
                  <a:pt x="242" y="74"/>
                </a:lnTo>
                <a:lnTo>
                  <a:pt x="244" y="94"/>
                </a:lnTo>
                <a:lnTo>
                  <a:pt x="244" y="94"/>
                </a:lnTo>
                <a:lnTo>
                  <a:pt x="242" y="120"/>
                </a:lnTo>
                <a:lnTo>
                  <a:pt x="236" y="144"/>
                </a:lnTo>
                <a:lnTo>
                  <a:pt x="228" y="166"/>
                </a:lnTo>
                <a:lnTo>
                  <a:pt x="216" y="186"/>
                </a:lnTo>
                <a:lnTo>
                  <a:pt x="296" y="210"/>
                </a:lnTo>
                <a:lnTo>
                  <a:pt x="296" y="210"/>
                </a:lnTo>
                <a:lnTo>
                  <a:pt x="306" y="214"/>
                </a:lnTo>
                <a:lnTo>
                  <a:pt x="312" y="222"/>
                </a:lnTo>
                <a:lnTo>
                  <a:pt x="316" y="230"/>
                </a:lnTo>
                <a:lnTo>
                  <a:pt x="318" y="238"/>
                </a:lnTo>
                <a:lnTo>
                  <a:pt x="318" y="272"/>
                </a:lnTo>
                <a:lnTo>
                  <a:pt x="318" y="272"/>
                </a:lnTo>
                <a:lnTo>
                  <a:pt x="316" y="278"/>
                </a:lnTo>
                <a:lnTo>
                  <a:pt x="316" y="284"/>
                </a:lnTo>
                <a:lnTo>
                  <a:pt x="308" y="292"/>
                </a:lnTo>
                <a:lnTo>
                  <a:pt x="300" y="300"/>
                </a:lnTo>
                <a:lnTo>
                  <a:pt x="294" y="300"/>
                </a:lnTo>
                <a:lnTo>
                  <a:pt x="288" y="302"/>
                </a:lnTo>
                <a:lnTo>
                  <a:pt x="288" y="302"/>
                </a:lnTo>
                <a:close/>
                <a:moveTo>
                  <a:pt x="158" y="16"/>
                </a:moveTo>
                <a:lnTo>
                  <a:pt x="158" y="16"/>
                </a:lnTo>
                <a:lnTo>
                  <a:pt x="144" y="18"/>
                </a:lnTo>
                <a:lnTo>
                  <a:pt x="130" y="22"/>
                </a:lnTo>
                <a:lnTo>
                  <a:pt x="118" y="28"/>
                </a:lnTo>
                <a:lnTo>
                  <a:pt x="108" y="38"/>
                </a:lnTo>
                <a:lnTo>
                  <a:pt x="102" y="48"/>
                </a:lnTo>
                <a:lnTo>
                  <a:pt x="96" y="62"/>
                </a:lnTo>
                <a:lnTo>
                  <a:pt x="92" y="78"/>
                </a:lnTo>
                <a:lnTo>
                  <a:pt x="90" y="94"/>
                </a:lnTo>
                <a:lnTo>
                  <a:pt x="90" y="94"/>
                </a:lnTo>
                <a:lnTo>
                  <a:pt x="92" y="120"/>
                </a:lnTo>
                <a:lnTo>
                  <a:pt x="98" y="144"/>
                </a:lnTo>
                <a:lnTo>
                  <a:pt x="108" y="166"/>
                </a:lnTo>
                <a:lnTo>
                  <a:pt x="120" y="184"/>
                </a:lnTo>
                <a:lnTo>
                  <a:pt x="128" y="194"/>
                </a:lnTo>
                <a:lnTo>
                  <a:pt x="26" y="226"/>
                </a:lnTo>
                <a:lnTo>
                  <a:pt x="26" y="226"/>
                </a:lnTo>
                <a:lnTo>
                  <a:pt x="22" y="228"/>
                </a:lnTo>
                <a:lnTo>
                  <a:pt x="18" y="230"/>
                </a:lnTo>
                <a:lnTo>
                  <a:pt x="16" y="234"/>
                </a:lnTo>
                <a:lnTo>
                  <a:pt x="16" y="238"/>
                </a:lnTo>
                <a:lnTo>
                  <a:pt x="16" y="272"/>
                </a:lnTo>
                <a:lnTo>
                  <a:pt x="16" y="272"/>
                </a:lnTo>
                <a:lnTo>
                  <a:pt x="18" y="276"/>
                </a:lnTo>
                <a:lnTo>
                  <a:pt x="20" y="282"/>
                </a:lnTo>
                <a:lnTo>
                  <a:pt x="24" y="284"/>
                </a:lnTo>
                <a:lnTo>
                  <a:pt x="30" y="286"/>
                </a:lnTo>
                <a:lnTo>
                  <a:pt x="288" y="286"/>
                </a:lnTo>
                <a:lnTo>
                  <a:pt x="288" y="286"/>
                </a:lnTo>
                <a:lnTo>
                  <a:pt x="292" y="284"/>
                </a:lnTo>
                <a:lnTo>
                  <a:pt x="296" y="282"/>
                </a:lnTo>
                <a:lnTo>
                  <a:pt x="300" y="278"/>
                </a:lnTo>
                <a:lnTo>
                  <a:pt x="302" y="272"/>
                </a:lnTo>
                <a:lnTo>
                  <a:pt x="302" y="272"/>
                </a:lnTo>
                <a:lnTo>
                  <a:pt x="302" y="238"/>
                </a:lnTo>
                <a:lnTo>
                  <a:pt x="302" y="238"/>
                </a:lnTo>
                <a:lnTo>
                  <a:pt x="300" y="234"/>
                </a:lnTo>
                <a:lnTo>
                  <a:pt x="298" y="230"/>
                </a:lnTo>
                <a:lnTo>
                  <a:pt x="296" y="228"/>
                </a:lnTo>
                <a:lnTo>
                  <a:pt x="292" y="226"/>
                </a:lnTo>
                <a:lnTo>
                  <a:pt x="190" y="194"/>
                </a:lnTo>
                <a:lnTo>
                  <a:pt x="198" y="184"/>
                </a:lnTo>
                <a:lnTo>
                  <a:pt x="198" y="184"/>
                </a:lnTo>
                <a:lnTo>
                  <a:pt x="210" y="166"/>
                </a:lnTo>
                <a:lnTo>
                  <a:pt x="218" y="144"/>
                </a:lnTo>
                <a:lnTo>
                  <a:pt x="224" y="120"/>
                </a:lnTo>
                <a:lnTo>
                  <a:pt x="226" y="94"/>
                </a:lnTo>
                <a:lnTo>
                  <a:pt x="226" y="94"/>
                </a:lnTo>
                <a:lnTo>
                  <a:pt x="226" y="78"/>
                </a:lnTo>
                <a:lnTo>
                  <a:pt x="222" y="62"/>
                </a:lnTo>
                <a:lnTo>
                  <a:pt x="216" y="48"/>
                </a:lnTo>
                <a:lnTo>
                  <a:pt x="208" y="38"/>
                </a:lnTo>
                <a:lnTo>
                  <a:pt x="198" y="28"/>
                </a:lnTo>
                <a:lnTo>
                  <a:pt x="188" y="22"/>
                </a:lnTo>
                <a:lnTo>
                  <a:pt x="174" y="18"/>
                </a:lnTo>
                <a:lnTo>
                  <a:pt x="158" y="16"/>
                </a:lnTo>
                <a:lnTo>
                  <a:pt x="158" y="16"/>
                </a:lnTo>
                <a:close/>
              </a:path>
            </a:pathLst>
          </a:custGeom>
          <a:solidFill>
            <a:srgbClr val="F5004E"/>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3186887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触摸未来</a:t>
            </a:r>
          </a:p>
        </p:txBody>
      </p:sp>
      <p:sp>
        <p:nvSpPr>
          <p:cNvPr id="3" name="文本占位符 2"/>
          <p:cNvSpPr>
            <a:spLocks noGrp="1"/>
          </p:cNvSpPr>
          <p:nvPr>
            <p:ph type="body" sz="quarter" idx="11"/>
          </p:nvPr>
        </p:nvSpPr>
        <p:spPr/>
        <p:txBody>
          <a:bodyPr/>
          <a:lstStyle/>
          <a:p>
            <a:r>
              <a:rPr lang="en-US" altLang="zh-CN" dirty="0"/>
              <a:t>TOUCH THE FUTURE</a:t>
            </a:r>
            <a:endParaRPr lang="zh-CN" altLang="en-US" dirty="0"/>
          </a:p>
        </p:txBody>
      </p:sp>
      <p:sp>
        <p:nvSpPr>
          <p:cNvPr id="21" name="Freeform 6"/>
          <p:cNvSpPr>
            <a:spLocks/>
          </p:cNvSpPr>
          <p:nvPr/>
        </p:nvSpPr>
        <p:spPr bwMode="auto">
          <a:xfrm>
            <a:off x="8426323" y="4881105"/>
            <a:ext cx="1131955" cy="1036382"/>
          </a:xfrm>
          <a:custGeom>
            <a:avLst/>
            <a:gdLst>
              <a:gd name="T0" fmla="*/ 443 w 758"/>
              <a:gd name="T1" fmla="*/ 694 h 694"/>
              <a:gd name="T2" fmla="*/ 0 w 758"/>
              <a:gd name="T3" fmla="*/ 379 h 694"/>
              <a:gd name="T4" fmla="*/ 315 w 758"/>
              <a:gd name="T5" fmla="*/ 0 h 694"/>
              <a:gd name="T6" fmla="*/ 758 w 758"/>
              <a:gd name="T7" fmla="*/ 126 h 694"/>
              <a:gd name="T8" fmla="*/ 443 w 758"/>
              <a:gd name="T9" fmla="*/ 694 h 694"/>
            </a:gdLst>
            <a:ahLst/>
            <a:cxnLst>
              <a:cxn ang="0">
                <a:pos x="T0" y="T1"/>
              </a:cxn>
              <a:cxn ang="0">
                <a:pos x="T2" y="T3"/>
              </a:cxn>
              <a:cxn ang="0">
                <a:pos x="T4" y="T5"/>
              </a:cxn>
              <a:cxn ang="0">
                <a:pos x="T6" y="T7"/>
              </a:cxn>
              <a:cxn ang="0">
                <a:pos x="T8" y="T9"/>
              </a:cxn>
            </a:cxnLst>
            <a:rect l="0" t="0" r="r" b="b"/>
            <a:pathLst>
              <a:path w="758" h="694">
                <a:moveTo>
                  <a:pt x="443" y="694"/>
                </a:moveTo>
                <a:lnTo>
                  <a:pt x="0" y="379"/>
                </a:lnTo>
                <a:lnTo>
                  <a:pt x="315" y="0"/>
                </a:lnTo>
                <a:lnTo>
                  <a:pt x="758" y="126"/>
                </a:lnTo>
                <a:lnTo>
                  <a:pt x="443" y="694"/>
                </a:lnTo>
                <a:close/>
              </a:path>
            </a:pathLst>
          </a:custGeom>
          <a:solidFill>
            <a:srgbClr val="92004F"/>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2" name="Freeform 7"/>
          <p:cNvSpPr>
            <a:spLocks/>
          </p:cNvSpPr>
          <p:nvPr/>
        </p:nvSpPr>
        <p:spPr bwMode="auto">
          <a:xfrm>
            <a:off x="8896726" y="4503290"/>
            <a:ext cx="1131955" cy="565978"/>
          </a:xfrm>
          <a:custGeom>
            <a:avLst/>
            <a:gdLst>
              <a:gd name="T0" fmla="*/ 317 w 758"/>
              <a:gd name="T1" fmla="*/ 0 h 379"/>
              <a:gd name="T2" fmla="*/ 758 w 758"/>
              <a:gd name="T3" fmla="*/ 189 h 379"/>
              <a:gd name="T4" fmla="*/ 443 w 758"/>
              <a:gd name="T5" fmla="*/ 379 h 379"/>
              <a:gd name="T6" fmla="*/ 0 w 758"/>
              <a:gd name="T7" fmla="*/ 253 h 379"/>
              <a:gd name="T8" fmla="*/ 317 w 758"/>
              <a:gd name="T9" fmla="*/ 0 h 379"/>
            </a:gdLst>
            <a:ahLst/>
            <a:cxnLst>
              <a:cxn ang="0">
                <a:pos x="T0" y="T1"/>
              </a:cxn>
              <a:cxn ang="0">
                <a:pos x="T2" y="T3"/>
              </a:cxn>
              <a:cxn ang="0">
                <a:pos x="T4" y="T5"/>
              </a:cxn>
              <a:cxn ang="0">
                <a:pos x="T6" y="T7"/>
              </a:cxn>
              <a:cxn ang="0">
                <a:pos x="T8" y="T9"/>
              </a:cxn>
            </a:cxnLst>
            <a:rect l="0" t="0" r="r" b="b"/>
            <a:pathLst>
              <a:path w="758" h="379">
                <a:moveTo>
                  <a:pt x="317" y="0"/>
                </a:moveTo>
                <a:lnTo>
                  <a:pt x="758" y="189"/>
                </a:lnTo>
                <a:lnTo>
                  <a:pt x="443" y="379"/>
                </a:lnTo>
                <a:lnTo>
                  <a:pt x="0" y="253"/>
                </a:lnTo>
                <a:lnTo>
                  <a:pt x="317" y="0"/>
                </a:lnTo>
                <a:close/>
              </a:path>
            </a:pathLst>
          </a:custGeom>
          <a:solidFill>
            <a:srgbClr val="FF155D"/>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3" name="Freeform 8"/>
          <p:cNvSpPr>
            <a:spLocks/>
          </p:cNvSpPr>
          <p:nvPr/>
        </p:nvSpPr>
        <p:spPr bwMode="auto">
          <a:xfrm>
            <a:off x="9370116" y="3937311"/>
            <a:ext cx="1131955" cy="848220"/>
          </a:xfrm>
          <a:custGeom>
            <a:avLst/>
            <a:gdLst>
              <a:gd name="T0" fmla="*/ 315 w 758"/>
              <a:gd name="T1" fmla="*/ 0 h 568"/>
              <a:gd name="T2" fmla="*/ 0 w 758"/>
              <a:gd name="T3" fmla="*/ 379 h 568"/>
              <a:gd name="T4" fmla="*/ 441 w 758"/>
              <a:gd name="T5" fmla="*/ 568 h 568"/>
              <a:gd name="T6" fmla="*/ 758 w 758"/>
              <a:gd name="T7" fmla="*/ 64 h 568"/>
              <a:gd name="T8" fmla="*/ 315 w 758"/>
              <a:gd name="T9" fmla="*/ 0 h 568"/>
            </a:gdLst>
            <a:ahLst/>
            <a:cxnLst>
              <a:cxn ang="0">
                <a:pos x="T0" y="T1"/>
              </a:cxn>
              <a:cxn ang="0">
                <a:pos x="T2" y="T3"/>
              </a:cxn>
              <a:cxn ang="0">
                <a:pos x="T4" y="T5"/>
              </a:cxn>
              <a:cxn ang="0">
                <a:pos x="T6" y="T7"/>
              </a:cxn>
              <a:cxn ang="0">
                <a:pos x="T8" y="T9"/>
              </a:cxn>
            </a:cxnLst>
            <a:rect l="0" t="0" r="r" b="b"/>
            <a:pathLst>
              <a:path w="758" h="568">
                <a:moveTo>
                  <a:pt x="315" y="0"/>
                </a:moveTo>
                <a:lnTo>
                  <a:pt x="0" y="379"/>
                </a:lnTo>
                <a:lnTo>
                  <a:pt x="441" y="568"/>
                </a:lnTo>
                <a:lnTo>
                  <a:pt x="758" y="64"/>
                </a:lnTo>
                <a:lnTo>
                  <a:pt x="315" y="0"/>
                </a:lnTo>
                <a:close/>
              </a:path>
            </a:pathLst>
          </a:custGeom>
          <a:solidFill>
            <a:srgbClr val="D00045"/>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4" name="Freeform 9"/>
          <p:cNvSpPr>
            <a:spLocks/>
          </p:cNvSpPr>
          <p:nvPr/>
        </p:nvSpPr>
        <p:spPr bwMode="auto">
          <a:xfrm>
            <a:off x="9840520" y="3750643"/>
            <a:ext cx="1131955" cy="282243"/>
          </a:xfrm>
          <a:custGeom>
            <a:avLst/>
            <a:gdLst>
              <a:gd name="T0" fmla="*/ 315 w 758"/>
              <a:gd name="T1" fmla="*/ 0 h 189"/>
              <a:gd name="T2" fmla="*/ 758 w 758"/>
              <a:gd name="T3" fmla="*/ 64 h 189"/>
              <a:gd name="T4" fmla="*/ 443 w 758"/>
              <a:gd name="T5" fmla="*/ 189 h 189"/>
              <a:gd name="T6" fmla="*/ 0 w 758"/>
              <a:gd name="T7" fmla="*/ 125 h 189"/>
              <a:gd name="T8" fmla="*/ 315 w 758"/>
              <a:gd name="T9" fmla="*/ 0 h 189"/>
            </a:gdLst>
            <a:ahLst/>
            <a:cxnLst>
              <a:cxn ang="0">
                <a:pos x="T0" y="T1"/>
              </a:cxn>
              <a:cxn ang="0">
                <a:pos x="T2" y="T3"/>
              </a:cxn>
              <a:cxn ang="0">
                <a:pos x="T4" y="T5"/>
              </a:cxn>
              <a:cxn ang="0">
                <a:pos x="T6" y="T7"/>
              </a:cxn>
              <a:cxn ang="0">
                <a:pos x="T8" y="T9"/>
              </a:cxn>
            </a:cxnLst>
            <a:rect l="0" t="0" r="r" b="b"/>
            <a:pathLst>
              <a:path w="758" h="189">
                <a:moveTo>
                  <a:pt x="315" y="0"/>
                </a:moveTo>
                <a:lnTo>
                  <a:pt x="758" y="64"/>
                </a:lnTo>
                <a:lnTo>
                  <a:pt x="443" y="189"/>
                </a:lnTo>
                <a:lnTo>
                  <a:pt x="0" y="125"/>
                </a:lnTo>
                <a:lnTo>
                  <a:pt x="315" y="0"/>
                </a:lnTo>
                <a:close/>
              </a:path>
            </a:pathLst>
          </a:custGeom>
          <a:solidFill>
            <a:srgbClr val="FF155D"/>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5" name="Freeform 10"/>
          <p:cNvSpPr>
            <a:spLocks/>
          </p:cNvSpPr>
          <p:nvPr/>
        </p:nvSpPr>
        <p:spPr bwMode="auto">
          <a:xfrm>
            <a:off x="9180461" y="3089092"/>
            <a:ext cx="1130463" cy="848220"/>
          </a:xfrm>
          <a:custGeom>
            <a:avLst/>
            <a:gdLst>
              <a:gd name="T0" fmla="*/ 317 w 757"/>
              <a:gd name="T1" fmla="*/ 0 h 568"/>
              <a:gd name="T2" fmla="*/ 0 w 757"/>
              <a:gd name="T3" fmla="*/ 379 h 568"/>
              <a:gd name="T4" fmla="*/ 442 w 757"/>
              <a:gd name="T5" fmla="*/ 568 h 568"/>
              <a:gd name="T6" fmla="*/ 757 w 757"/>
              <a:gd name="T7" fmla="*/ 443 h 568"/>
              <a:gd name="T8" fmla="*/ 317 w 757"/>
              <a:gd name="T9" fmla="*/ 0 h 568"/>
            </a:gdLst>
            <a:ahLst/>
            <a:cxnLst>
              <a:cxn ang="0">
                <a:pos x="T0" y="T1"/>
              </a:cxn>
              <a:cxn ang="0">
                <a:pos x="T2" y="T3"/>
              </a:cxn>
              <a:cxn ang="0">
                <a:pos x="T4" y="T5"/>
              </a:cxn>
              <a:cxn ang="0">
                <a:pos x="T6" y="T7"/>
              </a:cxn>
              <a:cxn ang="0">
                <a:pos x="T8" y="T9"/>
              </a:cxn>
            </a:cxnLst>
            <a:rect l="0" t="0" r="r" b="b"/>
            <a:pathLst>
              <a:path w="757" h="568">
                <a:moveTo>
                  <a:pt x="317" y="0"/>
                </a:moveTo>
                <a:lnTo>
                  <a:pt x="0" y="379"/>
                </a:lnTo>
                <a:lnTo>
                  <a:pt x="442" y="568"/>
                </a:lnTo>
                <a:lnTo>
                  <a:pt x="757" y="443"/>
                </a:lnTo>
                <a:lnTo>
                  <a:pt x="317" y="0"/>
                </a:lnTo>
                <a:close/>
              </a:path>
            </a:pathLst>
          </a:custGeom>
          <a:solidFill>
            <a:srgbClr val="CB004F"/>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6" name="Freeform 11"/>
          <p:cNvSpPr>
            <a:spLocks/>
          </p:cNvSpPr>
          <p:nvPr/>
        </p:nvSpPr>
        <p:spPr bwMode="auto">
          <a:xfrm>
            <a:off x="8710058" y="3655069"/>
            <a:ext cx="1130463" cy="848220"/>
          </a:xfrm>
          <a:custGeom>
            <a:avLst/>
            <a:gdLst>
              <a:gd name="T0" fmla="*/ 0 w 757"/>
              <a:gd name="T1" fmla="*/ 379 h 568"/>
              <a:gd name="T2" fmla="*/ 442 w 757"/>
              <a:gd name="T3" fmla="*/ 568 h 568"/>
              <a:gd name="T4" fmla="*/ 757 w 757"/>
              <a:gd name="T5" fmla="*/ 189 h 568"/>
              <a:gd name="T6" fmla="*/ 315 w 757"/>
              <a:gd name="T7" fmla="*/ 0 h 568"/>
              <a:gd name="T8" fmla="*/ 0 w 757"/>
              <a:gd name="T9" fmla="*/ 379 h 568"/>
            </a:gdLst>
            <a:ahLst/>
            <a:cxnLst>
              <a:cxn ang="0">
                <a:pos x="T0" y="T1"/>
              </a:cxn>
              <a:cxn ang="0">
                <a:pos x="T2" y="T3"/>
              </a:cxn>
              <a:cxn ang="0">
                <a:pos x="T4" y="T5"/>
              </a:cxn>
              <a:cxn ang="0">
                <a:pos x="T6" y="T7"/>
              </a:cxn>
              <a:cxn ang="0">
                <a:pos x="T8" y="T9"/>
              </a:cxn>
            </a:cxnLst>
            <a:rect l="0" t="0" r="r" b="b"/>
            <a:pathLst>
              <a:path w="757" h="568">
                <a:moveTo>
                  <a:pt x="0" y="379"/>
                </a:moveTo>
                <a:lnTo>
                  <a:pt x="442" y="568"/>
                </a:lnTo>
                <a:lnTo>
                  <a:pt x="757" y="189"/>
                </a:lnTo>
                <a:lnTo>
                  <a:pt x="315" y="0"/>
                </a:lnTo>
                <a:lnTo>
                  <a:pt x="0" y="379"/>
                </a:lnTo>
                <a:close/>
              </a:path>
            </a:pathLst>
          </a:custGeom>
          <a:solidFill>
            <a:srgbClr val="E4004F"/>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7" name="Freeform 12"/>
          <p:cNvSpPr>
            <a:spLocks/>
          </p:cNvSpPr>
          <p:nvPr/>
        </p:nvSpPr>
        <p:spPr bwMode="auto">
          <a:xfrm>
            <a:off x="8239653" y="4221047"/>
            <a:ext cx="1130463" cy="660058"/>
          </a:xfrm>
          <a:custGeom>
            <a:avLst/>
            <a:gdLst>
              <a:gd name="T0" fmla="*/ 0 w 757"/>
              <a:gd name="T1" fmla="*/ 253 h 442"/>
              <a:gd name="T2" fmla="*/ 440 w 757"/>
              <a:gd name="T3" fmla="*/ 442 h 442"/>
              <a:gd name="T4" fmla="*/ 757 w 757"/>
              <a:gd name="T5" fmla="*/ 189 h 442"/>
              <a:gd name="T6" fmla="*/ 315 w 757"/>
              <a:gd name="T7" fmla="*/ 0 h 442"/>
              <a:gd name="T8" fmla="*/ 0 w 757"/>
              <a:gd name="T9" fmla="*/ 253 h 442"/>
            </a:gdLst>
            <a:ahLst/>
            <a:cxnLst>
              <a:cxn ang="0">
                <a:pos x="T0" y="T1"/>
              </a:cxn>
              <a:cxn ang="0">
                <a:pos x="T2" y="T3"/>
              </a:cxn>
              <a:cxn ang="0">
                <a:pos x="T4" y="T5"/>
              </a:cxn>
              <a:cxn ang="0">
                <a:pos x="T6" y="T7"/>
              </a:cxn>
              <a:cxn ang="0">
                <a:pos x="T8" y="T9"/>
              </a:cxn>
            </a:cxnLst>
            <a:rect l="0" t="0" r="r" b="b"/>
            <a:pathLst>
              <a:path w="757" h="442">
                <a:moveTo>
                  <a:pt x="0" y="253"/>
                </a:moveTo>
                <a:lnTo>
                  <a:pt x="440" y="442"/>
                </a:lnTo>
                <a:lnTo>
                  <a:pt x="757" y="189"/>
                </a:lnTo>
                <a:lnTo>
                  <a:pt x="315" y="0"/>
                </a:lnTo>
                <a:lnTo>
                  <a:pt x="0" y="253"/>
                </a:lnTo>
                <a:close/>
              </a:path>
            </a:pathLst>
          </a:custGeom>
          <a:solidFill>
            <a:srgbClr val="D00045"/>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8" name="Freeform 13"/>
          <p:cNvSpPr>
            <a:spLocks/>
          </p:cNvSpPr>
          <p:nvPr/>
        </p:nvSpPr>
        <p:spPr bwMode="auto">
          <a:xfrm>
            <a:off x="7766265" y="4598863"/>
            <a:ext cx="1130463" cy="848220"/>
          </a:xfrm>
          <a:custGeom>
            <a:avLst/>
            <a:gdLst>
              <a:gd name="T0" fmla="*/ 0 w 757"/>
              <a:gd name="T1" fmla="*/ 504 h 568"/>
              <a:gd name="T2" fmla="*/ 442 w 757"/>
              <a:gd name="T3" fmla="*/ 568 h 568"/>
              <a:gd name="T4" fmla="*/ 757 w 757"/>
              <a:gd name="T5" fmla="*/ 189 h 568"/>
              <a:gd name="T6" fmla="*/ 317 w 757"/>
              <a:gd name="T7" fmla="*/ 0 h 568"/>
              <a:gd name="T8" fmla="*/ 0 w 757"/>
              <a:gd name="T9" fmla="*/ 504 h 568"/>
            </a:gdLst>
            <a:ahLst/>
            <a:cxnLst>
              <a:cxn ang="0">
                <a:pos x="T0" y="T1"/>
              </a:cxn>
              <a:cxn ang="0">
                <a:pos x="T2" y="T3"/>
              </a:cxn>
              <a:cxn ang="0">
                <a:pos x="T4" y="T5"/>
              </a:cxn>
              <a:cxn ang="0">
                <a:pos x="T6" y="T7"/>
              </a:cxn>
              <a:cxn ang="0">
                <a:pos x="T8" y="T9"/>
              </a:cxn>
            </a:cxnLst>
            <a:rect l="0" t="0" r="r" b="b"/>
            <a:pathLst>
              <a:path w="757" h="568">
                <a:moveTo>
                  <a:pt x="0" y="504"/>
                </a:moveTo>
                <a:lnTo>
                  <a:pt x="442" y="568"/>
                </a:lnTo>
                <a:lnTo>
                  <a:pt x="757" y="189"/>
                </a:lnTo>
                <a:lnTo>
                  <a:pt x="317" y="0"/>
                </a:lnTo>
                <a:lnTo>
                  <a:pt x="0" y="504"/>
                </a:lnTo>
                <a:close/>
              </a:path>
            </a:pathLst>
          </a:custGeom>
          <a:solidFill>
            <a:srgbClr val="B8004F"/>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29" name="Freeform 14"/>
          <p:cNvSpPr>
            <a:spLocks/>
          </p:cNvSpPr>
          <p:nvPr/>
        </p:nvSpPr>
        <p:spPr bwMode="auto">
          <a:xfrm>
            <a:off x="7109193" y="4032887"/>
            <a:ext cx="1130463" cy="1318624"/>
          </a:xfrm>
          <a:custGeom>
            <a:avLst/>
            <a:gdLst>
              <a:gd name="T0" fmla="*/ 0 w 757"/>
              <a:gd name="T1" fmla="*/ 504 h 883"/>
              <a:gd name="T2" fmla="*/ 440 w 757"/>
              <a:gd name="T3" fmla="*/ 883 h 883"/>
              <a:gd name="T4" fmla="*/ 757 w 757"/>
              <a:gd name="T5" fmla="*/ 379 h 883"/>
              <a:gd name="T6" fmla="*/ 314 w 757"/>
              <a:gd name="T7" fmla="*/ 0 h 883"/>
              <a:gd name="T8" fmla="*/ 0 w 757"/>
              <a:gd name="T9" fmla="*/ 504 h 883"/>
            </a:gdLst>
            <a:ahLst/>
            <a:cxnLst>
              <a:cxn ang="0">
                <a:pos x="T0" y="T1"/>
              </a:cxn>
              <a:cxn ang="0">
                <a:pos x="T2" y="T3"/>
              </a:cxn>
              <a:cxn ang="0">
                <a:pos x="T4" y="T5"/>
              </a:cxn>
              <a:cxn ang="0">
                <a:pos x="T6" y="T7"/>
              </a:cxn>
              <a:cxn ang="0">
                <a:pos x="T8" y="T9"/>
              </a:cxn>
            </a:cxnLst>
            <a:rect l="0" t="0" r="r" b="b"/>
            <a:pathLst>
              <a:path w="757" h="883">
                <a:moveTo>
                  <a:pt x="0" y="504"/>
                </a:moveTo>
                <a:lnTo>
                  <a:pt x="440" y="883"/>
                </a:lnTo>
                <a:lnTo>
                  <a:pt x="757" y="379"/>
                </a:lnTo>
                <a:lnTo>
                  <a:pt x="314" y="0"/>
                </a:lnTo>
                <a:lnTo>
                  <a:pt x="0" y="504"/>
                </a:lnTo>
                <a:close/>
              </a:path>
            </a:pathLst>
          </a:custGeom>
          <a:solidFill>
            <a:srgbClr val="99014E"/>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0" name="Freeform 15"/>
          <p:cNvSpPr>
            <a:spLocks/>
          </p:cNvSpPr>
          <p:nvPr/>
        </p:nvSpPr>
        <p:spPr bwMode="auto">
          <a:xfrm>
            <a:off x="7578103" y="3750643"/>
            <a:ext cx="1131955" cy="848220"/>
          </a:xfrm>
          <a:custGeom>
            <a:avLst/>
            <a:gdLst>
              <a:gd name="T0" fmla="*/ 315 w 758"/>
              <a:gd name="T1" fmla="*/ 0 h 568"/>
              <a:gd name="T2" fmla="*/ 0 w 758"/>
              <a:gd name="T3" fmla="*/ 189 h 568"/>
              <a:gd name="T4" fmla="*/ 443 w 758"/>
              <a:gd name="T5" fmla="*/ 568 h 568"/>
              <a:gd name="T6" fmla="*/ 758 w 758"/>
              <a:gd name="T7" fmla="*/ 315 h 568"/>
              <a:gd name="T8" fmla="*/ 315 w 758"/>
              <a:gd name="T9" fmla="*/ 0 h 568"/>
            </a:gdLst>
            <a:ahLst/>
            <a:cxnLst>
              <a:cxn ang="0">
                <a:pos x="T0" y="T1"/>
              </a:cxn>
              <a:cxn ang="0">
                <a:pos x="T2" y="T3"/>
              </a:cxn>
              <a:cxn ang="0">
                <a:pos x="T4" y="T5"/>
              </a:cxn>
              <a:cxn ang="0">
                <a:pos x="T6" y="T7"/>
              </a:cxn>
              <a:cxn ang="0">
                <a:pos x="T8" y="T9"/>
              </a:cxn>
            </a:cxnLst>
            <a:rect l="0" t="0" r="r" b="b"/>
            <a:pathLst>
              <a:path w="758" h="568">
                <a:moveTo>
                  <a:pt x="315" y="0"/>
                </a:moveTo>
                <a:lnTo>
                  <a:pt x="0" y="189"/>
                </a:lnTo>
                <a:lnTo>
                  <a:pt x="443" y="568"/>
                </a:lnTo>
                <a:lnTo>
                  <a:pt x="758" y="315"/>
                </a:lnTo>
                <a:lnTo>
                  <a:pt x="315" y="0"/>
                </a:lnTo>
                <a:close/>
              </a:path>
            </a:pathLst>
          </a:custGeom>
          <a:solidFill>
            <a:srgbClr val="E4004F"/>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1" name="Freeform 16"/>
          <p:cNvSpPr>
            <a:spLocks/>
          </p:cNvSpPr>
          <p:nvPr/>
        </p:nvSpPr>
        <p:spPr bwMode="auto">
          <a:xfrm>
            <a:off x="8048507" y="3089092"/>
            <a:ext cx="1131955" cy="1131956"/>
          </a:xfrm>
          <a:custGeom>
            <a:avLst/>
            <a:gdLst>
              <a:gd name="T0" fmla="*/ 317 w 758"/>
              <a:gd name="T1" fmla="*/ 0 h 758"/>
              <a:gd name="T2" fmla="*/ 0 w 758"/>
              <a:gd name="T3" fmla="*/ 443 h 758"/>
              <a:gd name="T4" fmla="*/ 443 w 758"/>
              <a:gd name="T5" fmla="*/ 758 h 758"/>
              <a:gd name="T6" fmla="*/ 758 w 758"/>
              <a:gd name="T7" fmla="*/ 379 h 758"/>
              <a:gd name="T8" fmla="*/ 317 w 758"/>
              <a:gd name="T9" fmla="*/ 0 h 758"/>
            </a:gdLst>
            <a:ahLst/>
            <a:cxnLst>
              <a:cxn ang="0">
                <a:pos x="T0" y="T1"/>
              </a:cxn>
              <a:cxn ang="0">
                <a:pos x="T2" y="T3"/>
              </a:cxn>
              <a:cxn ang="0">
                <a:pos x="T4" y="T5"/>
              </a:cxn>
              <a:cxn ang="0">
                <a:pos x="T6" y="T7"/>
              </a:cxn>
              <a:cxn ang="0">
                <a:pos x="T8" y="T9"/>
              </a:cxn>
            </a:cxnLst>
            <a:rect l="0" t="0" r="r" b="b"/>
            <a:pathLst>
              <a:path w="758" h="758">
                <a:moveTo>
                  <a:pt x="317" y="0"/>
                </a:moveTo>
                <a:lnTo>
                  <a:pt x="0" y="443"/>
                </a:lnTo>
                <a:lnTo>
                  <a:pt x="443" y="758"/>
                </a:lnTo>
                <a:lnTo>
                  <a:pt x="758" y="379"/>
                </a:lnTo>
                <a:lnTo>
                  <a:pt x="317" y="0"/>
                </a:lnTo>
                <a:close/>
              </a:path>
            </a:pathLst>
          </a:custGeom>
          <a:solidFill>
            <a:srgbClr val="CB004F"/>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2" name="Freeform 17"/>
          <p:cNvSpPr>
            <a:spLocks/>
          </p:cNvSpPr>
          <p:nvPr/>
        </p:nvSpPr>
        <p:spPr bwMode="auto">
          <a:xfrm>
            <a:off x="8521897" y="2805356"/>
            <a:ext cx="1131955" cy="849714"/>
          </a:xfrm>
          <a:custGeom>
            <a:avLst/>
            <a:gdLst>
              <a:gd name="T0" fmla="*/ 315 w 758"/>
              <a:gd name="T1" fmla="*/ 0 h 569"/>
              <a:gd name="T2" fmla="*/ 0 w 758"/>
              <a:gd name="T3" fmla="*/ 190 h 569"/>
              <a:gd name="T4" fmla="*/ 441 w 758"/>
              <a:gd name="T5" fmla="*/ 569 h 569"/>
              <a:gd name="T6" fmla="*/ 758 w 758"/>
              <a:gd name="T7" fmla="*/ 190 h 569"/>
              <a:gd name="T8" fmla="*/ 315 w 758"/>
              <a:gd name="T9" fmla="*/ 0 h 569"/>
            </a:gdLst>
            <a:ahLst/>
            <a:cxnLst>
              <a:cxn ang="0">
                <a:pos x="T0" y="T1"/>
              </a:cxn>
              <a:cxn ang="0">
                <a:pos x="T2" y="T3"/>
              </a:cxn>
              <a:cxn ang="0">
                <a:pos x="T4" y="T5"/>
              </a:cxn>
              <a:cxn ang="0">
                <a:pos x="T6" y="T7"/>
              </a:cxn>
              <a:cxn ang="0">
                <a:pos x="T8" y="T9"/>
              </a:cxn>
            </a:cxnLst>
            <a:rect l="0" t="0" r="r" b="b"/>
            <a:pathLst>
              <a:path w="758" h="569">
                <a:moveTo>
                  <a:pt x="315" y="0"/>
                </a:moveTo>
                <a:lnTo>
                  <a:pt x="0" y="190"/>
                </a:lnTo>
                <a:lnTo>
                  <a:pt x="441" y="569"/>
                </a:lnTo>
                <a:lnTo>
                  <a:pt x="758" y="190"/>
                </a:lnTo>
                <a:lnTo>
                  <a:pt x="315" y="0"/>
                </a:lnTo>
                <a:close/>
              </a:path>
            </a:pathLst>
          </a:custGeom>
          <a:solidFill>
            <a:srgbClr val="EE004E"/>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3" name="Freeform 18"/>
          <p:cNvSpPr>
            <a:spLocks/>
          </p:cNvSpPr>
          <p:nvPr/>
        </p:nvSpPr>
        <p:spPr bwMode="auto">
          <a:xfrm>
            <a:off x="7861839" y="2523115"/>
            <a:ext cx="1130463" cy="565978"/>
          </a:xfrm>
          <a:custGeom>
            <a:avLst/>
            <a:gdLst>
              <a:gd name="T0" fmla="*/ 315 w 757"/>
              <a:gd name="T1" fmla="*/ 0 h 379"/>
              <a:gd name="T2" fmla="*/ 0 w 757"/>
              <a:gd name="T3" fmla="*/ 253 h 379"/>
              <a:gd name="T4" fmla="*/ 442 w 757"/>
              <a:gd name="T5" fmla="*/ 379 h 379"/>
              <a:gd name="T6" fmla="*/ 757 w 757"/>
              <a:gd name="T7" fmla="*/ 189 h 379"/>
              <a:gd name="T8" fmla="*/ 315 w 757"/>
              <a:gd name="T9" fmla="*/ 0 h 379"/>
            </a:gdLst>
            <a:ahLst/>
            <a:cxnLst>
              <a:cxn ang="0">
                <a:pos x="T0" y="T1"/>
              </a:cxn>
              <a:cxn ang="0">
                <a:pos x="T2" y="T3"/>
              </a:cxn>
              <a:cxn ang="0">
                <a:pos x="T4" y="T5"/>
              </a:cxn>
              <a:cxn ang="0">
                <a:pos x="T6" y="T7"/>
              </a:cxn>
              <a:cxn ang="0">
                <a:pos x="T8" y="T9"/>
              </a:cxn>
            </a:cxnLst>
            <a:rect l="0" t="0" r="r" b="b"/>
            <a:pathLst>
              <a:path w="757" h="379">
                <a:moveTo>
                  <a:pt x="315" y="0"/>
                </a:moveTo>
                <a:lnTo>
                  <a:pt x="0" y="253"/>
                </a:lnTo>
                <a:lnTo>
                  <a:pt x="442" y="379"/>
                </a:lnTo>
                <a:lnTo>
                  <a:pt x="757" y="189"/>
                </a:lnTo>
                <a:lnTo>
                  <a:pt x="315" y="0"/>
                </a:lnTo>
                <a:close/>
              </a:path>
            </a:pathLst>
          </a:custGeom>
          <a:solidFill>
            <a:srgbClr val="FF155D"/>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4" name="Freeform 19"/>
          <p:cNvSpPr>
            <a:spLocks/>
          </p:cNvSpPr>
          <p:nvPr/>
        </p:nvSpPr>
        <p:spPr bwMode="auto">
          <a:xfrm>
            <a:off x="7391434" y="2900930"/>
            <a:ext cx="1130463" cy="849714"/>
          </a:xfrm>
          <a:custGeom>
            <a:avLst/>
            <a:gdLst>
              <a:gd name="T0" fmla="*/ 0 w 757"/>
              <a:gd name="T1" fmla="*/ 443 h 569"/>
              <a:gd name="T2" fmla="*/ 440 w 757"/>
              <a:gd name="T3" fmla="*/ 569 h 569"/>
              <a:gd name="T4" fmla="*/ 757 w 757"/>
              <a:gd name="T5" fmla="*/ 126 h 569"/>
              <a:gd name="T6" fmla="*/ 315 w 757"/>
              <a:gd name="T7" fmla="*/ 0 h 569"/>
              <a:gd name="T8" fmla="*/ 0 w 757"/>
              <a:gd name="T9" fmla="*/ 443 h 569"/>
            </a:gdLst>
            <a:ahLst/>
            <a:cxnLst>
              <a:cxn ang="0">
                <a:pos x="T0" y="T1"/>
              </a:cxn>
              <a:cxn ang="0">
                <a:pos x="T2" y="T3"/>
              </a:cxn>
              <a:cxn ang="0">
                <a:pos x="T4" y="T5"/>
              </a:cxn>
              <a:cxn ang="0">
                <a:pos x="T6" y="T7"/>
              </a:cxn>
              <a:cxn ang="0">
                <a:pos x="T8" y="T9"/>
              </a:cxn>
            </a:cxnLst>
            <a:rect l="0" t="0" r="r" b="b"/>
            <a:pathLst>
              <a:path w="757" h="569">
                <a:moveTo>
                  <a:pt x="0" y="443"/>
                </a:moveTo>
                <a:lnTo>
                  <a:pt x="440" y="569"/>
                </a:lnTo>
                <a:lnTo>
                  <a:pt x="757" y="126"/>
                </a:lnTo>
                <a:lnTo>
                  <a:pt x="315" y="0"/>
                </a:lnTo>
                <a:lnTo>
                  <a:pt x="0" y="443"/>
                </a:lnTo>
                <a:close/>
              </a:path>
            </a:pathLst>
          </a:custGeom>
          <a:solidFill>
            <a:srgbClr val="EE004E"/>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5" name="Freeform 20"/>
          <p:cNvSpPr>
            <a:spLocks/>
          </p:cNvSpPr>
          <p:nvPr/>
        </p:nvSpPr>
        <p:spPr bwMode="auto">
          <a:xfrm>
            <a:off x="6918045" y="3547969"/>
            <a:ext cx="1130463" cy="470404"/>
          </a:xfrm>
          <a:custGeom>
            <a:avLst/>
            <a:gdLst>
              <a:gd name="T0" fmla="*/ 0 w 757"/>
              <a:gd name="T1" fmla="*/ 315 h 315"/>
              <a:gd name="T2" fmla="*/ 442 w 757"/>
              <a:gd name="T3" fmla="*/ 315 h 315"/>
              <a:gd name="T4" fmla="*/ 757 w 757"/>
              <a:gd name="T5" fmla="*/ 126 h 315"/>
              <a:gd name="T6" fmla="*/ 317 w 757"/>
              <a:gd name="T7" fmla="*/ 0 h 315"/>
              <a:gd name="T8" fmla="*/ 0 w 757"/>
              <a:gd name="T9" fmla="*/ 315 h 315"/>
            </a:gdLst>
            <a:ahLst/>
            <a:cxnLst>
              <a:cxn ang="0">
                <a:pos x="T0" y="T1"/>
              </a:cxn>
              <a:cxn ang="0">
                <a:pos x="T2" y="T3"/>
              </a:cxn>
              <a:cxn ang="0">
                <a:pos x="T4" y="T5"/>
              </a:cxn>
              <a:cxn ang="0">
                <a:pos x="T6" y="T7"/>
              </a:cxn>
              <a:cxn ang="0">
                <a:pos x="T8" y="T9"/>
              </a:cxn>
            </a:cxnLst>
            <a:rect l="0" t="0" r="r" b="b"/>
            <a:pathLst>
              <a:path w="757" h="315">
                <a:moveTo>
                  <a:pt x="0" y="315"/>
                </a:moveTo>
                <a:lnTo>
                  <a:pt x="442" y="315"/>
                </a:lnTo>
                <a:lnTo>
                  <a:pt x="757" y="126"/>
                </a:lnTo>
                <a:lnTo>
                  <a:pt x="317" y="0"/>
                </a:lnTo>
                <a:lnTo>
                  <a:pt x="0" y="315"/>
                </a:lnTo>
                <a:close/>
              </a:path>
            </a:pathLst>
          </a:custGeom>
          <a:solidFill>
            <a:srgbClr val="FF155D"/>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6" name="Freeform 21"/>
          <p:cNvSpPr>
            <a:spLocks/>
          </p:cNvSpPr>
          <p:nvPr/>
        </p:nvSpPr>
        <p:spPr bwMode="auto">
          <a:xfrm>
            <a:off x="6447640" y="4032885"/>
            <a:ext cx="1130463" cy="752646"/>
          </a:xfrm>
          <a:custGeom>
            <a:avLst/>
            <a:gdLst>
              <a:gd name="T0" fmla="*/ 0 w 757"/>
              <a:gd name="T1" fmla="*/ 379 h 504"/>
              <a:gd name="T2" fmla="*/ 443 w 757"/>
              <a:gd name="T3" fmla="*/ 504 h 504"/>
              <a:gd name="T4" fmla="*/ 757 w 757"/>
              <a:gd name="T5" fmla="*/ 0 h 504"/>
              <a:gd name="T6" fmla="*/ 315 w 757"/>
              <a:gd name="T7" fmla="*/ 0 h 504"/>
              <a:gd name="T8" fmla="*/ 0 w 757"/>
              <a:gd name="T9" fmla="*/ 379 h 504"/>
            </a:gdLst>
            <a:ahLst/>
            <a:cxnLst>
              <a:cxn ang="0">
                <a:pos x="T0" y="T1"/>
              </a:cxn>
              <a:cxn ang="0">
                <a:pos x="T2" y="T3"/>
              </a:cxn>
              <a:cxn ang="0">
                <a:pos x="T4" y="T5"/>
              </a:cxn>
              <a:cxn ang="0">
                <a:pos x="T6" y="T7"/>
              </a:cxn>
              <a:cxn ang="0">
                <a:pos x="T8" y="T9"/>
              </a:cxn>
            </a:cxnLst>
            <a:rect l="0" t="0" r="r" b="b"/>
            <a:pathLst>
              <a:path w="757" h="504">
                <a:moveTo>
                  <a:pt x="0" y="379"/>
                </a:moveTo>
                <a:lnTo>
                  <a:pt x="443" y="504"/>
                </a:lnTo>
                <a:lnTo>
                  <a:pt x="757" y="0"/>
                </a:lnTo>
                <a:lnTo>
                  <a:pt x="315" y="0"/>
                </a:lnTo>
                <a:lnTo>
                  <a:pt x="0" y="379"/>
                </a:lnTo>
                <a:close/>
              </a:path>
            </a:pathLst>
          </a:custGeom>
          <a:solidFill>
            <a:srgbClr val="D00045"/>
          </a:solidFill>
          <a:ln>
            <a:noFill/>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7" name="Oval 22"/>
          <p:cNvSpPr>
            <a:spLocks noChangeArrowheads="1"/>
          </p:cNvSpPr>
          <p:nvPr/>
        </p:nvSpPr>
        <p:spPr bwMode="auto">
          <a:xfrm>
            <a:off x="9568731" y="2866583"/>
            <a:ext cx="131414" cy="12693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8" name="Oval 23"/>
          <p:cNvSpPr>
            <a:spLocks noChangeArrowheads="1"/>
          </p:cNvSpPr>
          <p:nvPr/>
        </p:nvSpPr>
        <p:spPr bwMode="auto">
          <a:xfrm>
            <a:off x="7327221" y="3319066"/>
            <a:ext cx="128428" cy="12693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39" name="Oval 24"/>
          <p:cNvSpPr>
            <a:spLocks noChangeArrowheads="1"/>
          </p:cNvSpPr>
          <p:nvPr/>
        </p:nvSpPr>
        <p:spPr bwMode="auto">
          <a:xfrm>
            <a:off x="9974921" y="4552569"/>
            <a:ext cx="126935" cy="12693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0" name="Oval 25"/>
          <p:cNvSpPr>
            <a:spLocks noChangeArrowheads="1"/>
          </p:cNvSpPr>
          <p:nvPr/>
        </p:nvSpPr>
        <p:spPr bwMode="auto">
          <a:xfrm>
            <a:off x="7702051" y="5108094"/>
            <a:ext cx="131414" cy="13141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1" name="Freeform 26"/>
          <p:cNvSpPr>
            <a:spLocks/>
          </p:cNvSpPr>
          <p:nvPr/>
        </p:nvSpPr>
        <p:spPr bwMode="auto">
          <a:xfrm>
            <a:off x="6434202" y="4404729"/>
            <a:ext cx="2668607" cy="1349984"/>
          </a:xfrm>
          <a:custGeom>
            <a:avLst/>
            <a:gdLst>
              <a:gd name="T0" fmla="*/ 751 w 755"/>
              <a:gd name="T1" fmla="*/ 382 h 382"/>
              <a:gd name="T2" fmla="*/ 748 w 755"/>
              <a:gd name="T3" fmla="*/ 381 h 382"/>
              <a:gd name="T4" fmla="*/ 563 w 755"/>
              <a:gd name="T5" fmla="*/ 248 h 382"/>
              <a:gd name="T6" fmla="*/ 377 w 755"/>
              <a:gd name="T7" fmla="*/ 222 h 382"/>
              <a:gd name="T8" fmla="*/ 375 w 755"/>
              <a:gd name="T9" fmla="*/ 221 h 382"/>
              <a:gd name="T10" fmla="*/ 189 w 755"/>
              <a:gd name="T11" fmla="*/ 61 h 382"/>
              <a:gd name="T12" fmla="*/ 3 w 755"/>
              <a:gd name="T13" fmla="*/ 8 h 382"/>
              <a:gd name="T14" fmla="*/ 0 w 755"/>
              <a:gd name="T15" fmla="*/ 3 h 382"/>
              <a:gd name="T16" fmla="*/ 5 w 755"/>
              <a:gd name="T17" fmla="*/ 0 h 382"/>
              <a:gd name="T18" fmla="*/ 192 w 755"/>
              <a:gd name="T19" fmla="*/ 54 h 382"/>
              <a:gd name="T20" fmla="*/ 193 w 755"/>
              <a:gd name="T21" fmla="*/ 55 h 382"/>
              <a:gd name="T22" fmla="*/ 379 w 755"/>
              <a:gd name="T23" fmla="*/ 214 h 382"/>
              <a:gd name="T24" fmla="*/ 565 w 755"/>
              <a:gd name="T25" fmla="*/ 240 h 382"/>
              <a:gd name="T26" fmla="*/ 566 w 755"/>
              <a:gd name="T27" fmla="*/ 241 h 382"/>
              <a:gd name="T28" fmla="*/ 753 w 755"/>
              <a:gd name="T29" fmla="*/ 374 h 382"/>
              <a:gd name="T30" fmla="*/ 754 w 755"/>
              <a:gd name="T31" fmla="*/ 380 h 382"/>
              <a:gd name="T32" fmla="*/ 751 w 755"/>
              <a:gd name="T33" fmla="*/ 38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5" h="382">
                <a:moveTo>
                  <a:pt x="751" y="382"/>
                </a:moveTo>
                <a:cubicBezTo>
                  <a:pt x="750" y="382"/>
                  <a:pt x="749" y="381"/>
                  <a:pt x="748" y="381"/>
                </a:cubicBezTo>
                <a:cubicBezTo>
                  <a:pt x="563" y="248"/>
                  <a:pt x="563" y="248"/>
                  <a:pt x="563" y="248"/>
                </a:cubicBezTo>
                <a:cubicBezTo>
                  <a:pt x="377" y="222"/>
                  <a:pt x="377" y="222"/>
                  <a:pt x="377" y="222"/>
                </a:cubicBezTo>
                <a:cubicBezTo>
                  <a:pt x="376" y="221"/>
                  <a:pt x="375" y="221"/>
                  <a:pt x="375" y="221"/>
                </a:cubicBezTo>
                <a:cubicBezTo>
                  <a:pt x="189" y="61"/>
                  <a:pt x="189" y="61"/>
                  <a:pt x="189" y="61"/>
                </a:cubicBezTo>
                <a:cubicBezTo>
                  <a:pt x="3" y="8"/>
                  <a:pt x="3" y="8"/>
                  <a:pt x="3" y="8"/>
                </a:cubicBezTo>
                <a:cubicBezTo>
                  <a:pt x="1" y="8"/>
                  <a:pt x="0" y="5"/>
                  <a:pt x="0" y="3"/>
                </a:cubicBezTo>
                <a:cubicBezTo>
                  <a:pt x="1" y="1"/>
                  <a:pt x="3" y="0"/>
                  <a:pt x="5" y="0"/>
                </a:cubicBezTo>
                <a:cubicBezTo>
                  <a:pt x="192" y="54"/>
                  <a:pt x="192" y="54"/>
                  <a:pt x="192" y="54"/>
                </a:cubicBezTo>
                <a:cubicBezTo>
                  <a:pt x="192" y="54"/>
                  <a:pt x="193" y="54"/>
                  <a:pt x="193" y="55"/>
                </a:cubicBezTo>
                <a:cubicBezTo>
                  <a:pt x="379" y="214"/>
                  <a:pt x="379" y="214"/>
                  <a:pt x="379" y="214"/>
                </a:cubicBezTo>
                <a:cubicBezTo>
                  <a:pt x="565" y="240"/>
                  <a:pt x="565" y="240"/>
                  <a:pt x="565" y="240"/>
                </a:cubicBezTo>
                <a:cubicBezTo>
                  <a:pt x="565" y="240"/>
                  <a:pt x="566" y="241"/>
                  <a:pt x="566" y="241"/>
                </a:cubicBezTo>
                <a:cubicBezTo>
                  <a:pt x="753" y="374"/>
                  <a:pt x="753" y="374"/>
                  <a:pt x="753" y="374"/>
                </a:cubicBezTo>
                <a:cubicBezTo>
                  <a:pt x="755" y="376"/>
                  <a:pt x="755" y="378"/>
                  <a:pt x="754" y="380"/>
                </a:cubicBezTo>
                <a:cubicBezTo>
                  <a:pt x="753" y="381"/>
                  <a:pt x="752" y="382"/>
                  <a:pt x="751" y="3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2" name="Freeform 27"/>
          <p:cNvSpPr>
            <a:spLocks/>
          </p:cNvSpPr>
          <p:nvPr/>
        </p:nvSpPr>
        <p:spPr bwMode="auto">
          <a:xfrm>
            <a:off x="6903112" y="3838751"/>
            <a:ext cx="2673087" cy="1067742"/>
          </a:xfrm>
          <a:custGeom>
            <a:avLst/>
            <a:gdLst>
              <a:gd name="T0" fmla="*/ 751 w 756"/>
              <a:gd name="T1" fmla="*/ 302 h 302"/>
              <a:gd name="T2" fmla="*/ 750 w 756"/>
              <a:gd name="T3" fmla="*/ 301 h 302"/>
              <a:gd name="T4" fmla="*/ 563 w 756"/>
              <a:gd name="T5" fmla="*/ 248 h 302"/>
              <a:gd name="T6" fmla="*/ 563 w 756"/>
              <a:gd name="T7" fmla="*/ 248 h 302"/>
              <a:gd name="T8" fmla="*/ 376 w 756"/>
              <a:gd name="T9" fmla="*/ 168 h 302"/>
              <a:gd name="T10" fmla="*/ 375 w 756"/>
              <a:gd name="T11" fmla="*/ 167 h 302"/>
              <a:gd name="T12" fmla="*/ 190 w 756"/>
              <a:gd name="T13" fmla="*/ 8 h 302"/>
              <a:gd name="T14" fmla="*/ 4 w 756"/>
              <a:gd name="T15" fmla="*/ 8 h 302"/>
              <a:gd name="T16" fmla="*/ 0 w 756"/>
              <a:gd name="T17" fmla="*/ 4 h 302"/>
              <a:gd name="T18" fmla="*/ 4 w 756"/>
              <a:gd name="T19" fmla="*/ 0 h 302"/>
              <a:gd name="T20" fmla="*/ 191 w 756"/>
              <a:gd name="T21" fmla="*/ 0 h 302"/>
              <a:gd name="T22" fmla="*/ 194 w 756"/>
              <a:gd name="T23" fmla="*/ 1 h 302"/>
              <a:gd name="T24" fmla="*/ 380 w 756"/>
              <a:gd name="T25" fmla="*/ 161 h 302"/>
              <a:gd name="T26" fmla="*/ 566 w 756"/>
              <a:gd name="T27" fmla="*/ 240 h 302"/>
              <a:gd name="T28" fmla="*/ 752 w 756"/>
              <a:gd name="T29" fmla="*/ 294 h 302"/>
              <a:gd name="T30" fmla="*/ 755 w 756"/>
              <a:gd name="T31" fmla="*/ 299 h 302"/>
              <a:gd name="T32" fmla="*/ 751 w 756"/>
              <a:gd name="T33"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6" h="302">
                <a:moveTo>
                  <a:pt x="751" y="302"/>
                </a:moveTo>
                <a:cubicBezTo>
                  <a:pt x="751" y="302"/>
                  <a:pt x="750" y="302"/>
                  <a:pt x="750" y="301"/>
                </a:cubicBezTo>
                <a:cubicBezTo>
                  <a:pt x="563" y="248"/>
                  <a:pt x="563" y="248"/>
                  <a:pt x="563" y="248"/>
                </a:cubicBezTo>
                <a:cubicBezTo>
                  <a:pt x="563" y="248"/>
                  <a:pt x="563" y="248"/>
                  <a:pt x="563" y="248"/>
                </a:cubicBezTo>
                <a:cubicBezTo>
                  <a:pt x="376" y="168"/>
                  <a:pt x="376" y="168"/>
                  <a:pt x="376" y="168"/>
                </a:cubicBezTo>
                <a:cubicBezTo>
                  <a:pt x="376" y="168"/>
                  <a:pt x="375" y="168"/>
                  <a:pt x="375" y="167"/>
                </a:cubicBezTo>
                <a:cubicBezTo>
                  <a:pt x="190" y="8"/>
                  <a:pt x="190" y="8"/>
                  <a:pt x="190" y="8"/>
                </a:cubicBezTo>
                <a:cubicBezTo>
                  <a:pt x="4" y="8"/>
                  <a:pt x="4" y="8"/>
                  <a:pt x="4" y="8"/>
                </a:cubicBezTo>
                <a:cubicBezTo>
                  <a:pt x="2" y="8"/>
                  <a:pt x="0" y="6"/>
                  <a:pt x="0" y="4"/>
                </a:cubicBezTo>
                <a:cubicBezTo>
                  <a:pt x="0" y="2"/>
                  <a:pt x="2" y="0"/>
                  <a:pt x="4" y="0"/>
                </a:cubicBezTo>
                <a:cubicBezTo>
                  <a:pt x="191" y="0"/>
                  <a:pt x="191" y="0"/>
                  <a:pt x="191" y="0"/>
                </a:cubicBezTo>
                <a:cubicBezTo>
                  <a:pt x="192" y="0"/>
                  <a:pt x="193" y="1"/>
                  <a:pt x="194" y="1"/>
                </a:cubicBezTo>
                <a:cubicBezTo>
                  <a:pt x="380" y="161"/>
                  <a:pt x="380" y="161"/>
                  <a:pt x="380" y="161"/>
                </a:cubicBezTo>
                <a:cubicBezTo>
                  <a:pt x="566" y="240"/>
                  <a:pt x="566" y="240"/>
                  <a:pt x="566" y="240"/>
                </a:cubicBezTo>
                <a:cubicBezTo>
                  <a:pt x="752" y="294"/>
                  <a:pt x="752" y="294"/>
                  <a:pt x="752" y="294"/>
                </a:cubicBezTo>
                <a:cubicBezTo>
                  <a:pt x="754" y="294"/>
                  <a:pt x="756" y="297"/>
                  <a:pt x="755" y="299"/>
                </a:cubicBezTo>
                <a:cubicBezTo>
                  <a:pt x="754" y="300"/>
                  <a:pt x="753" y="302"/>
                  <a:pt x="751" y="3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3" name="Freeform 28"/>
          <p:cNvSpPr>
            <a:spLocks/>
          </p:cNvSpPr>
          <p:nvPr/>
        </p:nvSpPr>
        <p:spPr bwMode="auto">
          <a:xfrm>
            <a:off x="7373514" y="3365362"/>
            <a:ext cx="2673087" cy="1258890"/>
          </a:xfrm>
          <a:custGeom>
            <a:avLst/>
            <a:gdLst>
              <a:gd name="T0" fmla="*/ 751 w 756"/>
              <a:gd name="T1" fmla="*/ 356 h 356"/>
              <a:gd name="T2" fmla="*/ 750 w 756"/>
              <a:gd name="T3" fmla="*/ 355 h 356"/>
              <a:gd name="T4" fmla="*/ 377 w 756"/>
              <a:gd name="T5" fmla="*/ 195 h 356"/>
              <a:gd name="T6" fmla="*/ 376 w 756"/>
              <a:gd name="T7" fmla="*/ 195 h 356"/>
              <a:gd name="T8" fmla="*/ 190 w 756"/>
              <a:gd name="T9" fmla="*/ 62 h 356"/>
              <a:gd name="T10" fmla="*/ 4 w 756"/>
              <a:gd name="T11" fmla="*/ 9 h 356"/>
              <a:gd name="T12" fmla="*/ 1 w 756"/>
              <a:gd name="T13" fmla="*/ 4 h 356"/>
              <a:gd name="T14" fmla="*/ 6 w 756"/>
              <a:gd name="T15" fmla="*/ 1 h 356"/>
              <a:gd name="T16" fmla="*/ 193 w 756"/>
              <a:gd name="T17" fmla="*/ 54 h 356"/>
              <a:gd name="T18" fmla="*/ 194 w 756"/>
              <a:gd name="T19" fmla="*/ 55 h 356"/>
              <a:gd name="T20" fmla="*/ 380 w 756"/>
              <a:gd name="T21" fmla="*/ 188 h 356"/>
              <a:gd name="T22" fmla="*/ 753 w 756"/>
              <a:gd name="T23" fmla="*/ 348 h 356"/>
              <a:gd name="T24" fmla="*/ 755 w 756"/>
              <a:gd name="T25" fmla="*/ 353 h 356"/>
              <a:gd name="T26" fmla="*/ 751 w 756"/>
              <a:gd name="T2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6" h="356">
                <a:moveTo>
                  <a:pt x="751" y="356"/>
                </a:moveTo>
                <a:cubicBezTo>
                  <a:pt x="751" y="356"/>
                  <a:pt x="750" y="355"/>
                  <a:pt x="750" y="355"/>
                </a:cubicBezTo>
                <a:cubicBezTo>
                  <a:pt x="377" y="195"/>
                  <a:pt x="377" y="195"/>
                  <a:pt x="377" y="195"/>
                </a:cubicBezTo>
                <a:cubicBezTo>
                  <a:pt x="376" y="195"/>
                  <a:pt x="376" y="195"/>
                  <a:pt x="376" y="195"/>
                </a:cubicBezTo>
                <a:cubicBezTo>
                  <a:pt x="190" y="62"/>
                  <a:pt x="190" y="62"/>
                  <a:pt x="190" y="62"/>
                </a:cubicBezTo>
                <a:cubicBezTo>
                  <a:pt x="4" y="9"/>
                  <a:pt x="4" y="9"/>
                  <a:pt x="4" y="9"/>
                </a:cubicBezTo>
                <a:cubicBezTo>
                  <a:pt x="2" y="8"/>
                  <a:pt x="0" y="6"/>
                  <a:pt x="1" y="4"/>
                </a:cubicBezTo>
                <a:cubicBezTo>
                  <a:pt x="2" y="2"/>
                  <a:pt x="4" y="0"/>
                  <a:pt x="6" y="1"/>
                </a:cubicBezTo>
                <a:cubicBezTo>
                  <a:pt x="193" y="54"/>
                  <a:pt x="193" y="54"/>
                  <a:pt x="193" y="54"/>
                </a:cubicBezTo>
                <a:cubicBezTo>
                  <a:pt x="193" y="55"/>
                  <a:pt x="193" y="55"/>
                  <a:pt x="194" y="55"/>
                </a:cubicBezTo>
                <a:cubicBezTo>
                  <a:pt x="380" y="188"/>
                  <a:pt x="380" y="188"/>
                  <a:pt x="380" y="188"/>
                </a:cubicBezTo>
                <a:cubicBezTo>
                  <a:pt x="753" y="348"/>
                  <a:pt x="753" y="348"/>
                  <a:pt x="753" y="348"/>
                </a:cubicBezTo>
                <a:cubicBezTo>
                  <a:pt x="755" y="349"/>
                  <a:pt x="756" y="351"/>
                  <a:pt x="755" y="353"/>
                </a:cubicBezTo>
                <a:cubicBezTo>
                  <a:pt x="754" y="355"/>
                  <a:pt x="753" y="356"/>
                  <a:pt x="751" y="3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4" name="Freeform 29"/>
          <p:cNvSpPr>
            <a:spLocks/>
          </p:cNvSpPr>
          <p:nvPr/>
        </p:nvSpPr>
        <p:spPr bwMode="auto">
          <a:xfrm>
            <a:off x="7846906" y="2706795"/>
            <a:ext cx="2668607" cy="1160329"/>
          </a:xfrm>
          <a:custGeom>
            <a:avLst/>
            <a:gdLst>
              <a:gd name="T0" fmla="*/ 751 w 755"/>
              <a:gd name="T1" fmla="*/ 328 h 328"/>
              <a:gd name="T2" fmla="*/ 750 w 755"/>
              <a:gd name="T3" fmla="*/ 328 h 328"/>
              <a:gd name="T4" fmla="*/ 564 w 755"/>
              <a:gd name="T5" fmla="*/ 302 h 328"/>
              <a:gd name="T6" fmla="*/ 563 w 755"/>
              <a:gd name="T7" fmla="*/ 301 h 328"/>
              <a:gd name="T8" fmla="*/ 376 w 755"/>
              <a:gd name="T9" fmla="*/ 221 h 328"/>
              <a:gd name="T10" fmla="*/ 375 w 755"/>
              <a:gd name="T11" fmla="*/ 221 h 328"/>
              <a:gd name="T12" fmla="*/ 189 w 755"/>
              <a:gd name="T13" fmla="*/ 61 h 328"/>
              <a:gd name="T14" fmla="*/ 3 w 755"/>
              <a:gd name="T15" fmla="*/ 8 h 328"/>
              <a:gd name="T16" fmla="*/ 0 w 755"/>
              <a:gd name="T17" fmla="*/ 3 h 328"/>
              <a:gd name="T18" fmla="*/ 5 w 755"/>
              <a:gd name="T19" fmla="*/ 0 h 328"/>
              <a:gd name="T20" fmla="*/ 192 w 755"/>
              <a:gd name="T21" fmla="*/ 54 h 328"/>
              <a:gd name="T22" fmla="*/ 193 w 755"/>
              <a:gd name="T23" fmla="*/ 55 h 328"/>
              <a:gd name="T24" fmla="*/ 380 w 755"/>
              <a:gd name="T25" fmla="*/ 214 h 328"/>
              <a:gd name="T26" fmla="*/ 565 w 755"/>
              <a:gd name="T27" fmla="*/ 294 h 328"/>
              <a:gd name="T28" fmla="*/ 751 w 755"/>
              <a:gd name="T29" fmla="*/ 320 h 328"/>
              <a:gd name="T30" fmla="*/ 755 w 755"/>
              <a:gd name="T31" fmla="*/ 325 h 328"/>
              <a:gd name="T32" fmla="*/ 751 w 755"/>
              <a:gd name="T3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5" h="328">
                <a:moveTo>
                  <a:pt x="751" y="328"/>
                </a:moveTo>
                <a:cubicBezTo>
                  <a:pt x="751" y="328"/>
                  <a:pt x="750" y="328"/>
                  <a:pt x="750" y="328"/>
                </a:cubicBezTo>
                <a:cubicBezTo>
                  <a:pt x="564" y="302"/>
                  <a:pt x="564" y="302"/>
                  <a:pt x="564" y="302"/>
                </a:cubicBezTo>
                <a:cubicBezTo>
                  <a:pt x="563" y="302"/>
                  <a:pt x="563" y="301"/>
                  <a:pt x="563" y="301"/>
                </a:cubicBezTo>
                <a:cubicBezTo>
                  <a:pt x="376" y="221"/>
                  <a:pt x="376" y="221"/>
                  <a:pt x="376" y="221"/>
                </a:cubicBezTo>
                <a:cubicBezTo>
                  <a:pt x="375" y="221"/>
                  <a:pt x="375" y="221"/>
                  <a:pt x="375" y="221"/>
                </a:cubicBezTo>
                <a:cubicBezTo>
                  <a:pt x="189" y="61"/>
                  <a:pt x="189" y="61"/>
                  <a:pt x="189" y="61"/>
                </a:cubicBezTo>
                <a:cubicBezTo>
                  <a:pt x="3" y="8"/>
                  <a:pt x="3" y="8"/>
                  <a:pt x="3" y="8"/>
                </a:cubicBezTo>
                <a:cubicBezTo>
                  <a:pt x="1" y="8"/>
                  <a:pt x="0" y="5"/>
                  <a:pt x="0" y="3"/>
                </a:cubicBezTo>
                <a:cubicBezTo>
                  <a:pt x="1" y="1"/>
                  <a:pt x="3" y="0"/>
                  <a:pt x="5" y="0"/>
                </a:cubicBezTo>
                <a:cubicBezTo>
                  <a:pt x="192" y="54"/>
                  <a:pt x="192" y="54"/>
                  <a:pt x="192" y="54"/>
                </a:cubicBezTo>
                <a:cubicBezTo>
                  <a:pt x="192" y="54"/>
                  <a:pt x="193" y="54"/>
                  <a:pt x="193" y="55"/>
                </a:cubicBezTo>
                <a:cubicBezTo>
                  <a:pt x="380" y="214"/>
                  <a:pt x="380" y="214"/>
                  <a:pt x="380" y="214"/>
                </a:cubicBezTo>
                <a:cubicBezTo>
                  <a:pt x="565" y="294"/>
                  <a:pt x="565" y="294"/>
                  <a:pt x="565" y="294"/>
                </a:cubicBezTo>
                <a:cubicBezTo>
                  <a:pt x="751" y="320"/>
                  <a:pt x="751" y="320"/>
                  <a:pt x="751" y="320"/>
                </a:cubicBezTo>
                <a:cubicBezTo>
                  <a:pt x="753" y="321"/>
                  <a:pt x="755" y="323"/>
                  <a:pt x="755" y="325"/>
                </a:cubicBezTo>
                <a:cubicBezTo>
                  <a:pt x="754" y="327"/>
                  <a:pt x="753" y="328"/>
                  <a:pt x="751"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5" name="Freeform 30"/>
          <p:cNvSpPr>
            <a:spLocks/>
          </p:cNvSpPr>
          <p:nvPr/>
        </p:nvSpPr>
        <p:spPr bwMode="auto">
          <a:xfrm>
            <a:off x="8317309" y="2328979"/>
            <a:ext cx="2668607" cy="1349984"/>
          </a:xfrm>
          <a:custGeom>
            <a:avLst/>
            <a:gdLst>
              <a:gd name="T0" fmla="*/ 751 w 755"/>
              <a:gd name="T1" fmla="*/ 382 h 382"/>
              <a:gd name="T2" fmla="*/ 751 w 755"/>
              <a:gd name="T3" fmla="*/ 382 h 382"/>
              <a:gd name="T4" fmla="*/ 564 w 755"/>
              <a:gd name="T5" fmla="*/ 355 h 382"/>
              <a:gd name="T6" fmla="*/ 562 w 755"/>
              <a:gd name="T7" fmla="*/ 354 h 382"/>
              <a:gd name="T8" fmla="*/ 375 w 755"/>
              <a:gd name="T9" fmla="*/ 168 h 382"/>
              <a:gd name="T10" fmla="*/ 3 w 755"/>
              <a:gd name="T11" fmla="*/ 8 h 382"/>
              <a:gd name="T12" fmla="*/ 1 w 755"/>
              <a:gd name="T13" fmla="*/ 3 h 382"/>
              <a:gd name="T14" fmla="*/ 6 w 755"/>
              <a:gd name="T15" fmla="*/ 1 h 382"/>
              <a:gd name="T16" fmla="*/ 379 w 755"/>
              <a:gd name="T17" fmla="*/ 161 h 382"/>
              <a:gd name="T18" fmla="*/ 381 w 755"/>
              <a:gd name="T19" fmla="*/ 162 h 382"/>
              <a:gd name="T20" fmla="*/ 566 w 755"/>
              <a:gd name="T21" fmla="*/ 347 h 382"/>
              <a:gd name="T22" fmla="*/ 752 w 755"/>
              <a:gd name="T23" fmla="*/ 374 h 382"/>
              <a:gd name="T24" fmla="*/ 755 w 755"/>
              <a:gd name="T25" fmla="*/ 378 h 382"/>
              <a:gd name="T26" fmla="*/ 751 w 755"/>
              <a:gd name="T27" fmla="*/ 38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5" h="382">
                <a:moveTo>
                  <a:pt x="751" y="382"/>
                </a:moveTo>
                <a:cubicBezTo>
                  <a:pt x="751" y="382"/>
                  <a:pt x="751" y="382"/>
                  <a:pt x="751" y="382"/>
                </a:cubicBezTo>
                <a:cubicBezTo>
                  <a:pt x="564" y="355"/>
                  <a:pt x="564" y="355"/>
                  <a:pt x="564" y="355"/>
                </a:cubicBezTo>
                <a:cubicBezTo>
                  <a:pt x="563" y="355"/>
                  <a:pt x="562" y="355"/>
                  <a:pt x="562" y="354"/>
                </a:cubicBezTo>
                <a:cubicBezTo>
                  <a:pt x="375" y="168"/>
                  <a:pt x="375" y="168"/>
                  <a:pt x="375" y="168"/>
                </a:cubicBezTo>
                <a:cubicBezTo>
                  <a:pt x="3" y="8"/>
                  <a:pt x="3" y="8"/>
                  <a:pt x="3" y="8"/>
                </a:cubicBezTo>
                <a:cubicBezTo>
                  <a:pt x="1" y="7"/>
                  <a:pt x="0" y="5"/>
                  <a:pt x="1" y="3"/>
                </a:cubicBezTo>
                <a:cubicBezTo>
                  <a:pt x="2" y="1"/>
                  <a:pt x="4" y="0"/>
                  <a:pt x="6" y="1"/>
                </a:cubicBezTo>
                <a:cubicBezTo>
                  <a:pt x="379" y="161"/>
                  <a:pt x="379" y="161"/>
                  <a:pt x="379" y="161"/>
                </a:cubicBezTo>
                <a:cubicBezTo>
                  <a:pt x="380" y="161"/>
                  <a:pt x="380" y="161"/>
                  <a:pt x="381" y="162"/>
                </a:cubicBezTo>
                <a:cubicBezTo>
                  <a:pt x="566" y="347"/>
                  <a:pt x="566" y="347"/>
                  <a:pt x="566" y="347"/>
                </a:cubicBezTo>
                <a:cubicBezTo>
                  <a:pt x="752" y="374"/>
                  <a:pt x="752" y="374"/>
                  <a:pt x="752" y="374"/>
                </a:cubicBezTo>
                <a:cubicBezTo>
                  <a:pt x="754" y="374"/>
                  <a:pt x="755" y="376"/>
                  <a:pt x="755" y="378"/>
                </a:cubicBezTo>
                <a:cubicBezTo>
                  <a:pt x="755" y="380"/>
                  <a:pt x="753" y="382"/>
                  <a:pt x="751" y="3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6" name="Freeform 31"/>
          <p:cNvSpPr>
            <a:spLocks/>
          </p:cNvSpPr>
          <p:nvPr/>
        </p:nvSpPr>
        <p:spPr bwMode="auto">
          <a:xfrm>
            <a:off x="6434202" y="2328979"/>
            <a:ext cx="1914467" cy="2104123"/>
          </a:xfrm>
          <a:custGeom>
            <a:avLst/>
            <a:gdLst>
              <a:gd name="T0" fmla="*/ 4 w 542"/>
              <a:gd name="T1" fmla="*/ 595 h 595"/>
              <a:gd name="T2" fmla="*/ 2 w 542"/>
              <a:gd name="T3" fmla="*/ 594 h 595"/>
              <a:gd name="T4" fmla="*/ 1 w 542"/>
              <a:gd name="T5" fmla="*/ 589 h 595"/>
              <a:gd name="T6" fmla="*/ 134 w 542"/>
              <a:gd name="T7" fmla="*/ 429 h 595"/>
              <a:gd name="T8" fmla="*/ 135 w 542"/>
              <a:gd name="T9" fmla="*/ 428 h 595"/>
              <a:gd name="T10" fmla="*/ 268 w 542"/>
              <a:gd name="T11" fmla="*/ 295 h 595"/>
              <a:gd name="T12" fmla="*/ 401 w 542"/>
              <a:gd name="T13" fmla="*/ 109 h 595"/>
              <a:gd name="T14" fmla="*/ 402 w 542"/>
              <a:gd name="T15" fmla="*/ 108 h 595"/>
              <a:gd name="T16" fmla="*/ 535 w 542"/>
              <a:gd name="T17" fmla="*/ 1 h 595"/>
              <a:gd name="T18" fmla="*/ 541 w 542"/>
              <a:gd name="T19" fmla="*/ 2 h 595"/>
              <a:gd name="T20" fmla="*/ 540 w 542"/>
              <a:gd name="T21" fmla="*/ 8 h 595"/>
              <a:gd name="T22" fmla="*/ 407 w 542"/>
              <a:gd name="T23" fmla="*/ 114 h 595"/>
              <a:gd name="T24" fmla="*/ 274 w 542"/>
              <a:gd name="T25" fmla="*/ 300 h 595"/>
              <a:gd name="T26" fmla="*/ 274 w 542"/>
              <a:gd name="T27" fmla="*/ 301 h 595"/>
              <a:gd name="T28" fmla="*/ 140 w 542"/>
              <a:gd name="T29" fmla="*/ 434 h 595"/>
              <a:gd name="T30" fmla="*/ 7 w 542"/>
              <a:gd name="T31" fmla="*/ 594 h 595"/>
              <a:gd name="T32" fmla="*/ 4 w 542"/>
              <a:gd name="T33" fmla="*/ 595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2" h="595">
                <a:moveTo>
                  <a:pt x="4" y="595"/>
                </a:moveTo>
                <a:cubicBezTo>
                  <a:pt x="3" y="595"/>
                  <a:pt x="2" y="595"/>
                  <a:pt x="2" y="594"/>
                </a:cubicBezTo>
                <a:cubicBezTo>
                  <a:pt x="0" y="593"/>
                  <a:pt x="0" y="590"/>
                  <a:pt x="1" y="589"/>
                </a:cubicBezTo>
                <a:cubicBezTo>
                  <a:pt x="134" y="429"/>
                  <a:pt x="134" y="429"/>
                  <a:pt x="134" y="429"/>
                </a:cubicBezTo>
                <a:cubicBezTo>
                  <a:pt x="134" y="429"/>
                  <a:pt x="134" y="429"/>
                  <a:pt x="135" y="428"/>
                </a:cubicBezTo>
                <a:cubicBezTo>
                  <a:pt x="268" y="295"/>
                  <a:pt x="268" y="295"/>
                  <a:pt x="268" y="295"/>
                </a:cubicBezTo>
                <a:cubicBezTo>
                  <a:pt x="401" y="109"/>
                  <a:pt x="401" y="109"/>
                  <a:pt x="401" y="109"/>
                </a:cubicBezTo>
                <a:cubicBezTo>
                  <a:pt x="401" y="109"/>
                  <a:pt x="401" y="108"/>
                  <a:pt x="402" y="108"/>
                </a:cubicBezTo>
                <a:cubicBezTo>
                  <a:pt x="535" y="1"/>
                  <a:pt x="535" y="1"/>
                  <a:pt x="535" y="1"/>
                </a:cubicBezTo>
                <a:cubicBezTo>
                  <a:pt x="537" y="0"/>
                  <a:pt x="539" y="0"/>
                  <a:pt x="541" y="2"/>
                </a:cubicBezTo>
                <a:cubicBezTo>
                  <a:pt x="542" y="4"/>
                  <a:pt x="542" y="6"/>
                  <a:pt x="540" y="8"/>
                </a:cubicBezTo>
                <a:cubicBezTo>
                  <a:pt x="407" y="114"/>
                  <a:pt x="407" y="114"/>
                  <a:pt x="407" y="114"/>
                </a:cubicBezTo>
                <a:cubicBezTo>
                  <a:pt x="274" y="300"/>
                  <a:pt x="274" y="300"/>
                  <a:pt x="274" y="300"/>
                </a:cubicBezTo>
                <a:cubicBezTo>
                  <a:pt x="274" y="300"/>
                  <a:pt x="274" y="301"/>
                  <a:pt x="274" y="301"/>
                </a:cubicBezTo>
                <a:cubicBezTo>
                  <a:pt x="140" y="434"/>
                  <a:pt x="140" y="434"/>
                  <a:pt x="140" y="434"/>
                </a:cubicBezTo>
                <a:cubicBezTo>
                  <a:pt x="7" y="594"/>
                  <a:pt x="7" y="594"/>
                  <a:pt x="7" y="594"/>
                </a:cubicBezTo>
                <a:cubicBezTo>
                  <a:pt x="6" y="595"/>
                  <a:pt x="5" y="595"/>
                  <a:pt x="4" y="5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7" name="Freeform 32"/>
          <p:cNvSpPr>
            <a:spLocks/>
          </p:cNvSpPr>
          <p:nvPr/>
        </p:nvSpPr>
        <p:spPr bwMode="auto">
          <a:xfrm>
            <a:off x="7091272" y="2611221"/>
            <a:ext cx="1918949" cy="2013029"/>
          </a:xfrm>
          <a:custGeom>
            <a:avLst/>
            <a:gdLst>
              <a:gd name="T0" fmla="*/ 5 w 543"/>
              <a:gd name="T1" fmla="*/ 569 h 569"/>
              <a:gd name="T2" fmla="*/ 3 w 543"/>
              <a:gd name="T3" fmla="*/ 568 h 569"/>
              <a:gd name="T4" fmla="*/ 1 w 543"/>
              <a:gd name="T5" fmla="*/ 562 h 569"/>
              <a:gd name="T6" fmla="*/ 135 w 543"/>
              <a:gd name="T7" fmla="*/ 349 h 569"/>
              <a:gd name="T8" fmla="*/ 136 w 543"/>
              <a:gd name="T9" fmla="*/ 348 h 569"/>
              <a:gd name="T10" fmla="*/ 269 w 543"/>
              <a:gd name="T11" fmla="*/ 268 h 569"/>
              <a:gd name="T12" fmla="*/ 401 w 543"/>
              <a:gd name="T13" fmla="*/ 82 h 569"/>
              <a:gd name="T14" fmla="*/ 403 w 543"/>
              <a:gd name="T15" fmla="*/ 81 h 569"/>
              <a:gd name="T16" fmla="*/ 536 w 543"/>
              <a:gd name="T17" fmla="*/ 1 h 569"/>
              <a:gd name="T18" fmla="*/ 542 w 543"/>
              <a:gd name="T19" fmla="*/ 3 h 569"/>
              <a:gd name="T20" fmla="*/ 540 w 543"/>
              <a:gd name="T21" fmla="*/ 8 h 569"/>
              <a:gd name="T22" fmla="*/ 408 w 543"/>
              <a:gd name="T23" fmla="*/ 88 h 569"/>
              <a:gd name="T24" fmla="*/ 275 w 543"/>
              <a:gd name="T25" fmla="*/ 274 h 569"/>
              <a:gd name="T26" fmla="*/ 273 w 543"/>
              <a:gd name="T27" fmla="*/ 275 h 569"/>
              <a:gd name="T28" fmla="*/ 141 w 543"/>
              <a:gd name="T29" fmla="*/ 354 h 569"/>
              <a:gd name="T30" fmla="*/ 8 w 543"/>
              <a:gd name="T31" fmla="*/ 567 h 569"/>
              <a:gd name="T32" fmla="*/ 5 w 543"/>
              <a:gd name="T33" fmla="*/ 56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3" h="569">
                <a:moveTo>
                  <a:pt x="5" y="569"/>
                </a:moveTo>
                <a:cubicBezTo>
                  <a:pt x="4" y="569"/>
                  <a:pt x="3" y="568"/>
                  <a:pt x="3" y="568"/>
                </a:cubicBezTo>
                <a:cubicBezTo>
                  <a:pt x="1" y="567"/>
                  <a:pt x="0" y="564"/>
                  <a:pt x="1" y="562"/>
                </a:cubicBezTo>
                <a:cubicBezTo>
                  <a:pt x="135" y="349"/>
                  <a:pt x="135" y="349"/>
                  <a:pt x="135" y="349"/>
                </a:cubicBezTo>
                <a:cubicBezTo>
                  <a:pt x="135" y="349"/>
                  <a:pt x="135" y="348"/>
                  <a:pt x="136" y="348"/>
                </a:cubicBezTo>
                <a:cubicBezTo>
                  <a:pt x="269" y="268"/>
                  <a:pt x="269" y="268"/>
                  <a:pt x="269" y="268"/>
                </a:cubicBezTo>
                <a:cubicBezTo>
                  <a:pt x="401" y="82"/>
                  <a:pt x="401" y="82"/>
                  <a:pt x="401" y="82"/>
                </a:cubicBezTo>
                <a:cubicBezTo>
                  <a:pt x="402" y="82"/>
                  <a:pt x="402" y="81"/>
                  <a:pt x="403" y="81"/>
                </a:cubicBezTo>
                <a:cubicBezTo>
                  <a:pt x="536" y="1"/>
                  <a:pt x="536" y="1"/>
                  <a:pt x="536" y="1"/>
                </a:cubicBezTo>
                <a:cubicBezTo>
                  <a:pt x="538" y="0"/>
                  <a:pt x="540" y="1"/>
                  <a:pt x="542" y="3"/>
                </a:cubicBezTo>
                <a:cubicBezTo>
                  <a:pt x="543" y="4"/>
                  <a:pt x="542" y="7"/>
                  <a:pt x="540" y="8"/>
                </a:cubicBezTo>
                <a:cubicBezTo>
                  <a:pt x="408" y="88"/>
                  <a:pt x="408" y="88"/>
                  <a:pt x="408" y="88"/>
                </a:cubicBezTo>
                <a:cubicBezTo>
                  <a:pt x="275" y="274"/>
                  <a:pt x="275" y="274"/>
                  <a:pt x="275" y="274"/>
                </a:cubicBezTo>
                <a:cubicBezTo>
                  <a:pt x="274" y="274"/>
                  <a:pt x="274" y="274"/>
                  <a:pt x="273" y="275"/>
                </a:cubicBezTo>
                <a:cubicBezTo>
                  <a:pt x="141" y="354"/>
                  <a:pt x="141" y="354"/>
                  <a:pt x="141" y="354"/>
                </a:cubicBezTo>
                <a:cubicBezTo>
                  <a:pt x="8" y="567"/>
                  <a:pt x="8" y="567"/>
                  <a:pt x="8" y="567"/>
                </a:cubicBezTo>
                <a:cubicBezTo>
                  <a:pt x="7" y="568"/>
                  <a:pt x="6" y="569"/>
                  <a:pt x="5" y="5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48" name="Freeform 33"/>
          <p:cNvSpPr>
            <a:spLocks/>
          </p:cNvSpPr>
          <p:nvPr/>
        </p:nvSpPr>
        <p:spPr bwMode="auto">
          <a:xfrm>
            <a:off x="7751332" y="2894957"/>
            <a:ext cx="1915961" cy="2293777"/>
          </a:xfrm>
          <a:custGeom>
            <a:avLst/>
            <a:gdLst>
              <a:gd name="T0" fmla="*/ 4 w 542"/>
              <a:gd name="T1" fmla="*/ 649 h 649"/>
              <a:gd name="T2" fmla="*/ 2 w 542"/>
              <a:gd name="T3" fmla="*/ 648 h 649"/>
              <a:gd name="T4" fmla="*/ 1 w 542"/>
              <a:gd name="T5" fmla="*/ 642 h 649"/>
              <a:gd name="T6" fmla="*/ 134 w 542"/>
              <a:gd name="T7" fmla="*/ 429 h 649"/>
              <a:gd name="T8" fmla="*/ 135 w 542"/>
              <a:gd name="T9" fmla="*/ 428 h 649"/>
              <a:gd name="T10" fmla="*/ 268 w 542"/>
              <a:gd name="T11" fmla="*/ 322 h 649"/>
              <a:gd name="T12" fmla="*/ 535 w 542"/>
              <a:gd name="T13" fmla="*/ 2 h 649"/>
              <a:gd name="T14" fmla="*/ 540 w 542"/>
              <a:gd name="T15" fmla="*/ 2 h 649"/>
              <a:gd name="T16" fmla="*/ 541 w 542"/>
              <a:gd name="T17" fmla="*/ 7 h 649"/>
              <a:gd name="T18" fmla="*/ 274 w 542"/>
              <a:gd name="T19" fmla="*/ 327 h 649"/>
              <a:gd name="T20" fmla="*/ 274 w 542"/>
              <a:gd name="T21" fmla="*/ 328 h 649"/>
              <a:gd name="T22" fmla="*/ 141 w 542"/>
              <a:gd name="T23" fmla="*/ 434 h 649"/>
              <a:gd name="T24" fmla="*/ 8 w 542"/>
              <a:gd name="T25" fmla="*/ 647 h 649"/>
              <a:gd name="T26" fmla="*/ 4 w 542"/>
              <a:gd name="T27" fmla="*/ 64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2" h="649">
                <a:moveTo>
                  <a:pt x="4" y="649"/>
                </a:moveTo>
                <a:cubicBezTo>
                  <a:pt x="4" y="649"/>
                  <a:pt x="3" y="648"/>
                  <a:pt x="2" y="648"/>
                </a:cubicBezTo>
                <a:cubicBezTo>
                  <a:pt x="0" y="647"/>
                  <a:pt x="0" y="644"/>
                  <a:pt x="1" y="642"/>
                </a:cubicBezTo>
                <a:cubicBezTo>
                  <a:pt x="134" y="429"/>
                  <a:pt x="134" y="429"/>
                  <a:pt x="134" y="429"/>
                </a:cubicBezTo>
                <a:cubicBezTo>
                  <a:pt x="135" y="429"/>
                  <a:pt x="135" y="428"/>
                  <a:pt x="135" y="428"/>
                </a:cubicBezTo>
                <a:cubicBezTo>
                  <a:pt x="268" y="322"/>
                  <a:pt x="268" y="322"/>
                  <a:pt x="268" y="322"/>
                </a:cubicBezTo>
                <a:cubicBezTo>
                  <a:pt x="535" y="2"/>
                  <a:pt x="535" y="2"/>
                  <a:pt x="535" y="2"/>
                </a:cubicBezTo>
                <a:cubicBezTo>
                  <a:pt x="536" y="0"/>
                  <a:pt x="539" y="0"/>
                  <a:pt x="540" y="2"/>
                </a:cubicBezTo>
                <a:cubicBezTo>
                  <a:pt x="542" y="3"/>
                  <a:pt x="542" y="5"/>
                  <a:pt x="541" y="7"/>
                </a:cubicBezTo>
                <a:cubicBezTo>
                  <a:pt x="274" y="327"/>
                  <a:pt x="274" y="327"/>
                  <a:pt x="274" y="327"/>
                </a:cubicBezTo>
                <a:cubicBezTo>
                  <a:pt x="274" y="327"/>
                  <a:pt x="274" y="328"/>
                  <a:pt x="274" y="328"/>
                </a:cubicBezTo>
                <a:cubicBezTo>
                  <a:pt x="141" y="434"/>
                  <a:pt x="141" y="434"/>
                  <a:pt x="141" y="434"/>
                </a:cubicBezTo>
                <a:cubicBezTo>
                  <a:pt x="8" y="647"/>
                  <a:pt x="8" y="647"/>
                  <a:pt x="8" y="647"/>
                </a:cubicBezTo>
                <a:cubicBezTo>
                  <a:pt x="7" y="648"/>
                  <a:pt x="6" y="649"/>
                  <a:pt x="4" y="6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66" name="Freeform 34"/>
          <p:cNvSpPr>
            <a:spLocks/>
          </p:cNvSpPr>
          <p:nvPr/>
        </p:nvSpPr>
        <p:spPr bwMode="auto">
          <a:xfrm>
            <a:off x="8412883" y="3555015"/>
            <a:ext cx="1915961" cy="1726307"/>
          </a:xfrm>
          <a:custGeom>
            <a:avLst/>
            <a:gdLst>
              <a:gd name="T0" fmla="*/ 4 w 542"/>
              <a:gd name="T1" fmla="*/ 488 h 488"/>
              <a:gd name="T2" fmla="*/ 2 w 542"/>
              <a:gd name="T3" fmla="*/ 487 h 488"/>
              <a:gd name="T4" fmla="*/ 1 w 542"/>
              <a:gd name="T5" fmla="*/ 482 h 488"/>
              <a:gd name="T6" fmla="*/ 134 w 542"/>
              <a:gd name="T7" fmla="*/ 322 h 488"/>
              <a:gd name="T8" fmla="*/ 135 w 542"/>
              <a:gd name="T9" fmla="*/ 321 h 488"/>
              <a:gd name="T10" fmla="*/ 268 w 542"/>
              <a:gd name="T11" fmla="*/ 215 h 488"/>
              <a:gd name="T12" fmla="*/ 401 w 542"/>
              <a:gd name="T13" fmla="*/ 55 h 488"/>
              <a:gd name="T14" fmla="*/ 403 w 542"/>
              <a:gd name="T15" fmla="*/ 54 h 488"/>
              <a:gd name="T16" fmla="*/ 536 w 542"/>
              <a:gd name="T17" fmla="*/ 1 h 488"/>
              <a:gd name="T18" fmla="*/ 541 w 542"/>
              <a:gd name="T19" fmla="*/ 3 h 488"/>
              <a:gd name="T20" fmla="*/ 539 w 542"/>
              <a:gd name="T21" fmla="*/ 8 h 488"/>
              <a:gd name="T22" fmla="*/ 407 w 542"/>
              <a:gd name="T23" fmla="*/ 61 h 488"/>
              <a:gd name="T24" fmla="*/ 274 w 542"/>
              <a:gd name="T25" fmla="*/ 220 h 488"/>
              <a:gd name="T26" fmla="*/ 273 w 542"/>
              <a:gd name="T27" fmla="*/ 221 h 488"/>
              <a:gd name="T28" fmla="*/ 140 w 542"/>
              <a:gd name="T29" fmla="*/ 327 h 488"/>
              <a:gd name="T30" fmla="*/ 7 w 542"/>
              <a:gd name="T31" fmla="*/ 487 h 488"/>
              <a:gd name="T32" fmla="*/ 4 w 542"/>
              <a:gd name="T33"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2" h="488">
                <a:moveTo>
                  <a:pt x="4" y="488"/>
                </a:moveTo>
                <a:cubicBezTo>
                  <a:pt x="3" y="488"/>
                  <a:pt x="2" y="488"/>
                  <a:pt x="2" y="487"/>
                </a:cubicBezTo>
                <a:cubicBezTo>
                  <a:pt x="0" y="486"/>
                  <a:pt x="0" y="483"/>
                  <a:pt x="1" y="482"/>
                </a:cubicBezTo>
                <a:cubicBezTo>
                  <a:pt x="134" y="322"/>
                  <a:pt x="134" y="322"/>
                  <a:pt x="134" y="322"/>
                </a:cubicBezTo>
                <a:cubicBezTo>
                  <a:pt x="135" y="321"/>
                  <a:pt x="135" y="321"/>
                  <a:pt x="135" y="321"/>
                </a:cubicBezTo>
                <a:cubicBezTo>
                  <a:pt x="268" y="215"/>
                  <a:pt x="268" y="215"/>
                  <a:pt x="268" y="215"/>
                </a:cubicBezTo>
                <a:cubicBezTo>
                  <a:pt x="401" y="55"/>
                  <a:pt x="401" y="55"/>
                  <a:pt x="401" y="55"/>
                </a:cubicBezTo>
                <a:cubicBezTo>
                  <a:pt x="401" y="55"/>
                  <a:pt x="402" y="54"/>
                  <a:pt x="403" y="54"/>
                </a:cubicBezTo>
                <a:cubicBezTo>
                  <a:pt x="536" y="1"/>
                  <a:pt x="536" y="1"/>
                  <a:pt x="536" y="1"/>
                </a:cubicBezTo>
                <a:cubicBezTo>
                  <a:pt x="538" y="0"/>
                  <a:pt x="540" y="1"/>
                  <a:pt x="541" y="3"/>
                </a:cubicBezTo>
                <a:cubicBezTo>
                  <a:pt x="542" y="5"/>
                  <a:pt x="541" y="7"/>
                  <a:pt x="539" y="8"/>
                </a:cubicBezTo>
                <a:cubicBezTo>
                  <a:pt x="407" y="61"/>
                  <a:pt x="407" y="61"/>
                  <a:pt x="407" y="61"/>
                </a:cubicBezTo>
                <a:cubicBezTo>
                  <a:pt x="274" y="220"/>
                  <a:pt x="274" y="220"/>
                  <a:pt x="274" y="220"/>
                </a:cubicBezTo>
                <a:cubicBezTo>
                  <a:pt x="274" y="220"/>
                  <a:pt x="273" y="221"/>
                  <a:pt x="273" y="221"/>
                </a:cubicBezTo>
                <a:cubicBezTo>
                  <a:pt x="140" y="327"/>
                  <a:pt x="140" y="327"/>
                  <a:pt x="140" y="327"/>
                </a:cubicBezTo>
                <a:cubicBezTo>
                  <a:pt x="7" y="487"/>
                  <a:pt x="7" y="487"/>
                  <a:pt x="7" y="487"/>
                </a:cubicBezTo>
                <a:cubicBezTo>
                  <a:pt x="6" y="488"/>
                  <a:pt x="5" y="488"/>
                  <a:pt x="4" y="4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67" name="Freeform 35"/>
          <p:cNvSpPr>
            <a:spLocks/>
          </p:cNvSpPr>
          <p:nvPr/>
        </p:nvSpPr>
        <p:spPr bwMode="auto">
          <a:xfrm>
            <a:off x="9069954" y="3647603"/>
            <a:ext cx="1920441" cy="2107110"/>
          </a:xfrm>
          <a:custGeom>
            <a:avLst/>
            <a:gdLst>
              <a:gd name="T0" fmla="*/ 5 w 543"/>
              <a:gd name="T1" fmla="*/ 596 h 596"/>
              <a:gd name="T2" fmla="*/ 3 w 543"/>
              <a:gd name="T3" fmla="*/ 595 h 596"/>
              <a:gd name="T4" fmla="*/ 1 w 543"/>
              <a:gd name="T5" fmla="*/ 590 h 596"/>
              <a:gd name="T6" fmla="*/ 135 w 543"/>
              <a:gd name="T7" fmla="*/ 350 h 596"/>
              <a:gd name="T8" fmla="*/ 136 w 543"/>
              <a:gd name="T9" fmla="*/ 348 h 596"/>
              <a:gd name="T10" fmla="*/ 269 w 543"/>
              <a:gd name="T11" fmla="*/ 269 h 596"/>
              <a:gd name="T12" fmla="*/ 401 w 543"/>
              <a:gd name="T13" fmla="*/ 56 h 596"/>
              <a:gd name="T14" fmla="*/ 403 w 543"/>
              <a:gd name="T15" fmla="*/ 55 h 596"/>
              <a:gd name="T16" fmla="*/ 537 w 543"/>
              <a:gd name="T17" fmla="*/ 1 h 596"/>
              <a:gd name="T18" fmla="*/ 542 w 543"/>
              <a:gd name="T19" fmla="*/ 3 h 596"/>
              <a:gd name="T20" fmla="*/ 540 w 543"/>
              <a:gd name="T21" fmla="*/ 9 h 596"/>
              <a:gd name="T22" fmla="*/ 407 w 543"/>
              <a:gd name="T23" fmla="*/ 61 h 596"/>
              <a:gd name="T24" fmla="*/ 275 w 543"/>
              <a:gd name="T25" fmla="*/ 274 h 596"/>
              <a:gd name="T26" fmla="*/ 273 w 543"/>
              <a:gd name="T27" fmla="*/ 275 h 596"/>
              <a:gd name="T28" fmla="*/ 141 w 543"/>
              <a:gd name="T29" fmla="*/ 354 h 596"/>
              <a:gd name="T30" fmla="*/ 8 w 543"/>
              <a:gd name="T31" fmla="*/ 594 h 596"/>
              <a:gd name="T32" fmla="*/ 5 w 543"/>
              <a:gd name="T33"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3" h="596">
                <a:moveTo>
                  <a:pt x="5" y="596"/>
                </a:moveTo>
                <a:cubicBezTo>
                  <a:pt x="4" y="596"/>
                  <a:pt x="3" y="595"/>
                  <a:pt x="3" y="595"/>
                </a:cubicBezTo>
                <a:cubicBezTo>
                  <a:pt x="1" y="594"/>
                  <a:pt x="0" y="592"/>
                  <a:pt x="1" y="590"/>
                </a:cubicBezTo>
                <a:cubicBezTo>
                  <a:pt x="135" y="350"/>
                  <a:pt x="135" y="350"/>
                  <a:pt x="135" y="350"/>
                </a:cubicBezTo>
                <a:cubicBezTo>
                  <a:pt x="135" y="349"/>
                  <a:pt x="135" y="349"/>
                  <a:pt x="136" y="348"/>
                </a:cubicBezTo>
                <a:cubicBezTo>
                  <a:pt x="269" y="269"/>
                  <a:pt x="269" y="269"/>
                  <a:pt x="269" y="269"/>
                </a:cubicBezTo>
                <a:cubicBezTo>
                  <a:pt x="401" y="56"/>
                  <a:pt x="401" y="56"/>
                  <a:pt x="401" y="56"/>
                </a:cubicBezTo>
                <a:cubicBezTo>
                  <a:pt x="402" y="55"/>
                  <a:pt x="402" y="55"/>
                  <a:pt x="403" y="55"/>
                </a:cubicBezTo>
                <a:cubicBezTo>
                  <a:pt x="537" y="1"/>
                  <a:pt x="537" y="1"/>
                  <a:pt x="537" y="1"/>
                </a:cubicBezTo>
                <a:cubicBezTo>
                  <a:pt x="539" y="0"/>
                  <a:pt x="541" y="1"/>
                  <a:pt x="542" y="3"/>
                </a:cubicBezTo>
                <a:cubicBezTo>
                  <a:pt x="543" y="5"/>
                  <a:pt x="542" y="8"/>
                  <a:pt x="540" y="9"/>
                </a:cubicBezTo>
                <a:cubicBezTo>
                  <a:pt x="407" y="61"/>
                  <a:pt x="407" y="61"/>
                  <a:pt x="407" y="61"/>
                </a:cubicBezTo>
                <a:cubicBezTo>
                  <a:pt x="275" y="274"/>
                  <a:pt x="275" y="274"/>
                  <a:pt x="275" y="274"/>
                </a:cubicBezTo>
                <a:cubicBezTo>
                  <a:pt x="274" y="274"/>
                  <a:pt x="274" y="275"/>
                  <a:pt x="273" y="275"/>
                </a:cubicBezTo>
                <a:cubicBezTo>
                  <a:pt x="141" y="354"/>
                  <a:pt x="141" y="354"/>
                  <a:pt x="141" y="354"/>
                </a:cubicBezTo>
                <a:cubicBezTo>
                  <a:pt x="8" y="594"/>
                  <a:pt x="8" y="594"/>
                  <a:pt x="8" y="594"/>
                </a:cubicBezTo>
                <a:cubicBezTo>
                  <a:pt x="8" y="595"/>
                  <a:pt x="6" y="596"/>
                  <a:pt x="5" y="5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68" name="Freeform 36"/>
          <p:cNvSpPr>
            <a:spLocks noEditPoints="1"/>
          </p:cNvSpPr>
          <p:nvPr/>
        </p:nvSpPr>
        <p:spPr bwMode="auto">
          <a:xfrm>
            <a:off x="10013749" y="4609316"/>
            <a:ext cx="28374" cy="1279797"/>
          </a:xfrm>
          <a:custGeom>
            <a:avLst/>
            <a:gdLst>
              <a:gd name="T0" fmla="*/ 0 w 19"/>
              <a:gd name="T1" fmla="*/ 857 h 857"/>
              <a:gd name="T2" fmla="*/ 19 w 19"/>
              <a:gd name="T3" fmla="*/ 852 h 857"/>
              <a:gd name="T4" fmla="*/ 19 w 19"/>
              <a:gd name="T5" fmla="*/ 815 h 857"/>
              <a:gd name="T6" fmla="*/ 0 w 19"/>
              <a:gd name="T7" fmla="*/ 796 h 857"/>
              <a:gd name="T8" fmla="*/ 19 w 19"/>
              <a:gd name="T9" fmla="*/ 815 h 857"/>
              <a:gd name="T10" fmla="*/ 0 w 19"/>
              <a:gd name="T11" fmla="*/ 758 h 857"/>
              <a:gd name="T12" fmla="*/ 19 w 19"/>
              <a:gd name="T13" fmla="*/ 739 h 857"/>
              <a:gd name="T14" fmla="*/ 19 w 19"/>
              <a:gd name="T15" fmla="*/ 701 h 857"/>
              <a:gd name="T16" fmla="*/ 0 w 19"/>
              <a:gd name="T17" fmla="*/ 682 h 857"/>
              <a:gd name="T18" fmla="*/ 19 w 19"/>
              <a:gd name="T19" fmla="*/ 701 h 857"/>
              <a:gd name="T20" fmla="*/ 0 w 19"/>
              <a:gd name="T21" fmla="*/ 644 h 857"/>
              <a:gd name="T22" fmla="*/ 19 w 19"/>
              <a:gd name="T23" fmla="*/ 625 h 857"/>
              <a:gd name="T24" fmla="*/ 19 w 19"/>
              <a:gd name="T25" fmla="*/ 587 h 857"/>
              <a:gd name="T26" fmla="*/ 0 w 19"/>
              <a:gd name="T27" fmla="*/ 568 h 857"/>
              <a:gd name="T28" fmla="*/ 19 w 19"/>
              <a:gd name="T29" fmla="*/ 587 h 857"/>
              <a:gd name="T30" fmla="*/ 0 w 19"/>
              <a:gd name="T31" fmla="*/ 530 h 857"/>
              <a:gd name="T32" fmla="*/ 19 w 19"/>
              <a:gd name="T33" fmla="*/ 512 h 857"/>
              <a:gd name="T34" fmla="*/ 19 w 19"/>
              <a:gd name="T35" fmla="*/ 474 h 857"/>
              <a:gd name="T36" fmla="*/ 0 w 19"/>
              <a:gd name="T37" fmla="*/ 455 h 857"/>
              <a:gd name="T38" fmla="*/ 19 w 19"/>
              <a:gd name="T39" fmla="*/ 474 h 857"/>
              <a:gd name="T40" fmla="*/ 0 w 19"/>
              <a:gd name="T41" fmla="*/ 417 h 857"/>
              <a:gd name="T42" fmla="*/ 19 w 19"/>
              <a:gd name="T43" fmla="*/ 398 h 857"/>
              <a:gd name="T44" fmla="*/ 19 w 19"/>
              <a:gd name="T45" fmla="*/ 360 h 857"/>
              <a:gd name="T46" fmla="*/ 0 w 19"/>
              <a:gd name="T47" fmla="*/ 341 h 857"/>
              <a:gd name="T48" fmla="*/ 19 w 19"/>
              <a:gd name="T49" fmla="*/ 360 h 857"/>
              <a:gd name="T50" fmla="*/ 0 w 19"/>
              <a:gd name="T51" fmla="*/ 303 h 857"/>
              <a:gd name="T52" fmla="*/ 19 w 19"/>
              <a:gd name="T53" fmla="*/ 284 h 857"/>
              <a:gd name="T54" fmla="*/ 19 w 19"/>
              <a:gd name="T55" fmla="*/ 246 h 857"/>
              <a:gd name="T56" fmla="*/ 0 w 19"/>
              <a:gd name="T57" fmla="*/ 227 h 857"/>
              <a:gd name="T58" fmla="*/ 19 w 19"/>
              <a:gd name="T59" fmla="*/ 246 h 857"/>
              <a:gd name="T60" fmla="*/ 0 w 19"/>
              <a:gd name="T61" fmla="*/ 189 h 857"/>
              <a:gd name="T62" fmla="*/ 19 w 19"/>
              <a:gd name="T63" fmla="*/ 171 h 857"/>
              <a:gd name="T64" fmla="*/ 19 w 19"/>
              <a:gd name="T65" fmla="*/ 133 h 857"/>
              <a:gd name="T66" fmla="*/ 0 w 19"/>
              <a:gd name="T67" fmla="*/ 114 h 857"/>
              <a:gd name="T68" fmla="*/ 19 w 19"/>
              <a:gd name="T69" fmla="*/ 133 h 857"/>
              <a:gd name="T70" fmla="*/ 0 w 19"/>
              <a:gd name="T71" fmla="*/ 76 h 857"/>
              <a:gd name="T72" fmla="*/ 19 w 19"/>
              <a:gd name="T73" fmla="*/ 57 h 857"/>
              <a:gd name="T74" fmla="*/ 19 w 19"/>
              <a:gd name="T75" fmla="*/ 19 h 857"/>
              <a:gd name="T76" fmla="*/ 0 w 19"/>
              <a:gd name="T77" fmla="*/ 0 h 857"/>
              <a:gd name="T78" fmla="*/ 19 w 19"/>
              <a:gd name="T79" fmla="*/ 19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857">
                <a:moveTo>
                  <a:pt x="19" y="857"/>
                </a:moveTo>
                <a:lnTo>
                  <a:pt x="0" y="857"/>
                </a:lnTo>
                <a:lnTo>
                  <a:pt x="0" y="852"/>
                </a:lnTo>
                <a:lnTo>
                  <a:pt x="19" y="852"/>
                </a:lnTo>
                <a:lnTo>
                  <a:pt x="19" y="857"/>
                </a:lnTo>
                <a:close/>
                <a:moveTo>
                  <a:pt x="19" y="815"/>
                </a:moveTo>
                <a:lnTo>
                  <a:pt x="0" y="815"/>
                </a:lnTo>
                <a:lnTo>
                  <a:pt x="0" y="796"/>
                </a:lnTo>
                <a:lnTo>
                  <a:pt x="19" y="796"/>
                </a:lnTo>
                <a:lnTo>
                  <a:pt x="19" y="815"/>
                </a:lnTo>
                <a:close/>
                <a:moveTo>
                  <a:pt x="19" y="758"/>
                </a:moveTo>
                <a:lnTo>
                  <a:pt x="0" y="758"/>
                </a:lnTo>
                <a:lnTo>
                  <a:pt x="0" y="739"/>
                </a:lnTo>
                <a:lnTo>
                  <a:pt x="19" y="739"/>
                </a:lnTo>
                <a:lnTo>
                  <a:pt x="19" y="758"/>
                </a:lnTo>
                <a:close/>
                <a:moveTo>
                  <a:pt x="19" y="701"/>
                </a:moveTo>
                <a:lnTo>
                  <a:pt x="0" y="701"/>
                </a:lnTo>
                <a:lnTo>
                  <a:pt x="0" y="682"/>
                </a:lnTo>
                <a:lnTo>
                  <a:pt x="19" y="682"/>
                </a:lnTo>
                <a:lnTo>
                  <a:pt x="19" y="701"/>
                </a:lnTo>
                <a:close/>
                <a:moveTo>
                  <a:pt x="19" y="644"/>
                </a:moveTo>
                <a:lnTo>
                  <a:pt x="0" y="644"/>
                </a:lnTo>
                <a:lnTo>
                  <a:pt x="0" y="625"/>
                </a:lnTo>
                <a:lnTo>
                  <a:pt x="19" y="625"/>
                </a:lnTo>
                <a:lnTo>
                  <a:pt x="19" y="644"/>
                </a:lnTo>
                <a:close/>
                <a:moveTo>
                  <a:pt x="19" y="587"/>
                </a:moveTo>
                <a:lnTo>
                  <a:pt x="0" y="587"/>
                </a:lnTo>
                <a:lnTo>
                  <a:pt x="0" y="568"/>
                </a:lnTo>
                <a:lnTo>
                  <a:pt x="19" y="568"/>
                </a:lnTo>
                <a:lnTo>
                  <a:pt x="19" y="587"/>
                </a:lnTo>
                <a:close/>
                <a:moveTo>
                  <a:pt x="19" y="530"/>
                </a:moveTo>
                <a:lnTo>
                  <a:pt x="0" y="530"/>
                </a:lnTo>
                <a:lnTo>
                  <a:pt x="0" y="512"/>
                </a:lnTo>
                <a:lnTo>
                  <a:pt x="19" y="512"/>
                </a:lnTo>
                <a:lnTo>
                  <a:pt x="19" y="530"/>
                </a:lnTo>
                <a:close/>
                <a:moveTo>
                  <a:pt x="19" y="474"/>
                </a:moveTo>
                <a:lnTo>
                  <a:pt x="0" y="474"/>
                </a:lnTo>
                <a:lnTo>
                  <a:pt x="0" y="455"/>
                </a:lnTo>
                <a:lnTo>
                  <a:pt x="19" y="455"/>
                </a:lnTo>
                <a:lnTo>
                  <a:pt x="19" y="474"/>
                </a:lnTo>
                <a:close/>
                <a:moveTo>
                  <a:pt x="19" y="417"/>
                </a:moveTo>
                <a:lnTo>
                  <a:pt x="0" y="417"/>
                </a:lnTo>
                <a:lnTo>
                  <a:pt x="0" y="398"/>
                </a:lnTo>
                <a:lnTo>
                  <a:pt x="19" y="398"/>
                </a:lnTo>
                <a:lnTo>
                  <a:pt x="19" y="417"/>
                </a:lnTo>
                <a:close/>
                <a:moveTo>
                  <a:pt x="19" y="360"/>
                </a:moveTo>
                <a:lnTo>
                  <a:pt x="0" y="360"/>
                </a:lnTo>
                <a:lnTo>
                  <a:pt x="0" y="341"/>
                </a:lnTo>
                <a:lnTo>
                  <a:pt x="19" y="341"/>
                </a:lnTo>
                <a:lnTo>
                  <a:pt x="19" y="360"/>
                </a:lnTo>
                <a:close/>
                <a:moveTo>
                  <a:pt x="19" y="303"/>
                </a:moveTo>
                <a:lnTo>
                  <a:pt x="0" y="303"/>
                </a:lnTo>
                <a:lnTo>
                  <a:pt x="0" y="284"/>
                </a:lnTo>
                <a:lnTo>
                  <a:pt x="19" y="284"/>
                </a:lnTo>
                <a:lnTo>
                  <a:pt x="19" y="303"/>
                </a:lnTo>
                <a:close/>
                <a:moveTo>
                  <a:pt x="19" y="246"/>
                </a:moveTo>
                <a:lnTo>
                  <a:pt x="0" y="246"/>
                </a:lnTo>
                <a:lnTo>
                  <a:pt x="0" y="227"/>
                </a:lnTo>
                <a:lnTo>
                  <a:pt x="19" y="227"/>
                </a:lnTo>
                <a:lnTo>
                  <a:pt x="19" y="246"/>
                </a:lnTo>
                <a:close/>
                <a:moveTo>
                  <a:pt x="19" y="189"/>
                </a:moveTo>
                <a:lnTo>
                  <a:pt x="0" y="189"/>
                </a:lnTo>
                <a:lnTo>
                  <a:pt x="0" y="171"/>
                </a:lnTo>
                <a:lnTo>
                  <a:pt x="19" y="171"/>
                </a:lnTo>
                <a:lnTo>
                  <a:pt x="19" y="189"/>
                </a:lnTo>
                <a:close/>
                <a:moveTo>
                  <a:pt x="19" y="133"/>
                </a:moveTo>
                <a:lnTo>
                  <a:pt x="0" y="133"/>
                </a:lnTo>
                <a:lnTo>
                  <a:pt x="0" y="114"/>
                </a:lnTo>
                <a:lnTo>
                  <a:pt x="19" y="114"/>
                </a:lnTo>
                <a:lnTo>
                  <a:pt x="19" y="133"/>
                </a:lnTo>
                <a:close/>
                <a:moveTo>
                  <a:pt x="19" y="76"/>
                </a:moveTo>
                <a:lnTo>
                  <a:pt x="0" y="76"/>
                </a:lnTo>
                <a:lnTo>
                  <a:pt x="0" y="57"/>
                </a:lnTo>
                <a:lnTo>
                  <a:pt x="19" y="57"/>
                </a:lnTo>
                <a:lnTo>
                  <a:pt x="19" y="76"/>
                </a:lnTo>
                <a:close/>
                <a:moveTo>
                  <a:pt x="19" y="19"/>
                </a:moveTo>
                <a:lnTo>
                  <a:pt x="0" y="19"/>
                </a:lnTo>
                <a:lnTo>
                  <a:pt x="0" y="0"/>
                </a:lnTo>
                <a:lnTo>
                  <a:pt x="19" y="0"/>
                </a:lnTo>
                <a:lnTo>
                  <a:pt x="19" y="19"/>
                </a:lnTo>
                <a:close/>
              </a:path>
            </a:pathLst>
          </a:custGeom>
          <a:solidFill>
            <a:srgbClr val="FFFFFF"/>
          </a:solidFill>
          <a:ln w="9525">
            <a:solidFill>
              <a:srgbClr val="000000"/>
            </a:solidFill>
            <a:round/>
            <a:headEnd/>
            <a:tailEnd/>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69" name="Freeform 37"/>
          <p:cNvSpPr>
            <a:spLocks noEditPoints="1"/>
          </p:cNvSpPr>
          <p:nvPr/>
        </p:nvSpPr>
        <p:spPr bwMode="auto">
          <a:xfrm>
            <a:off x="7763278" y="5175295"/>
            <a:ext cx="26880" cy="706353"/>
          </a:xfrm>
          <a:custGeom>
            <a:avLst/>
            <a:gdLst>
              <a:gd name="T0" fmla="*/ 18 w 18"/>
              <a:gd name="T1" fmla="*/ 473 h 473"/>
              <a:gd name="T2" fmla="*/ 0 w 18"/>
              <a:gd name="T3" fmla="*/ 473 h 473"/>
              <a:gd name="T4" fmla="*/ 0 w 18"/>
              <a:gd name="T5" fmla="*/ 455 h 473"/>
              <a:gd name="T6" fmla="*/ 18 w 18"/>
              <a:gd name="T7" fmla="*/ 455 h 473"/>
              <a:gd name="T8" fmla="*/ 18 w 18"/>
              <a:gd name="T9" fmla="*/ 473 h 473"/>
              <a:gd name="T10" fmla="*/ 18 w 18"/>
              <a:gd name="T11" fmla="*/ 417 h 473"/>
              <a:gd name="T12" fmla="*/ 0 w 18"/>
              <a:gd name="T13" fmla="*/ 417 h 473"/>
              <a:gd name="T14" fmla="*/ 0 w 18"/>
              <a:gd name="T15" fmla="*/ 398 h 473"/>
              <a:gd name="T16" fmla="*/ 18 w 18"/>
              <a:gd name="T17" fmla="*/ 398 h 473"/>
              <a:gd name="T18" fmla="*/ 18 w 18"/>
              <a:gd name="T19" fmla="*/ 417 h 473"/>
              <a:gd name="T20" fmla="*/ 18 w 18"/>
              <a:gd name="T21" fmla="*/ 360 h 473"/>
              <a:gd name="T22" fmla="*/ 0 w 18"/>
              <a:gd name="T23" fmla="*/ 360 h 473"/>
              <a:gd name="T24" fmla="*/ 0 w 18"/>
              <a:gd name="T25" fmla="*/ 341 h 473"/>
              <a:gd name="T26" fmla="*/ 18 w 18"/>
              <a:gd name="T27" fmla="*/ 341 h 473"/>
              <a:gd name="T28" fmla="*/ 18 w 18"/>
              <a:gd name="T29" fmla="*/ 360 h 473"/>
              <a:gd name="T30" fmla="*/ 18 w 18"/>
              <a:gd name="T31" fmla="*/ 303 h 473"/>
              <a:gd name="T32" fmla="*/ 0 w 18"/>
              <a:gd name="T33" fmla="*/ 303 h 473"/>
              <a:gd name="T34" fmla="*/ 0 w 18"/>
              <a:gd name="T35" fmla="*/ 284 h 473"/>
              <a:gd name="T36" fmla="*/ 18 w 18"/>
              <a:gd name="T37" fmla="*/ 284 h 473"/>
              <a:gd name="T38" fmla="*/ 18 w 18"/>
              <a:gd name="T39" fmla="*/ 303 h 473"/>
              <a:gd name="T40" fmla="*/ 18 w 18"/>
              <a:gd name="T41" fmla="*/ 246 h 473"/>
              <a:gd name="T42" fmla="*/ 0 w 18"/>
              <a:gd name="T43" fmla="*/ 246 h 473"/>
              <a:gd name="T44" fmla="*/ 0 w 18"/>
              <a:gd name="T45" fmla="*/ 227 h 473"/>
              <a:gd name="T46" fmla="*/ 18 w 18"/>
              <a:gd name="T47" fmla="*/ 227 h 473"/>
              <a:gd name="T48" fmla="*/ 18 w 18"/>
              <a:gd name="T49" fmla="*/ 246 h 473"/>
              <a:gd name="T50" fmla="*/ 18 w 18"/>
              <a:gd name="T51" fmla="*/ 189 h 473"/>
              <a:gd name="T52" fmla="*/ 0 w 18"/>
              <a:gd name="T53" fmla="*/ 189 h 473"/>
              <a:gd name="T54" fmla="*/ 0 w 18"/>
              <a:gd name="T55" fmla="*/ 170 h 473"/>
              <a:gd name="T56" fmla="*/ 18 w 18"/>
              <a:gd name="T57" fmla="*/ 170 h 473"/>
              <a:gd name="T58" fmla="*/ 18 w 18"/>
              <a:gd name="T59" fmla="*/ 189 h 473"/>
              <a:gd name="T60" fmla="*/ 18 w 18"/>
              <a:gd name="T61" fmla="*/ 133 h 473"/>
              <a:gd name="T62" fmla="*/ 0 w 18"/>
              <a:gd name="T63" fmla="*/ 133 h 473"/>
              <a:gd name="T64" fmla="*/ 0 w 18"/>
              <a:gd name="T65" fmla="*/ 114 h 473"/>
              <a:gd name="T66" fmla="*/ 18 w 18"/>
              <a:gd name="T67" fmla="*/ 114 h 473"/>
              <a:gd name="T68" fmla="*/ 18 w 18"/>
              <a:gd name="T69" fmla="*/ 133 h 473"/>
              <a:gd name="T70" fmla="*/ 18 w 18"/>
              <a:gd name="T71" fmla="*/ 76 h 473"/>
              <a:gd name="T72" fmla="*/ 0 w 18"/>
              <a:gd name="T73" fmla="*/ 76 h 473"/>
              <a:gd name="T74" fmla="*/ 0 w 18"/>
              <a:gd name="T75" fmla="*/ 57 h 473"/>
              <a:gd name="T76" fmla="*/ 18 w 18"/>
              <a:gd name="T77" fmla="*/ 57 h 473"/>
              <a:gd name="T78" fmla="*/ 18 w 18"/>
              <a:gd name="T79" fmla="*/ 76 h 473"/>
              <a:gd name="T80" fmla="*/ 18 w 18"/>
              <a:gd name="T81" fmla="*/ 19 h 473"/>
              <a:gd name="T82" fmla="*/ 0 w 18"/>
              <a:gd name="T83" fmla="*/ 19 h 473"/>
              <a:gd name="T84" fmla="*/ 0 w 18"/>
              <a:gd name="T85" fmla="*/ 0 h 473"/>
              <a:gd name="T86" fmla="*/ 18 w 18"/>
              <a:gd name="T87" fmla="*/ 0 h 473"/>
              <a:gd name="T88" fmla="*/ 18 w 18"/>
              <a:gd name="T89" fmla="*/ 1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 h="473">
                <a:moveTo>
                  <a:pt x="18" y="473"/>
                </a:moveTo>
                <a:lnTo>
                  <a:pt x="0" y="473"/>
                </a:lnTo>
                <a:lnTo>
                  <a:pt x="0" y="455"/>
                </a:lnTo>
                <a:lnTo>
                  <a:pt x="18" y="455"/>
                </a:lnTo>
                <a:lnTo>
                  <a:pt x="18" y="473"/>
                </a:lnTo>
                <a:close/>
                <a:moveTo>
                  <a:pt x="18" y="417"/>
                </a:moveTo>
                <a:lnTo>
                  <a:pt x="0" y="417"/>
                </a:lnTo>
                <a:lnTo>
                  <a:pt x="0" y="398"/>
                </a:lnTo>
                <a:lnTo>
                  <a:pt x="18" y="398"/>
                </a:lnTo>
                <a:lnTo>
                  <a:pt x="18" y="417"/>
                </a:lnTo>
                <a:close/>
                <a:moveTo>
                  <a:pt x="18" y="360"/>
                </a:moveTo>
                <a:lnTo>
                  <a:pt x="0" y="360"/>
                </a:lnTo>
                <a:lnTo>
                  <a:pt x="0" y="341"/>
                </a:lnTo>
                <a:lnTo>
                  <a:pt x="18" y="341"/>
                </a:lnTo>
                <a:lnTo>
                  <a:pt x="18" y="360"/>
                </a:lnTo>
                <a:close/>
                <a:moveTo>
                  <a:pt x="18" y="303"/>
                </a:moveTo>
                <a:lnTo>
                  <a:pt x="0" y="303"/>
                </a:lnTo>
                <a:lnTo>
                  <a:pt x="0" y="284"/>
                </a:lnTo>
                <a:lnTo>
                  <a:pt x="18" y="284"/>
                </a:lnTo>
                <a:lnTo>
                  <a:pt x="18" y="303"/>
                </a:lnTo>
                <a:close/>
                <a:moveTo>
                  <a:pt x="18" y="246"/>
                </a:moveTo>
                <a:lnTo>
                  <a:pt x="0" y="246"/>
                </a:lnTo>
                <a:lnTo>
                  <a:pt x="0" y="227"/>
                </a:lnTo>
                <a:lnTo>
                  <a:pt x="18" y="227"/>
                </a:lnTo>
                <a:lnTo>
                  <a:pt x="18" y="246"/>
                </a:lnTo>
                <a:close/>
                <a:moveTo>
                  <a:pt x="18" y="189"/>
                </a:moveTo>
                <a:lnTo>
                  <a:pt x="0" y="189"/>
                </a:lnTo>
                <a:lnTo>
                  <a:pt x="0" y="170"/>
                </a:lnTo>
                <a:lnTo>
                  <a:pt x="18" y="170"/>
                </a:lnTo>
                <a:lnTo>
                  <a:pt x="18" y="189"/>
                </a:lnTo>
                <a:close/>
                <a:moveTo>
                  <a:pt x="18" y="133"/>
                </a:moveTo>
                <a:lnTo>
                  <a:pt x="0" y="133"/>
                </a:lnTo>
                <a:lnTo>
                  <a:pt x="0" y="114"/>
                </a:lnTo>
                <a:lnTo>
                  <a:pt x="18" y="114"/>
                </a:lnTo>
                <a:lnTo>
                  <a:pt x="18" y="133"/>
                </a:lnTo>
                <a:close/>
                <a:moveTo>
                  <a:pt x="18" y="76"/>
                </a:moveTo>
                <a:lnTo>
                  <a:pt x="0" y="76"/>
                </a:lnTo>
                <a:lnTo>
                  <a:pt x="0" y="57"/>
                </a:lnTo>
                <a:lnTo>
                  <a:pt x="18" y="57"/>
                </a:lnTo>
                <a:lnTo>
                  <a:pt x="18" y="76"/>
                </a:lnTo>
                <a:close/>
                <a:moveTo>
                  <a:pt x="18" y="19"/>
                </a:moveTo>
                <a:lnTo>
                  <a:pt x="0" y="19"/>
                </a:lnTo>
                <a:lnTo>
                  <a:pt x="0" y="0"/>
                </a:lnTo>
                <a:lnTo>
                  <a:pt x="18" y="0"/>
                </a:lnTo>
                <a:lnTo>
                  <a:pt x="18" y="19"/>
                </a:lnTo>
                <a:close/>
              </a:path>
            </a:pathLst>
          </a:custGeom>
          <a:solidFill>
            <a:srgbClr val="FFFFFF"/>
          </a:solidFill>
          <a:ln w="9525">
            <a:solidFill>
              <a:srgbClr val="000000"/>
            </a:solidFill>
            <a:round/>
            <a:headEnd/>
            <a:tailEnd/>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70" name="Freeform 38"/>
          <p:cNvSpPr>
            <a:spLocks noEditPoints="1"/>
          </p:cNvSpPr>
          <p:nvPr/>
        </p:nvSpPr>
        <p:spPr bwMode="auto">
          <a:xfrm>
            <a:off x="7380982" y="2264765"/>
            <a:ext cx="28374" cy="1128969"/>
          </a:xfrm>
          <a:custGeom>
            <a:avLst/>
            <a:gdLst>
              <a:gd name="T0" fmla="*/ 0 w 19"/>
              <a:gd name="T1" fmla="*/ 756 h 756"/>
              <a:gd name="T2" fmla="*/ 19 w 19"/>
              <a:gd name="T3" fmla="*/ 739 h 756"/>
              <a:gd name="T4" fmla="*/ 19 w 19"/>
              <a:gd name="T5" fmla="*/ 701 h 756"/>
              <a:gd name="T6" fmla="*/ 0 w 19"/>
              <a:gd name="T7" fmla="*/ 682 h 756"/>
              <a:gd name="T8" fmla="*/ 19 w 19"/>
              <a:gd name="T9" fmla="*/ 701 h 756"/>
              <a:gd name="T10" fmla="*/ 0 w 19"/>
              <a:gd name="T11" fmla="*/ 644 h 756"/>
              <a:gd name="T12" fmla="*/ 19 w 19"/>
              <a:gd name="T13" fmla="*/ 625 h 756"/>
              <a:gd name="T14" fmla="*/ 19 w 19"/>
              <a:gd name="T15" fmla="*/ 587 h 756"/>
              <a:gd name="T16" fmla="*/ 0 w 19"/>
              <a:gd name="T17" fmla="*/ 568 h 756"/>
              <a:gd name="T18" fmla="*/ 19 w 19"/>
              <a:gd name="T19" fmla="*/ 587 h 756"/>
              <a:gd name="T20" fmla="*/ 0 w 19"/>
              <a:gd name="T21" fmla="*/ 531 h 756"/>
              <a:gd name="T22" fmla="*/ 19 w 19"/>
              <a:gd name="T23" fmla="*/ 512 h 756"/>
              <a:gd name="T24" fmla="*/ 19 w 19"/>
              <a:gd name="T25" fmla="*/ 474 h 756"/>
              <a:gd name="T26" fmla="*/ 0 w 19"/>
              <a:gd name="T27" fmla="*/ 455 h 756"/>
              <a:gd name="T28" fmla="*/ 19 w 19"/>
              <a:gd name="T29" fmla="*/ 474 h 756"/>
              <a:gd name="T30" fmla="*/ 0 w 19"/>
              <a:gd name="T31" fmla="*/ 417 h 756"/>
              <a:gd name="T32" fmla="*/ 19 w 19"/>
              <a:gd name="T33" fmla="*/ 398 h 756"/>
              <a:gd name="T34" fmla="*/ 19 w 19"/>
              <a:gd name="T35" fmla="*/ 360 h 756"/>
              <a:gd name="T36" fmla="*/ 0 w 19"/>
              <a:gd name="T37" fmla="*/ 341 h 756"/>
              <a:gd name="T38" fmla="*/ 19 w 19"/>
              <a:gd name="T39" fmla="*/ 360 h 756"/>
              <a:gd name="T40" fmla="*/ 0 w 19"/>
              <a:gd name="T41" fmla="*/ 303 h 756"/>
              <a:gd name="T42" fmla="*/ 19 w 19"/>
              <a:gd name="T43" fmla="*/ 284 h 756"/>
              <a:gd name="T44" fmla="*/ 19 w 19"/>
              <a:gd name="T45" fmla="*/ 246 h 756"/>
              <a:gd name="T46" fmla="*/ 0 w 19"/>
              <a:gd name="T47" fmla="*/ 227 h 756"/>
              <a:gd name="T48" fmla="*/ 19 w 19"/>
              <a:gd name="T49" fmla="*/ 246 h 756"/>
              <a:gd name="T50" fmla="*/ 0 w 19"/>
              <a:gd name="T51" fmla="*/ 190 h 756"/>
              <a:gd name="T52" fmla="*/ 19 w 19"/>
              <a:gd name="T53" fmla="*/ 171 h 756"/>
              <a:gd name="T54" fmla="*/ 19 w 19"/>
              <a:gd name="T55" fmla="*/ 133 h 756"/>
              <a:gd name="T56" fmla="*/ 0 w 19"/>
              <a:gd name="T57" fmla="*/ 114 h 756"/>
              <a:gd name="T58" fmla="*/ 19 w 19"/>
              <a:gd name="T59" fmla="*/ 133 h 756"/>
              <a:gd name="T60" fmla="*/ 0 w 19"/>
              <a:gd name="T61" fmla="*/ 76 h 756"/>
              <a:gd name="T62" fmla="*/ 19 w 19"/>
              <a:gd name="T63" fmla="*/ 57 h 756"/>
              <a:gd name="T64" fmla="*/ 19 w 19"/>
              <a:gd name="T65" fmla="*/ 19 h 756"/>
              <a:gd name="T66" fmla="*/ 0 w 19"/>
              <a:gd name="T67" fmla="*/ 0 h 756"/>
              <a:gd name="T68" fmla="*/ 19 w 19"/>
              <a:gd name="T69" fmla="*/ 1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756">
                <a:moveTo>
                  <a:pt x="19" y="756"/>
                </a:moveTo>
                <a:lnTo>
                  <a:pt x="0" y="756"/>
                </a:lnTo>
                <a:lnTo>
                  <a:pt x="0" y="739"/>
                </a:lnTo>
                <a:lnTo>
                  <a:pt x="19" y="739"/>
                </a:lnTo>
                <a:lnTo>
                  <a:pt x="19" y="756"/>
                </a:lnTo>
                <a:close/>
                <a:moveTo>
                  <a:pt x="19" y="701"/>
                </a:moveTo>
                <a:lnTo>
                  <a:pt x="0" y="701"/>
                </a:lnTo>
                <a:lnTo>
                  <a:pt x="0" y="682"/>
                </a:lnTo>
                <a:lnTo>
                  <a:pt x="19" y="682"/>
                </a:lnTo>
                <a:lnTo>
                  <a:pt x="19" y="701"/>
                </a:lnTo>
                <a:close/>
                <a:moveTo>
                  <a:pt x="19" y="644"/>
                </a:moveTo>
                <a:lnTo>
                  <a:pt x="0" y="644"/>
                </a:lnTo>
                <a:lnTo>
                  <a:pt x="0" y="625"/>
                </a:lnTo>
                <a:lnTo>
                  <a:pt x="19" y="625"/>
                </a:lnTo>
                <a:lnTo>
                  <a:pt x="19" y="644"/>
                </a:lnTo>
                <a:close/>
                <a:moveTo>
                  <a:pt x="19" y="587"/>
                </a:moveTo>
                <a:lnTo>
                  <a:pt x="0" y="587"/>
                </a:lnTo>
                <a:lnTo>
                  <a:pt x="0" y="568"/>
                </a:lnTo>
                <a:lnTo>
                  <a:pt x="19" y="568"/>
                </a:lnTo>
                <a:lnTo>
                  <a:pt x="19" y="587"/>
                </a:lnTo>
                <a:close/>
                <a:moveTo>
                  <a:pt x="19" y="531"/>
                </a:moveTo>
                <a:lnTo>
                  <a:pt x="0" y="531"/>
                </a:lnTo>
                <a:lnTo>
                  <a:pt x="0" y="512"/>
                </a:lnTo>
                <a:lnTo>
                  <a:pt x="19" y="512"/>
                </a:lnTo>
                <a:lnTo>
                  <a:pt x="19" y="531"/>
                </a:lnTo>
                <a:close/>
                <a:moveTo>
                  <a:pt x="19" y="474"/>
                </a:moveTo>
                <a:lnTo>
                  <a:pt x="0" y="474"/>
                </a:lnTo>
                <a:lnTo>
                  <a:pt x="0" y="455"/>
                </a:lnTo>
                <a:lnTo>
                  <a:pt x="19" y="455"/>
                </a:lnTo>
                <a:lnTo>
                  <a:pt x="19" y="474"/>
                </a:lnTo>
                <a:close/>
                <a:moveTo>
                  <a:pt x="19" y="417"/>
                </a:moveTo>
                <a:lnTo>
                  <a:pt x="0" y="417"/>
                </a:lnTo>
                <a:lnTo>
                  <a:pt x="0" y="398"/>
                </a:lnTo>
                <a:lnTo>
                  <a:pt x="19" y="398"/>
                </a:lnTo>
                <a:lnTo>
                  <a:pt x="19" y="417"/>
                </a:lnTo>
                <a:close/>
                <a:moveTo>
                  <a:pt x="19" y="360"/>
                </a:moveTo>
                <a:lnTo>
                  <a:pt x="0" y="360"/>
                </a:lnTo>
                <a:lnTo>
                  <a:pt x="0" y="341"/>
                </a:lnTo>
                <a:lnTo>
                  <a:pt x="19" y="341"/>
                </a:lnTo>
                <a:lnTo>
                  <a:pt x="19" y="360"/>
                </a:lnTo>
                <a:close/>
                <a:moveTo>
                  <a:pt x="19" y="303"/>
                </a:moveTo>
                <a:lnTo>
                  <a:pt x="0" y="303"/>
                </a:lnTo>
                <a:lnTo>
                  <a:pt x="0" y="284"/>
                </a:lnTo>
                <a:lnTo>
                  <a:pt x="19" y="284"/>
                </a:lnTo>
                <a:lnTo>
                  <a:pt x="19" y="303"/>
                </a:lnTo>
                <a:close/>
                <a:moveTo>
                  <a:pt x="19" y="246"/>
                </a:moveTo>
                <a:lnTo>
                  <a:pt x="0" y="246"/>
                </a:lnTo>
                <a:lnTo>
                  <a:pt x="0" y="227"/>
                </a:lnTo>
                <a:lnTo>
                  <a:pt x="19" y="227"/>
                </a:lnTo>
                <a:lnTo>
                  <a:pt x="19" y="246"/>
                </a:lnTo>
                <a:close/>
                <a:moveTo>
                  <a:pt x="19" y="190"/>
                </a:moveTo>
                <a:lnTo>
                  <a:pt x="0" y="190"/>
                </a:lnTo>
                <a:lnTo>
                  <a:pt x="0" y="171"/>
                </a:lnTo>
                <a:lnTo>
                  <a:pt x="19" y="171"/>
                </a:lnTo>
                <a:lnTo>
                  <a:pt x="19" y="190"/>
                </a:lnTo>
                <a:close/>
                <a:moveTo>
                  <a:pt x="19" y="133"/>
                </a:moveTo>
                <a:lnTo>
                  <a:pt x="0" y="133"/>
                </a:lnTo>
                <a:lnTo>
                  <a:pt x="0" y="114"/>
                </a:lnTo>
                <a:lnTo>
                  <a:pt x="19" y="114"/>
                </a:lnTo>
                <a:lnTo>
                  <a:pt x="19" y="133"/>
                </a:lnTo>
                <a:close/>
                <a:moveTo>
                  <a:pt x="19" y="76"/>
                </a:moveTo>
                <a:lnTo>
                  <a:pt x="0" y="76"/>
                </a:lnTo>
                <a:lnTo>
                  <a:pt x="0" y="57"/>
                </a:lnTo>
                <a:lnTo>
                  <a:pt x="19" y="57"/>
                </a:lnTo>
                <a:lnTo>
                  <a:pt x="19" y="76"/>
                </a:lnTo>
                <a:close/>
                <a:moveTo>
                  <a:pt x="19" y="19"/>
                </a:moveTo>
                <a:lnTo>
                  <a:pt x="0" y="19"/>
                </a:lnTo>
                <a:lnTo>
                  <a:pt x="0" y="0"/>
                </a:lnTo>
                <a:lnTo>
                  <a:pt x="19" y="0"/>
                </a:lnTo>
                <a:lnTo>
                  <a:pt x="19" y="19"/>
                </a:lnTo>
                <a:close/>
              </a:path>
            </a:pathLst>
          </a:custGeom>
          <a:solidFill>
            <a:srgbClr val="FFFFFF"/>
          </a:solidFill>
          <a:ln w="9525">
            <a:solidFill>
              <a:srgbClr val="000000"/>
            </a:solidFill>
            <a:round/>
            <a:headEnd/>
            <a:tailEnd/>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71" name="Freeform 39"/>
          <p:cNvSpPr>
            <a:spLocks noEditPoints="1"/>
          </p:cNvSpPr>
          <p:nvPr/>
        </p:nvSpPr>
        <p:spPr bwMode="auto">
          <a:xfrm>
            <a:off x="9568731" y="2370790"/>
            <a:ext cx="56748" cy="537605"/>
          </a:xfrm>
          <a:custGeom>
            <a:avLst/>
            <a:gdLst>
              <a:gd name="T0" fmla="*/ 19 w 19"/>
              <a:gd name="T1" fmla="*/ 417 h 417"/>
              <a:gd name="T2" fmla="*/ 0 w 19"/>
              <a:gd name="T3" fmla="*/ 417 h 417"/>
              <a:gd name="T4" fmla="*/ 0 w 19"/>
              <a:gd name="T5" fmla="*/ 398 h 417"/>
              <a:gd name="T6" fmla="*/ 19 w 19"/>
              <a:gd name="T7" fmla="*/ 398 h 417"/>
              <a:gd name="T8" fmla="*/ 19 w 19"/>
              <a:gd name="T9" fmla="*/ 417 h 417"/>
              <a:gd name="T10" fmla="*/ 19 w 19"/>
              <a:gd name="T11" fmla="*/ 360 h 417"/>
              <a:gd name="T12" fmla="*/ 0 w 19"/>
              <a:gd name="T13" fmla="*/ 360 h 417"/>
              <a:gd name="T14" fmla="*/ 0 w 19"/>
              <a:gd name="T15" fmla="*/ 341 h 417"/>
              <a:gd name="T16" fmla="*/ 19 w 19"/>
              <a:gd name="T17" fmla="*/ 341 h 417"/>
              <a:gd name="T18" fmla="*/ 19 w 19"/>
              <a:gd name="T19" fmla="*/ 360 h 417"/>
              <a:gd name="T20" fmla="*/ 19 w 19"/>
              <a:gd name="T21" fmla="*/ 303 h 417"/>
              <a:gd name="T22" fmla="*/ 0 w 19"/>
              <a:gd name="T23" fmla="*/ 303 h 417"/>
              <a:gd name="T24" fmla="*/ 0 w 19"/>
              <a:gd name="T25" fmla="*/ 285 h 417"/>
              <a:gd name="T26" fmla="*/ 19 w 19"/>
              <a:gd name="T27" fmla="*/ 285 h 417"/>
              <a:gd name="T28" fmla="*/ 19 w 19"/>
              <a:gd name="T29" fmla="*/ 303 h 417"/>
              <a:gd name="T30" fmla="*/ 19 w 19"/>
              <a:gd name="T31" fmla="*/ 247 h 417"/>
              <a:gd name="T32" fmla="*/ 0 w 19"/>
              <a:gd name="T33" fmla="*/ 247 h 417"/>
              <a:gd name="T34" fmla="*/ 0 w 19"/>
              <a:gd name="T35" fmla="*/ 228 h 417"/>
              <a:gd name="T36" fmla="*/ 19 w 19"/>
              <a:gd name="T37" fmla="*/ 228 h 417"/>
              <a:gd name="T38" fmla="*/ 19 w 19"/>
              <a:gd name="T39" fmla="*/ 247 h 417"/>
              <a:gd name="T40" fmla="*/ 19 w 19"/>
              <a:gd name="T41" fmla="*/ 190 h 417"/>
              <a:gd name="T42" fmla="*/ 0 w 19"/>
              <a:gd name="T43" fmla="*/ 190 h 417"/>
              <a:gd name="T44" fmla="*/ 0 w 19"/>
              <a:gd name="T45" fmla="*/ 171 h 417"/>
              <a:gd name="T46" fmla="*/ 19 w 19"/>
              <a:gd name="T47" fmla="*/ 171 h 417"/>
              <a:gd name="T48" fmla="*/ 19 w 19"/>
              <a:gd name="T49" fmla="*/ 190 h 417"/>
              <a:gd name="T50" fmla="*/ 19 w 19"/>
              <a:gd name="T51" fmla="*/ 133 h 417"/>
              <a:gd name="T52" fmla="*/ 0 w 19"/>
              <a:gd name="T53" fmla="*/ 133 h 417"/>
              <a:gd name="T54" fmla="*/ 0 w 19"/>
              <a:gd name="T55" fmla="*/ 114 h 417"/>
              <a:gd name="T56" fmla="*/ 19 w 19"/>
              <a:gd name="T57" fmla="*/ 114 h 417"/>
              <a:gd name="T58" fmla="*/ 19 w 19"/>
              <a:gd name="T59" fmla="*/ 133 h 417"/>
              <a:gd name="T60" fmla="*/ 19 w 19"/>
              <a:gd name="T61" fmla="*/ 76 h 417"/>
              <a:gd name="T62" fmla="*/ 0 w 19"/>
              <a:gd name="T63" fmla="*/ 76 h 417"/>
              <a:gd name="T64" fmla="*/ 0 w 19"/>
              <a:gd name="T65" fmla="*/ 57 h 417"/>
              <a:gd name="T66" fmla="*/ 19 w 19"/>
              <a:gd name="T67" fmla="*/ 57 h 417"/>
              <a:gd name="T68" fmla="*/ 19 w 19"/>
              <a:gd name="T69" fmla="*/ 76 h 417"/>
              <a:gd name="T70" fmla="*/ 19 w 19"/>
              <a:gd name="T71" fmla="*/ 19 h 417"/>
              <a:gd name="T72" fmla="*/ 0 w 19"/>
              <a:gd name="T73" fmla="*/ 19 h 417"/>
              <a:gd name="T74" fmla="*/ 0 w 19"/>
              <a:gd name="T75" fmla="*/ 0 h 417"/>
              <a:gd name="T76" fmla="*/ 19 w 19"/>
              <a:gd name="T77" fmla="*/ 0 h 417"/>
              <a:gd name="T78" fmla="*/ 19 w 19"/>
              <a:gd name="T79" fmla="*/ 19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417">
                <a:moveTo>
                  <a:pt x="19" y="417"/>
                </a:moveTo>
                <a:lnTo>
                  <a:pt x="0" y="417"/>
                </a:lnTo>
                <a:lnTo>
                  <a:pt x="0" y="398"/>
                </a:lnTo>
                <a:lnTo>
                  <a:pt x="19" y="398"/>
                </a:lnTo>
                <a:lnTo>
                  <a:pt x="19" y="417"/>
                </a:lnTo>
                <a:close/>
                <a:moveTo>
                  <a:pt x="19" y="360"/>
                </a:moveTo>
                <a:lnTo>
                  <a:pt x="0" y="360"/>
                </a:lnTo>
                <a:lnTo>
                  <a:pt x="0" y="341"/>
                </a:lnTo>
                <a:lnTo>
                  <a:pt x="19" y="341"/>
                </a:lnTo>
                <a:lnTo>
                  <a:pt x="19" y="360"/>
                </a:lnTo>
                <a:close/>
                <a:moveTo>
                  <a:pt x="19" y="303"/>
                </a:moveTo>
                <a:lnTo>
                  <a:pt x="0" y="303"/>
                </a:lnTo>
                <a:lnTo>
                  <a:pt x="0" y="285"/>
                </a:lnTo>
                <a:lnTo>
                  <a:pt x="19" y="285"/>
                </a:lnTo>
                <a:lnTo>
                  <a:pt x="19" y="303"/>
                </a:lnTo>
                <a:close/>
                <a:moveTo>
                  <a:pt x="19" y="247"/>
                </a:moveTo>
                <a:lnTo>
                  <a:pt x="0" y="247"/>
                </a:lnTo>
                <a:lnTo>
                  <a:pt x="0" y="228"/>
                </a:lnTo>
                <a:lnTo>
                  <a:pt x="19" y="228"/>
                </a:lnTo>
                <a:lnTo>
                  <a:pt x="19" y="247"/>
                </a:lnTo>
                <a:close/>
                <a:moveTo>
                  <a:pt x="19" y="190"/>
                </a:moveTo>
                <a:lnTo>
                  <a:pt x="0" y="190"/>
                </a:lnTo>
                <a:lnTo>
                  <a:pt x="0" y="171"/>
                </a:lnTo>
                <a:lnTo>
                  <a:pt x="19" y="171"/>
                </a:lnTo>
                <a:lnTo>
                  <a:pt x="19" y="190"/>
                </a:lnTo>
                <a:close/>
                <a:moveTo>
                  <a:pt x="19" y="133"/>
                </a:moveTo>
                <a:lnTo>
                  <a:pt x="0" y="133"/>
                </a:lnTo>
                <a:lnTo>
                  <a:pt x="0" y="114"/>
                </a:lnTo>
                <a:lnTo>
                  <a:pt x="19" y="114"/>
                </a:lnTo>
                <a:lnTo>
                  <a:pt x="19" y="133"/>
                </a:lnTo>
                <a:close/>
                <a:moveTo>
                  <a:pt x="19" y="76"/>
                </a:moveTo>
                <a:lnTo>
                  <a:pt x="0" y="76"/>
                </a:lnTo>
                <a:lnTo>
                  <a:pt x="0" y="57"/>
                </a:lnTo>
                <a:lnTo>
                  <a:pt x="19" y="57"/>
                </a:lnTo>
                <a:lnTo>
                  <a:pt x="19" y="76"/>
                </a:lnTo>
                <a:close/>
                <a:moveTo>
                  <a:pt x="19" y="19"/>
                </a:moveTo>
                <a:lnTo>
                  <a:pt x="0" y="19"/>
                </a:lnTo>
                <a:lnTo>
                  <a:pt x="0" y="0"/>
                </a:lnTo>
                <a:lnTo>
                  <a:pt x="19" y="0"/>
                </a:lnTo>
                <a:lnTo>
                  <a:pt x="19" y="19"/>
                </a:lnTo>
                <a:close/>
              </a:path>
            </a:pathLst>
          </a:custGeom>
          <a:solidFill>
            <a:srgbClr val="FFFFFF"/>
          </a:solidFill>
          <a:ln w="9525">
            <a:solidFill>
              <a:srgbClr val="000000"/>
            </a:solidFill>
            <a:round/>
            <a:headEnd/>
            <a:tailEnd/>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72" name="文本框 71"/>
          <p:cNvSpPr txBox="1"/>
          <p:nvPr/>
        </p:nvSpPr>
        <p:spPr>
          <a:xfrm>
            <a:off x="6579056" y="1844923"/>
            <a:ext cx="1624759" cy="400110"/>
          </a:xfrm>
          <a:prstGeom prst="rect">
            <a:avLst/>
          </a:prstGeom>
          <a:noFill/>
        </p:spPr>
        <p:txBody>
          <a:bodyPr wrap="square" rtlCol="0">
            <a:spAutoFit/>
          </a:bodyPr>
          <a:lstStyle/>
          <a:p>
            <a:pPr algn="ctr" defTabSz="685800"/>
            <a:r>
              <a:rPr lang="zh-CN" altLang="en-US" sz="2000" b="1" dirty="0">
                <a:solidFill>
                  <a:srgbClr val="158F90"/>
                </a:solidFill>
                <a:ea typeface="微软雅黑" panose="020B0503020204020204" pitchFamily="34" charset="-122"/>
              </a:rPr>
              <a:t>视觉体验</a:t>
            </a:r>
          </a:p>
        </p:txBody>
      </p:sp>
      <p:sp>
        <p:nvSpPr>
          <p:cNvPr id="73" name="文本框 72"/>
          <p:cNvSpPr txBox="1"/>
          <p:nvPr/>
        </p:nvSpPr>
        <p:spPr>
          <a:xfrm>
            <a:off x="8839232" y="1959107"/>
            <a:ext cx="1624759" cy="400110"/>
          </a:xfrm>
          <a:prstGeom prst="rect">
            <a:avLst/>
          </a:prstGeom>
          <a:noFill/>
        </p:spPr>
        <p:txBody>
          <a:bodyPr wrap="square" rtlCol="0">
            <a:spAutoFit/>
          </a:bodyPr>
          <a:lstStyle/>
          <a:p>
            <a:pPr algn="ctr" defTabSz="685800"/>
            <a:r>
              <a:rPr lang="zh-CN" altLang="en-US" sz="2000" b="1" dirty="0">
                <a:solidFill>
                  <a:srgbClr val="158F90"/>
                </a:solidFill>
                <a:ea typeface="微软雅黑" panose="020B0503020204020204" pitchFamily="34" charset="-122"/>
              </a:rPr>
              <a:t>听觉感受</a:t>
            </a:r>
          </a:p>
        </p:txBody>
      </p:sp>
      <p:sp>
        <p:nvSpPr>
          <p:cNvPr id="74" name="文本框 73"/>
          <p:cNvSpPr txBox="1"/>
          <p:nvPr/>
        </p:nvSpPr>
        <p:spPr>
          <a:xfrm>
            <a:off x="6938952" y="5887123"/>
            <a:ext cx="1624759" cy="400110"/>
          </a:xfrm>
          <a:prstGeom prst="rect">
            <a:avLst/>
          </a:prstGeom>
          <a:noFill/>
        </p:spPr>
        <p:txBody>
          <a:bodyPr wrap="square" rtlCol="0">
            <a:spAutoFit/>
          </a:bodyPr>
          <a:lstStyle/>
          <a:p>
            <a:pPr algn="ctr" defTabSz="685800"/>
            <a:r>
              <a:rPr lang="zh-CN" altLang="en-US" sz="2000" b="1" dirty="0">
                <a:solidFill>
                  <a:srgbClr val="158F90"/>
                </a:solidFill>
                <a:ea typeface="微软雅黑" panose="020B0503020204020204" pitchFamily="34" charset="-122"/>
              </a:rPr>
              <a:t>价格高昂</a:t>
            </a:r>
          </a:p>
        </p:txBody>
      </p:sp>
      <p:sp>
        <p:nvSpPr>
          <p:cNvPr id="75" name="文本框 74"/>
          <p:cNvSpPr txBox="1"/>
          <p:nvPr/>
        </p:nvSpPr>
        <p:spPr>
          <a:xfrm>
            <a:off x="9199128" y="5887123"/>
            <a:ext cx="1624759" cy="400110"/>
          </a:xfrm>
          <a:prstGeom prst="rect">
            <a:avLst/>
          </a:prstGeom>
          <a:noFill/>
        </p:spPr>
        <p:txBody>
          <a:bodyPr wrap="square" rtlCol="0">
            <a:spAutoFit/>
          </a:bodyPr>
          <a:lstStyle/>
          <a:p>
            <a:pPr algn="ctr" defTabSz="685800"/>
            <a:r>
              <a:rPr lang="zh-CN" altLang="en-US" sz="2000" b="1" dirty="0">
                <a:solidFill>
                  <a:srgbClr val="158F90"/>
                </a:solidFill>
                <a:ea typeface="微软雅黑" panose="020B0503020204020204" pitchFamily="34" charset="-122"/>
              </a:rPr>
              <a:t>不亲民</a:t>
            </a:r>
          </a:p>
        </p:txBody>
      </p:sp>
      <p:sp>
        <p:nvSpPr>
          <p:cNvPr id="76" name="矩形 7"/>
          <p:cNvSpPr>
            <a:spLocks noChangeArrowheads="1"/>
          </p:cNvSpPr>
          <p:nvPr/>
        </p:nvSpPr>
        <p:spPr bwMode="auto">
          <a:xfrm>
            <a:off x="1060756" y="1741545"/>
            <a:ext cx="2799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800" b="1" dirty="0">
                <a:solidFill>
                  <a:srgbClr val="158F90"/>
                </a:solidFill>
                <a:latin typeface="Century Gothic" pitchFamily="34" charset="0"/>
              </a:rPr>
              <a:t>VR</a:t>
            </a:r>
            <a:r>
              <a:rPr lang="zh-CN" altLang="en-US" sz="2800" b="1" dirty="0">
                <a:solidFill>
                  <a:srgbClr val="158F90"/>
                </a:solidFill>
                <a:latin typeface="Century Gothic" pitchFamily="34" charset="0"/>
              </a:rPr>
              <a:t>的理想与现实</a:t>
            </a:r>
          </a:p>
        </p:txBody>
      </p:sp>
      <p:sp>
        <p:nvSpPr>
          <p:cNvPr id="77" name="矩形 6"/>
          <p:cNvSpPr>
            <a:spLocks noChangeArrowheads="1"/>
          </p:cNvSpPr>
          <p:nvPr/>
        </p:nvSpPr>
        <p:spPr bwMode="auto">
          <a:xfrm>
            <a:off x="1060756" y="2224595"/>
            <a:ext cx="3990713"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lnSpc>
                <a:spcPct val="130000"/>
              </a:lnSpc>
              <a:spcBef>
                <a:spcPct val="0"/>
              </a:spcBef>
              <a:spcAft>
                <a:spcPct val="0"/>
              </a:spcAft>
            </a:pPr>
            <a:r>
              <a:rPr lang="zh-CN" altLang="en-US" sz="1600" dirty="0">
                <a:latin typeface="微软雅黑" panose="020B0503020204020204" pitchFamily="34" charset="-122"/>
                <a:ea typeface="微软雅黑" panose="020B0503020204020204" pitchFamily="34" charset="-122"/>
              </a:rPr>
              <a:t>显示效果佳，视觉体验与听觉感受使人身临其境，真实的交互令虚拟与现实接轨，看似完美的背后排开一些技术难关，却还有些不得不面对的现实问题</a:t>
            </a:r>
            <a:endParaRPr lang="zh-CN" altLang="en-US" sz="1600" dirty="0">
              <a:latin typeface="Century Gothic" panose="020B0502020202020204" pitchFamily="34" charset="0"/>
            </a:endParaRPr>
          </a:p>
        </p:txBody>
      </p:sp>
      <p:sp>
        <p:nvSpPr>
          <p:cNvPr id="78" name="矩形 6"/>
          <p:cNvSpPr>
            <a:spLocks noChangeArrowheads="1"/>
          </p:cNvSpPr>
          <p:nvPr/>
        </p:nvSpPr>
        <p:spPr bwMode="auto">
          <a:xfrm>
            <a:off x="1303850" y="3750643"/>
            <a:ext cx="3731846"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lnSpc>
                <a:spcPct val="130000"/>
              </a:lnSpc>
              <a:spcBef>
                <a:spcPct val="0"/>
              </a:spcBef>
              <a:spcAft>
                <a:spcPct val="0"/>
              </a:spcAft>
              <a:buFont typeface="Arial" panose="020B0604020202020204" pitchFamily="34" charset="0"/>
              <a:buChar char="•"/>
            </a:pPr>
            <a:r>
              <a:rPr lang="zh-CN" altLang="en-US" sz="1200" dirty="0">
                <a:latin typeface="+mj-ea"/>
                <a:ea typeface="+mj-ea"/>
              </a:rPr>
              <a:t>设备体积庞大，导致携带困难，需要外部硬件支持，使</a:t>
            </a:r>
            <a:r>
              <a:rPr lang="en-US" altLang="zh-CN" sz="1200" dirty="0">
                <a:latin typeface="+mj-ea"/>
                <a:ea typeface="+mj-ea"/>
              </a:rPr>
              <a:t>VR</a:t>
            </a:r>
            <a:r>
              <a:rPr lang="zh-CN" altLang="en-US" sz="1200" dirty="0">
                <a:latin typeface="+mj-ea"/>
                <a:ea typeface="+mj-ea"/>
              </a:rPr>
              <a:t>难以走出家门</a:t>
            </a:r>
            <a:endParaRPr lang="en-US" altLang="zh-CN" sz="1200" dirty="0">
              <a:latin typeface="+mj-ea"/>
              <a:ea typeface="+mj-ea"/>
            </a:endParaRPr>
          </a:p>
          <a:p>
            <a:pPr defTabSz="914400" eaLnBrk="1" fontAlgn="base" hangingPunct="1">
              <a:lnSpc>
                <a:spcPct val="130000"/>
              </a:lnSpc>
              <a:spcBef>
                <a:spcPct val="0"/>
              </a:spcBef>
              <a:spcAft>
                <a:spcPct val="0"/>
              </a:spcAft>
              <a:buFont typeface="Arial" panose="020B0604020202020204" pitchFamily="34" charset="0"/>
              <a:buChar char="•"/>
            </a:pPr>
            <a:r>
              <a:rPr lang="zh-CN" altLang="en-US" sz="1200" dirty="0">
                <a:latin typeface="+mj-ea"/>
                <a:ea typeface="+mj-ea"/>
              </a:rPr>
              <a:t>现在的</a:t>
            </a:r>
            <a:r>
              <a:rPr lang="en-US" altLang="zh-CN" sz="1200" dirty="0">
                <a:latin typeface="+mj-ea"/>
                <a:ea typeface="+mj-ea"/>
              </a:rPr>
              <a:t>VR</a:t>
            </a:r>
            <a:r>
              <a:rPr lang="zh-CN" altLang="en-US" sz="1200" dirty="0">
                <a:latin typeface="+mj-ea"/>
                <a:ea typeface="+mj-ea"/>
              </a:rPr>
              <a:t>只面对高端用户，导致价格高昂，相应外部硬件也极高，配置整个系统的价格居高不下</a:t>
            </a:r>
            <a:endParaRPr lang="en-US" altLang="zh-CN" sz="1200" dirty="0">
              <a:latin typeface="+mj-ea"/>
              <a:ea typeface="+mj-ea"/>
            </a:endParaRPr>
          </a:p>
          <a:p>
            <a:pPr defTabSz="914400" eaLnBrk="1" fontAlgn="base" hangingPunct="1">
              <a:lnSpc>
                <a:spcPct val="130000"/>
              </a:lnSpc>
              <a:spcBef>
                <a:spcPct val="0"/>
              </a:spcBef>
              <a:spcAft>
                <a:spcPct val="0"/>
              </a:spcAft>
              <a:buFont typeface="Arial" panose="020B0604020202020204" pitchFamily="34" charset="0"/>
              <a:buChar char="•"/>
            </a:pPr>
            <a:r>
              <a:rPr lang="en-US" altLang="zh-CN" sz="1200" dirty="0">
                <a:latin typeface="+mj-ea"/>
                <a:ea typeface="+mj-ea"/>
              </a:rPr>
              <a:t>VR</a:t>
            </a:r>
            <a:r>
              <a:rPr lang="zh-CN" altLang="en-US" sz="1200" dirty="0">
                <a:latin typeface="+mj-ea"/>
                <a:ea typeface="+mj-ea"/>
              </a:rPr>
              <a:t>对于场地的要求也非常高，也间接地导致了有条件购买的用户对他望而却步</a:t>
            </a:r>
            <a:endParaRPr lang="zh-CN" altLang="en-US" sz="1200" dirty="0">
              <a:latin typeface="Century Gothic" panose="020B0502020202020204" pitchFamily="34" charset="0"/>
            </a:endParaRPr>
          </a:p>
        </p:txBody>
      </p:sp>
      <p:sp>
        <p:nvSpPr>
          <p:cNvPr id="79" name="Freeform 38"/>
          <p:cNvSpPr>
            <a:spLocks noEditPoints="1"/>
          </p:cNvSpPr>
          <p:nvPr/>
        </p:nvSpPr>
        <p:spPr bwMode="auto">
          <a:xfrm flipH="1">
            <a:off x="6557229" y="3583653"/>
            <a:ext cx="45719" cy="779647"/>
          </a:xfrm>
          <a:custGeom>
            <a:avLst/>
            <a:gdLst>
              <a:gd name="T0" fmla="*/ 0 w 19"/>
              <a:gd name="T1" fmla="*/ 756 h 756"/>
              <a:gd name="T2" fmla="*/ 19 w 19"/>
              <a:gd name="T3" fmla="*/ 739 h 756"/>
              <a:gd name="T4" fmla="*/ 19 w 19"/>
              <a:gd name="T5" fmla="*/ 701 h 756"/>
              <a:gd name="T6" fmla="*/ 0 w 19"/>
              <a:gd name="T7" fmla="*/ 682 h 756"/>
              <a:gd name="T8" fmla="*/ 19 w 19"/>
              <a:gd name="T9" fmla="*/ 701 h 756"/>
              <a:gd name="T10" fmla="*/ 0 w 19"/>
              <a:gd name="T11" fmla="*/ 644 h 756"/>
              <a:gd name="T12" fmla="*/ 19 w 19"/>
              <a:gd name="T13" fmla="*/ 625 h 756"/>
              <a:gd name="T14" fmla="*/ 19 w 19"/>
              <a:gd name="T15" fmla="*/ 587 h 756"/>
              <a:gd name="T16" fmla="*/ 0 w 19"/>
              <a:gd name="T17" fmla="*/ 568 h 756"/>
              <a:gd name="T18" fmla="*/ 19 w 19"/>
              <a:gd name="T19" fmla="*/ 587 h 756"/>
              <a:gd name="T20" fmla="*/ 0 w 19"/>
              <a:gd name="T21" fmla="*/ 531 h 756"/>
              <a:gd name="T22" fmla="*/ 19 w 19"/>
              <a:gd name="T23" fmla="*/ 512 h 756"/>
              <a:gd name="T24" fmla="*/ 19 w 19"/>
              <a:gd name="T25" fmla="*/ 474 h 756"/>
              <a:gd name="T26" fmla="*/ 0 w 19"/>
              <a:gd name="T27" fmla="*/ 455 h 756"/>
              <a:gd name="T28" fmla="*/ 19 w 19"/>
              <a:gd name="T29" fmla="*/ 474 h 756"/>
              <a:gd name="T30" fmla="*/ 0 w 19"/>
              <a:gd name="T31" fmla="*/ 417 h 756"/>
              <a:gd name="T32" fmla="*/ 19 w 19"/>
              <a:gd name="T33" fmla="*/ 398 h 756"/>
              <a:gd name="T34" fmla="*/ 19 w 19"/>
              <a:gd name="T35" fmla="*/ 360 h 756"/>
              <a:gd name="T36" fmla="*/ 0 w 19"/>
              <a:gd name="T37" fmla="*/ 341 h 756"/>
              <a:gd name="T38" fmla="*/ 19 w 19"/>
              <a:gd name="T39" fmla="*/ 360 h 756"/>
              <a:gd name="T40" fmla="*/ 0 w 19"/>
              <a:gd name="T41" fmla="*/ 303 h 756"/>
              <a:gd name="T42" fmla="*/ 19 w 19"/>
              <a:gd name="T43" fmla="*/ 284 h 756"/>
              <a:gd name="T44" fmla="*/ 19 w 19"/>
              <a:gd name="T45" fmla="*/ 246 h 756"/>
              <a:gd name="T46" fmla="*/ 0 w 19"/>
              <a:gd name="T47" fmla="*/ 227 h 756"/>
              <a:gd name="T48" fmla="*/ 19 w 19"/>
              <a:gd name="T49" fmla="*/ 246 h 756"/>
              <a:gd name="T50" fmla="*/ 0 w 19"/>
              <a:gd name="T51" fmla="*/ 190 h 756"/>
              <a:gd name="T52" fmla="*/ 19 w 19"/>
              <a:gd name="T53" fmla="*/ 171 h 756"/>
              <a:gd name="T54" fmla="*/ 19 w 19"/>
              <a:gd name="T55" fmla="*/ 133 h 756"/>
              <a:gd name="T56" fmla="*/ 0 w 19"/>
              <a:gd name="T57" fmla="*/ 114 h 756"/>
              <a:gd name="T58" fmla="*/ 19 w 19"/>
              <a:gd name="T59" fmla="*/ 133 h 756"/>
              <a:gd name="T60" fmla="*/ 0 w 19"/>
              <a:gd name="T61" fmla="*/ 76 h 756"/>
              <a:gd name="T62" fmla="*/ 19 w 19"/>
              <a:gd name="T63" fmla="*/ 57 h 756"/>
              <a:gd name="T64" fmla="*/ 19 w 19"/>
              <a:gd name="T65" fmla="*/ 19 h 756"/>
              <a:gd name="T66" fmla="*/ 0 w 19"/>
              <a:gd name="T67" fmla="*/ 0 h 756"/>
              <a:gd name="T68" fmla="*/ 19 w 19"/>
              <a:gd name="T69" fmla="*/ 1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756">
                <a:moveTo>
                  <a:pt x="19" y="756"/>
                </a:moveTo>
                <a:lnTo>
                  <a:pt x="0" y="756"/>
                </a:lnTo>
                <a:lnTo>
                  <a:pt x="0" y="739"/>
                </a:lnTo>
                <a:lnTo>
                  <a:pt x="19" y="739"/>
                </a:lnTo>
                <a:lnTo>
                  <a:pt x="19" y="756"/>
                </a:lnTo>
                <a:close/>
                <a:moveTo>
                  <a:pt x="19" y="701"/>
                </a:moveTo>
                <a:lnTo>
                  <a:pt x="0" y="701"/>
                </a:lnTo>
                <a:lnTo>
                  <a:pt x="0" y="682"/>
                </a:lnTo>
                <a:lnTo>
                  <a:pt x="19" y="682"/>
                </a:lnTo>
                <a:lnTo>
                  <a:pt x="19" y="701"/>
                </a:lnTo>
                <a:close/>
                <a:moveTo>
                  <a:pt x="19" y="644"/>
                </a:moveTo>
                <a:lnTo>
                  <a:pt x="0" y="644"/>
                </a:lnTo>
                <a:lnTo>
                  <a:pt x="0" y="625"/>
                </a:lnTo>
                <a:lnTo>
                  <a:pt x="19" y="625"/>
                </a:lnTo>
                <a:lnTo>
                  <a:pt x="19" y="644"/>
                </a:lnTo>
                <a:close/>
                <a:moveTo>
                  <a:pt x="19" y="587"/>
                </a:moveTo>
                <a:lnTo>
                  <a:pt x="0" y="587"/>
                </a:lnTo>
                <a:lnTo>
                  <a:pt x="0" y="568"/>
                </a:lnTo>
                <a:lnTo>
                  <a:pt x="19" y="568"/>
                </a:lnTo>
                <a:lnTo>
                  <a:pt x="19" y="587"/>
                </a:lnTo>
                <a:close/>
                <a:moveTo>
                  <a:pt x="19" y="531"/>
                </a:moveTo>
                <a:lnTo>
                  <a:pt x="0" y="531"/>
                </a:lnTo>
                <a:lnTo>
                  <a:pt x="0" y="512"/>
                </a:lnTo>
                <a:lnTo>
                  <a:pt x="19" y="512"/>
                </a:lnTo>
                <a:lnTo>
                  <a:pt x="19" y="531"/>
                </a:lnTo>
                <a:close/>
                <a:moveTo>
                  <a:pt x="19" y="474"/>
                </a:moveTo>
                <a:lnTo>
                  <a:pt x="0" y="474"/>
                </a:lnTo>
                <a:lnTo>
                  <a:pt x="0" y="455"/>
                </a:lnTo>
                <a:lnTo>
                  <a:pt x="19" y="455"/>
                </a:lnTo>
                <a:lnTo>
                  <a:pt x="19" y="474"/>
                </a:lnTo>
                <a:close/>
                <a:moveTo>
                  <a:pt x="19" y="417"/>
                </a:moveTo>
                <a:lnTo>
                  <a:pt x="0" y="417"/>
                </a:lnTo>
                <a:lnTo>
                  <a:pt x="0" y="398"/>
                </a:lnTo>
                <a:lnTo>
                  <a:pt x="19" y="398"/>
                </a:lnTo>
                <a:lnTo>
                  <a:pt x="19" y="417"/>
                </a:lnTo>
                <a:close/>
                <a:moveTo>
                  <a:pt x="19" y="360"/>
                </a:moveTo>
                <a:lnTo>
                  <a:pt x="0" y="360"/>
                </a:lnTo>
                <a:lnTo>
                  <a:pt x="0" y="341"/>
                </a:lnTo>
                <a:lnTo>
                  <a:pt x="19" y="341"/>
                </a:lnTo>
                <a:lnTo>
                  <a:pt x="19" y="360"/>
                </a:lnTo>
                <a:close/>
                <a:moveTo>
                  <a:pt x="19" y="303"/>
                </a:moveTo>
                <a:lnTo>
                  <a:pt x="0" y="303"/>
                </a:lnTo>
                <a:lnTo>
                  <a:pt x="0" y="284"/>
                </a:lnTo>
                <a:lnTo>
                  <a:pt x="19" y="284"/>
                </a:lnTo>
                <a:lnTo>
                  <a:pt x="19" y="303"/>
                </a:lnTo>
                <a:close/>
                <a:moveTo>
                  <a:pt x="19" y="246"/>
                </a:moveTo>
                <a:lnTo>
                  <a:pt x="0" y="246"/>
                </a:lnTo>
                <a:lnTo>
                  <a:pt x="0" y="227"/>
                </a:lnTo>
                <a:lnTo>
                  <a:pt x="19" y="227"/>
                </a:lnTo>
                <a:lnTo>
                  <a:pt x="19" y="246"/>
                </a:lnTo>
                <a:close/>
                <a:moveTo>
                  <a:pt x="19" y="190"/>
                </a:moveTo>
                <a:lnTo>
                  <a:pt x="0" y="190"/>
                </a:lnTo>
                <a:lnTo>
                  <a:pt x="0" y="171"/>
                </a:lnTo>
                <a:lnTo>
                  <a:pt x="19" y="171"/>
                </a:lnTo>
                <a:lnTo>
                  <a:pt x="19" y="190"/>
                </a:lnTo>
                <a:close/>
                <a:moveTo>
                  <a:pt x="19" y="133"/>
                </a:moveTo>
                <a:lnTo>
                  <a:pt x="0" y="133"/>
                </a:lnTo>
                <a:lnTo>
                  <a:pt x="0" y="114"/>
                </a:lnTo>
                <a:lnTo>
                  <a:pt x="19" y="114"/>
                </a:lnTo>
                <a:lnTo>
                  <a:pt x="19" y="133"/>
                </a:lnTo>
                <a:close/>
                <a:moveTo>
                  <a:pt x="19" y="76"/>
                </a:moveTo>
                <a:lnTo>
                  <a:pt x="0" y="76"/>
                </a:lnTo>
                <a:lnTo>
                  <a:pt x="0" y="57"/>
                </a:lnTo>
                <a:lnTo>
                  <a:pt x="19" y="57"/>
                </a:lnTo>
                <a:lnTo>
                  <a:pt x="19" y="76"/>
                </a:lnTo>
                <a:close/>
                <a:moveTo>
                  <a:pt x="19" y="19"/>
                </a:moveTo>
                <a:lnTo>
                  <a:pt x="0" y="19"/>
                </a:lnTo>
                <a:lnTo>
                  <a:pt x="0" y="0"/>
                </a:lnTo>
                <a:lnTo>
                  <a:pt x="19" y="0"/>
                </a:lnTo>
                <a:lnTo>
                  <a:pt x="19" y="19"/>
                </a:lnTo>
                <a:close/>
              </a:path>
            </a:pathLst>
          </a:custGeom>
          <a:solidFill>
            <a:srgbClr val="FFFFFF"/>
          </a:solidFill>
          <a:ln w="9525">
            <a:solidFill>
              <a:srgbClr val="000000"/>
            </a:solidFill>
            <a:round/>
            <a:headEnd/>
            <a:tailEnd/>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80" name="文本框 79"/>
          <p:cNvSpPr txBox="1"/>
          <p:nvPr/>
        </p:nvSpPr>
        <p:spPr>
          <a:xfrm>
            <a:off x="5669608" y="3183541"/>
            <a:ext cx="1624759" cy="400110"/>
          </a:xfrm>
          <a:prstGeom prst="rect">
            <a:avLst/>
          </a:prstGeom>
          <a:noFill/>
        </p:spPr>
        <p:txBody>
          <a:bodyPr wrap="square" rtlCol="0">
            <a:spAutoFit/>
          </a:bodyPr>
          <a:lstStyle/>
          <a:p>
            <a:pPr algn="ctr" defTabSz="685800"/>
            <a:r>
              <a:rPr lang="zh-CN" altLang="en-US" sz="2000" b="1" dirty="0">
                <a:solidFill>
                  <a:srgbClr val="158F90"/>
                </a:solidFill>
                <a:ea typeface="微软雅黑" panose="020B0503020204020204" pitchFamily="34" charset="-122"/>
              </a:rPr>
              <a:t>显示效果</a:t>
            </a:r>
          </a:p>
        </p:txBody>
      </p:sp>
      <p:sp>
        <p:nvSpPr>
          <p:cNvPr id="81" name="Freeform 39"/>
          <p:cNvSpPr>
            <a:spLocks noEditPoints="1"/>
          </p:cNvSpPr>
          <p:nvPr/>
        </p:nvSpPr>
        <p:spPr bwMode="auto">
          <a:xfrm>
            <a:off x="10817913" y="3484829"/>
            <a:ext cx="45719" cy="386499"/>
          </a:xfrm>
          <a:custGeom>
            <a:avLst/>
            <a:gdLst>
              <a:gd name="T0" fmla="*/ 19 w 19"/>
              <a:gd name="T1" fmla="*/ 417 h 417"/>
              <a:gd name="T2" fmla="*/ 0 w 19"/>
              <a:gd name="T3" fmla="*/ 417 h 417"/>
              <a:gd name="T4" fmla="*/ 0 w 19"/>
              <a:gd name="T5" fmla="*/ 398 h 417"/>
              <a:gd name="T6" fmla="*/ 19 w 19"/>
              <a:gd name="T7" fmla="*/ 398 h 417"/>
              <a:gd name="T8" fmla="*/ 19 w 19"/>
              <a:gd name="T9" fmla="*/ 417 h 417"/>
              <a:gd name="T10" fmla="*/ 19 w 19"/>
              <a:gd name="T11" fmla="*/ 360 h 417"/>
              <a:gd name="T12" fmla="*/ 0 w 19"/>
              <a:gd name="T13" fmla="*/ 360 h 417"/>
              <a:gd name="T14" fmla="*/ 0 w 19"/>
              <a:gd name="T15" fmla="*/ 341 h 417"/>
              <a:gd name="T16" fmla="*/ 19 w 19"/>
              <a:gd name="T17" fmla="*/ 341 h 417"/>
              <a:gd name="T18" fmla="*/ 19 w 19"/>
              <a:gd name="T19" fmla="*/ 360 h 417"/>
              <a:gd name="T20" fmla="*/ 19 w 19"/>
              <a:gd name="T21" fmla="*/ 303 h 417"/>
              <a:gd name="T22" fmla="*/ 0 w 19"/>
              <a:gd name="T23" fmla="*/ 303 h 417"/>
              <a:gd name="T24" fmla="*/ 0 w 19"/>
              <a:gd name="T25" fmla="*/ 285 h 417"/>
              <a:gd name="T26" fmla="*/ 19 w 19"/>
              <a:gd name="T27" fmla="*/ 285 h 417"/>
              <a:gd name="T28" fmla="*/ 19 w 19"/>
              <a:gd name="T29" fmla="*/ 303 h 417"/>
              <a:gd name="T30" fmla="*/ 19 w 19"/>
              <a:gd name="T31" fmla="*/ 247 h 417"/>
              <a:gd name="T32" fmla="*/ 0 w 19"/>
              <a:gd name="T33" fmla="*/ 247 h 417"/>
              <a:gd name="T34" fmla="*/ 0 w 19"/>
              <a:gd name="T35" fmla="*/ 228 h 417"/>
              <a:gd name="T36" fmla="*/ 19 w 19"/>
              <a:gd name="T37" fmla="*/ 228 h 417"/>
              <a:gd name="T38" fmla="*/ 19 w 19"/>
              <a:gd name="T39" fmla="*/ 247 h 417"/>
              <a:gd name="T40" fmla="*/ 19 w 19"/>
              <a:gd name="T41" fmla="*/ 190 h 417"/>
              <a:gd name="T42" fmla="*/ 0 w 19"/>
              <a:gd name="T43" fmla="*/ 190 h 417"/>
              <a:gd name="T44" fmla="*/ 0 w 19"/>
              <a:gd name="T45" fmla="*/ 171 h 417"/>
              <a:gd name="T46" fmla="*/ 19 w 19"/>
              <a:gd name="T47" fmla="*/ 171 h 417"/>
              <a:gd name="T48" fmla="*/ 19 w 19"/>
              <a:gd name="T49" fmla="*/ 190 h 417"/>
              <a:gd name="T50" fmla="*/ 19 w 19"/>
              <a:gd name="T51" fmla="*/ 133 h 417"/>
              <a:gd name="T52" fmla="*/ 0 w 19"/>
              <a:gd name="T53" fmla="*/ 133 h 417"/>
              <a:gd name="T54" fmla="*/ 0 w 19"/>
              <a:gd name="T55" fmla="*/ 114 h 417"/>
              <a:gd name="T56" fmla="*/ 19 w 19"/>
              <a:gd name="T57" fmla="*/ 114 h 417"/>
              <a:gd name="T58" fmla="*/ 19 w 19"/>
              <a:gd name="T59" fmla="*/ 133 h 417"/>
              <a:gd name="T60" fmla="*/ 19 w 19"/>
              <a:gd name="T61" fmla="*/ 76 h 417"/>
              <a:gd name="T62" fmla="*/ 0 w 19"/>
              <a:gd name="T63" fmla="*/ 76 h 417"/>
              <a:gd name="T64" fmla="*/ 0 w 19"/>
              <a:gd name="T65" fmla="*/ 57 h 417"/>
              <a:gd name="T66" fmla="*/ 19 w 19"/>
              <a:gd name="T67" fmla="*/ 57 h 417"/>
              <a:gd name="T68" fmla="*/ 19 w 19"/>
              <a:gd name="T69" fmla="*/ 76 h 417"/>
              <a:gd name="T70" fmla="*/ 19 w 19"/>
              <a:gd name="T71" fmla="*/ 19 h 417"/>
              <a:gd name="T72" fmla="*/ 0 w 19"/>
              <a:gd name="T73" fmla="*/ 19 h 417"/>
              <a:gd name="T74" fmla="*/ 0 w 19"/>
              <a:gd name="T75" fmla="*/ 0 h 417"/>
              <a:gd name="T76" fmla="*/ 19 w 19"/>
              <a:gd name="T77" fmla="*/ 0 h 417"/>
              <a:gd name="T78" fmla="*/ 19 w 19"/>
              <a:gd name="T79" fmla="*/ 19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417">
                <a:moveTo>
                  <a:pt x="19" y="417"/>
                </a:moveTo>
                <a:lnTo>
                  <a:pt x="0" y="417"/>
                </a:lnTo>
                <a:lnTo>
                  <a:pt x="0" y="398"/>
                </a:lnTo>
                <a:lnTo>
                  <a:pt x="19" y="398"/>
                </a:lnTo>
                <a:lnTo>
                  <a:pt x="19" y="417"/>
                </a:lnTo>
                <a:close/>
                <a:moveTo>
                  <a:pt x="19" y="360"/>
                </a:moveTo>
                <a:lnTo>
                  <a:pt x="0" y="360"/>
                </a:lnTo>
                <a:lnTo>
                  <a:pt x="0" y="341"/>
                </a:lnTo>
                <a:lnTo>
                  <a:pt x="19" y="341"/>
                </a:lnTo>
                <a:lnTo>
                  <a:pt x="19" y="360"/>
                </a:lnTo>
                <a:close/>
                <a:moveTo>
                  <a:pt x="19" y="303"/>
                </a:moveTo>
                <a:lnTo>
                  <a:pt x="0" y="303"/>
                </a:lnTo>
                <a:lnTo>
                  <a:pt x="0" y="285"/>
                </a:lnTo>
                <a:lnTo>
                  <a:pt x="19" y="285"/>
                </a:lnTo>
                <a:lnTo>
                  <a:pt x="19" y="303"/>
                </a:lnTo>
                <a:close/>
                <a:moveTo>
                  <a:pt x="19" y="247"/>
                </a:moveTo>
                <a:lnTo>
                  <a:pt x="0" y="247"/>
                </a:lnTo>
                <a:lnTo>
                  <a:pt x="0" y="228"/>
                </a:lnTo>
                <a:lnTo>
                  <a:pt x="19" y="228"/>
                </a:lnTo>
                <a:lnTo>
                  <a:pt x="19" y="247"/>
                </a:lnTo>
                <a:close/>
                <a:moveTo>
                  <a:pt x="19" y="190"/>
                </a:moveTo>
                <a:lnTo>
                  <a:pt x="0" y="190"/>
                </a:lnTo>
                <a:lnTo>
                  <a:pt x="0" y="171"/>
                </a:lnTo>
                <a:lnTo>
                  <a:pt x="19" y="171"/>
                </a:lnTo>
                <a:lnTo>
                  <a:pt x="19" y="190"/>
                </a:lnTo>
                <a:close/>
                <a:moveTo>
                  <a:pt x="19" y="133"/>
                </a:moveTo>
                <a:lnTo>
                  <a:pt x="0" y="133"/>
                </a:lnTo>
                <a:lnTo>
                  <a:pt x="0" y="114"/>
                </a:lnTo>
                <a:lnTo>
                  <a:pt x="19" y="114"/>
                </a:lnTo>
                <a:lnTo>
                  <a:pt x="19" y="133"/>
                </a:lnTo>
                <a:close/>
                <a:moveTo>
                  <a:pt x="19" y="76"/>
                </a:moveTo>
                <a:lnTo>
                  <a:pt x="0" y="76"/>
                </a:lnTo>
                <a:lnTo>
                  <a:pt x="0" y="57"/>
                </a:lnTo>
                <a:lnTo>
                  <a:pt x="19" y="57"/>
                </a:lnTo>
                <a:lnTo>
                  <a:pt x="19" y="76"/>
                </a:lnTo>
                <a:close/>
                <a:moveTo>
                  <a:pt x="19" y="19"/>
                </a:moveTo>
                <a:lnTo>
                  <a:pt x="0" y="19"/>
                </a:lnTo>
                <a:lnTo>
                  <a:pt x="0" y="0"/>
                </a:lnTo>
                <a:lnTo>
                  <a:pt x="19" y="0"/>
                </a:lnTo>
                <a:lnTo>
                  <a:pt x="19" y="19"/>
                </a:lnTo>
                <a:close/>
              </a:path>
            </a:pathLst>
          </a:custGeom>
          <a:solidFill>
            <a:srgbClr val="FFFFFF"/>
          </a:solidFill>
          <a:ln w="9525">
            <a:solidFill>
              <a:srgbClr val="000000"/>
            </a:solidFill>
            <a:round/>
            <a:headEnd/>
            <a:tailEnd/>
          </a:ln>
          <a:extLst/>
        </p:spPr>
        <p:txBody>
          <a:bodyPr vert="horz" wrap="square" lIns="68580" tIns="34290" rIns="68580" bIns="34290" numCol="1" anchor="t" anchorCtr="0" compatLnSpc="1">
            <a:prstTxWarp prst="textNoShape">
              <a:avLst/>
            </a:prstTxWarp>
          </a:bodyPr>
          <a:lstStyle/>
          <a:p>
            <a:pPr defTabSz="685800"/>
            <a:endParaRPr lang="zh-CN" altLang="en-US" sz="1350">
              <a:solidFill>
                <a:prstClr val="black"/>
              </a:solidFill>
            </a:endParaRPr>
          </a:p>
        </p:txBody>
      </p:sp>
      <p:sp>
        <p:nvSpPr>
          <p:cNvPr id="82" name="文本框 81"/>
          <p:cNvSpPr txBox="1"/>
          <p:nvPr/>
        </p:nvSpPr>
        <p:spPr>
          <a:xfrm>
            <a:off x="10096800" y="3035332"/>
            <a:ext cx="1624759" cy="400110"/>
          </a:xfrm>
          <a:prstGeom prst="rect">
            <a:avLst/>
          </a:prstGeom>
          <a:noFill/>
        </p:spPr>
        <p:txBody>
          <a:bodyPr wrap="square" rtlCol="0">
            <a:spAutoFit/>
          </a:bodyPr>
          <a:lstStyle/>
          <a:p>
            <a:pPr algn="ctr" defTabSz="685800"/>
            <a:r>
              <a:rPr lang="zh-CN" altLang="en-US" sz="2000" b="1" dirty="0">
                <a:solidFill>
                  <a:srgbClr val="158F90"/>
                </a:solidFill>
                <a:ea typeface="微软雅黑" panose="020B0503020204020204" pitchFamily="34" charset="-122"/>
              </a:rPr>
              <a:t>真实交互</a:t>
            </a:r>
          </a:p>
        </p:txBody>
      </p:sp>
      <p:sp>
        <p:nvSpPr>
          <p:cNvPr id="4" name="文本框 3"/>
          <p:cNvSpPr txBox="1"/>
          <p:nvPr/>
        </p:nvSpPr>
        <p:spPr>
          <a:xfrm>
            <a:off x="1213757" y="5528471"/>
            <a:ext cx="3837712" cy="646331"/>
          </a:xfrm>
          <a:prstGeom prst="rect">
            <a:avLst/>
          </a:prstGeom>
          <a:noFill/>
        </p:spPr>
        <p:txBody>
          <a:bodyPr wrap="square" rtlCol="0">
            <a:spAutoFit/>
          </a:bodyPr>
          <a:lstStyle/>
          <a:p>
            <a:r>
              <a:rPr lang="zh-CN" altLang="en-US" dirty="0"/>
              <a:t>正是这些原因，使</a:t>
            </a:r>
            <a:r>
              <a:rPr lang="en-US" altLang="zh-CN" dirty="0"/>
              <a:t>Google CardBoard</a:t>
            </a:r>
            <a:r>
              <a:rPr lang="zh-CN" altLang="en-US" dirty="0"/>
              <a:t>等低成本便携式</a:t>
            </a:r>
            <a:r>
              <a:rPr lang="en-US" altLang="zh-CN" dirty="0"/>
              <a:t>VR</a:t>
            </a:r>
            <a:r>
              <a:rPr lang="zh-CN" altLang="en-US" dirty="0"/>
              <a:t>应运而生</a:t>
            </a:r>
          </a:p>
        </p:txBody>
      </p:sp>
    </p:spTree>
    <p:extLst>
      <p:ext uri="{BB962C8B-B14F-4D97-AF65-F5344CB8AC3E}">
        <p14:creationId xmlns:p14="http://schemas.microsoft.com/office/powerpoint/2010/main" val="39004178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50" y="-1805996"/>
            <a:ext cx="3905250" cy="10864513"/>
          </a:xfrm>
          <a:prstGeom prst="rect">
            <a:avLst/>
          </a:prstGeom>
          <a:noFill/>
        </p:spPr>
        <p:txBody>
          <a:bodyPr wrap="square" rtlCol="0">
            <a:spAutoFit/>
          </a:bodyPr>
          <a:lstStyle/>
          <a:p>
            <a:r>
              <a:rPr lang="en-US" altLang="zh-CN" sz="70000" b="1" dirty="0">
                <a:solidFill>
                  <a:schemeClr val="bg1"/>
                </a:solidFill>
                <a:latin typeface="Segoe UI" panose="020B0502040204020203" pitchFamily="34" charset="0"/>
                <a:cs typeface="Segoe UI" panose="020B0502040204020203" pitchFamily="34" charset="0"/>
              </a:rPr>
              <a:t>2</a:t>
            </a:r>
            <a:endParaRPr lang="zh-CN" altLang="en-US" sz="70000" b="1" dirty="0">
              <a:solidFill>
                <a:schemeClr val="bg1"/>
              </a:solidFill>
              <a:latin typeface="Segoe UI" panose="020B0502040204020203" pitchFamily="34" charset="0"/>
              <a:cs typeface="Segoe UI" panose="020B0502040204020203" pitchFamily="34" charset="0"/>
            </a:endParaRPr>
          </a:p>
        </p:txBody>
      </p:sp>
      <p:sp>
        <p:nvSpPr>
          <p:cNvPr id="3" name="文本框 2"/>
          <p:cNvSpPr txBox="1"/>
          <p:nvPr/>
        </p:nvSpPr>
        <p:spPr>
          <a:xfrm>
            <a:off x="6037006" y="3008671"/>
            <a:ext cx="2694039" cy="769441"/>
          </a:xfrm>
          <a:prstGeom prst="rect">
            <a:avLst/>
          </a:prstGeom>
          <a:solidFill>
            <a:schemeClr val="bg1"/>
          </a:solidFill>
        </p:spPr>
        <p:txBody>
          <a:bodyPr wrap="square" rtlCol="0">
            <a:spAutoFit/>
          </a:bodyPr>
          <a:lstStyle/>
          <a:p>
            <a:r>
              <a:rPr lang="en-US" altLang="zh-CN" sz="4400" b="1" dirty="0">
                <a:solidFill>
                  <a:srgbClr val="158F90"/>
                </a:solidFill>
              </a:rPr>
              <a:t>PART TWO</a:t>
            </a:r>
            <a:endParaRPr lang="zh-CN" altLang="en-US" sz="4400" b="1" dirty="0">
              <a:solidFill>
                <a:srgbClr val="158F90"/>
              </a:solidFill>
            </a:endParaRPr>
          </a:p>
        </p:txBody>
      </p:sp>
      <p:sp>
        <p:nvSpPr>
          <p:cNvPr id="4" name="文本框 3"/>
          <p:cNvSpPr txBox="1"/>
          <p:nvPr/>
        </p:nvSpPr>
        <p:spPr>
          <a:xfrm>
            <a:off x="5991841" y="3979741"/>
            <a:ext cx="4391024" cy="592259"/>
          </a:xfrm>
          <a:prstGeom prst="rect">
            <a:avLst/>
          </a:prstGeom>
          <a:noFill/>
        </p:spPr>
        <p:txBody>
          <a:bodyPr wrap="square" rtlCol="0">
            <a:spAutoFit/>
          </a:bodyPr>
          <a:lstStyle/>
          <a:p>
            <a:r>
              <a:rPr lang="zh-CN" altLang="en-US" sz="3200" dirty="0">
                <a:solidFill>
                  <a:schemeClr val="bg1"/>
                </a:solidFill>
              </a:rPr>
              <a:t>盘点当下</a:t>
            </a:r>
          </a:p>
        </p:txBody>
      </p:sp>
    </p:spTree>
    <p:extLst>
      <p:ext uri="{BB962C8B-B14F-4D97-AF65-F5344CB8AC3E}">
        <p14:creationId xmlns:p14="http://schemas.microsoft.com/office/powerpoint/2010/main" val="238259928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盘点当下</a:t>
            </a:r>
          </a:p>
        </p:txBody>
      </p:sp>
      <p:sp>
        <p:nvSpPr>
          <p:cNvPr id="3" name="文本占位符 2"/>
          <p:cNvSpPr>
            <a:spLocks noGrp="1"/>
          </p:cNvSpPr>
          <p:nvPr>
            <p:ph type="body" sz="quarter" idx="11"/>
          </p:nvPr>
        </p:nvSpPr>
        <p:spPr/>
        <p:txBody>
          <a:bodyPr/>
          <a:lstStyle/>
          <a:p>
            <a:r>
              <a:rPr lang="en-US" altLang="zh-CN" dirty="0"/>
              <a:t>WHAT IS NOW</a:t>
            </a:r>
            <a:endParaRPr lang="zh-CN" altLang="en-US" dirty="0"/>
          </a:p>
        </p:txBody>
      </p:sp>
      <p:sp>
        <p:nvSpPr>
          <p:cNvPr id="49" name="矩形 48"/>
          <p:cNvSpPr/>
          <p:nvPr/>
        </p:nvSpPr>
        <p:spPr>
          <a:xfrm>
            <a:off x="966068" y="4122644"/>
            <a:ext cx="915736" cy="2655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0" name="矩形 49"/>
          <p:cNvSpPr/>
          <p:nvPr/>
        </p:nvSpPr>
        <p:spPr>
          <a:xfrm>
            <a:off x="1869217" y="4125438"/>
            <a:ext cx="1883328" cy="262719"/>
          </a:xfrm>
          <a:prstGeom prst="rect">
            <a:avLst/>
          </a:prstGeom>
          <a:solidFill>
            <a:srgbClr val="6600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1" name="矩形 50"/>
          <p:cNvSpPr/>
          <p:nvPr/>
        </p:nvSpPr>
        <p:spPr>
          <a:xfrm>
            <a:off x="3752543" y="4124344"/>
            <a:ext cx="3088556" cy="26097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2" name="矩形 51"/>
          <p:cNvSpPr/>
          <p:nvPr/>
        </p:nvSpPr>
        <p:spPr>
          <a:xfrm>
            <a:off x="6841099" y="4125438"/>
            <a:ext cx="4444707" cy="262719"/>
          </a:xfrm>
          <a:prstGeom prst="rect">
            <a:avLst/>
          </a:prstGeom>
          <a:solidFill>
            <a:srgbClr val="6600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3" name="饼形 52"/>
          <p:cNvSpPr/>
          <p:nvPr/>
        </p:nvSpPr>
        <p:spPr>
          <a:xfrm rot="5400000">
            <a:off x="1022411" y="3597393"/>
            <a:ext cx="502293" cy="502293"/>
          </a:xfrm>
          <a:prstGeom prst="pie">
            <a:avLst>
              <a:gd name="adj1" fmla="val 5445231"/>
              <a:gd name="adj2" fmla="val 16200000"/>
            </a:avLst>
          </a:prstGeom>
          <a:solidFill>
            <a:srgbClr val="158F9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4" name="饼形 53"/>
          <p:cNvSpPr/>
          <p:nvPr/>
        </p:nvSpPr>
        <p:spPr>
          <a:xfrm rot="5400000">
            <a:off x="1901449" y="3060386"/>
            <a:ext cx="1576306" cy="1576306"/>
          </a:xfrm>
          <a:prstGeom prst="pie">
            <a:avLst>
              <a:gd name="adj1" fmla="val 5445231"/>
              <a:gd name="adj2" fmla="val 16200000"/>
            </a:avLst>
          </a:prstGeom>
          <a:solidFill>
            <a:srgbClr val="158F9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5" name="饼形 54"/>
          <p:cNvSpPr/>
          <p:nvPr/>
        </p:nvSpPr>
        <p:spPr>
          <a:xfrm rot="5400000">
            <a:off x="3837870" y="2489179"/>
            <a:ext cx="2714143" cy="2714143"/>
          </a:xfrm>
          <a:prstGeom prst="pie">
            <a:avLst>
              <a:gd name="adj1" fmla="val 5445231"/>
              <a:gd name="adj2" fmla="val 16200000"/>
            </a:avLst>
          </a:prstGeom>
          <a:solidFill>
            <a:srgbClr val="158F9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6" name="饼形 55"/>
          <p:cNvSpPr/>
          <p:nvPr/>
        </p:nvSpPr>
        <p:spPr>
          <a:xfrm rot="5400000">
            <a:off x="6841099" y="1622012"/>
            <a:ext cx="4448475" cy="4448475"/>
          </a:xfrm>
          <a:prstGeom prst="pie">
            <a:avLst>
              <a:gd name="adj1" fmla="val 5445231"/>
              <a:gd name="adj2" fmla="val 16200000"/>
            </a:avLst>
          </a:prstGeom>
          <a:solidFill>
            <a:srgbClr val="158F9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7" name="饼形 56"/>
          <p:cNvSpPr/>
          <p:nvPr/>
        </p:nvSpPr>
        <p:spPr>
          <a:xfrm rot="5400000">
            <a:off x="4793873" y="3454709"/>
            <a:ext cx="787481" cy="787481"/>
          </a:xfrm>
          <a:prstGeom prst="pie">
            <a:avLst>
              <a:gd name="adj1" fmla="val 5445231"/>
              <a:gd name="adj2" fmla="val 16200000"/>
            </a:avLst>
          </a:prstGeom>
          <a:solidFill>
            <a:srgbClr val="FF2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8" name="饼形 57"/>
          <p:cNvSpPr/>
          <p:nvPr/>
        </p:nvSpPr>
        <p:spPr>
          <a:xfrm rot="5400000">
            <a:off x="8319415" y="3095033"/>
            <a:ext cx="1514977" cy="1514977"/>
          </a:xfrm>
          <a:prstGeom prst="pie">
            <a:avLst>
              <a:gd name="adj1" fmla="val 5445231"/>
              <a:gd name="adj2" fmla="val 16200000"/>
            </a:avLst>
          </a:prstGeom>
          <a:solidFill>
            <a:srgbClr val="FF25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59" name="TextBox 6"/>
          <p:cNvSpPr txBox="1"/>
          <p:nvPr/>
        </p:nvSpPr>
        <p:spPr>
          <a:xfrm>
            <a:off x="6806945" y="4100746"/>
            <a:ext cx="6014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en-US" altLang="zh-CN" sz="1600" dirty="0">
                <a:latin typeface="+mn-lt"/>
              </a:rPr>
              <a:t>2025</a:t>
            </a:r>
            <a:endParaRPr lang="zh-CN" altLang="en-US" sz="1600" dirty="0">
              <a:latin typeface="+mn-lt"/>
            </a:endParaRPr>
          </a:p>
        </p:txBody>
      </p:sp>
      <p:sp>
        <p:nvSpPr>
          <p:cNvPr id="60" name="TextBox 26"/>
          <p:cNvSpPr txBox="1"/>
          <p:nvPr/>
        </p:nvSpPr>
        <p:spPr>
          <a:xfrm>
            <a:off x="3704298" y="4102819"/>
            <a:ext cx="6014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en-US" altLang="zh-CN" sz="1600" dirty="0">
                <a:latin typeface="+mn-lt"/>
              </a:rPr>
              <a:t>2016</a:t>
            </a:r>
            <a:endParaRPr lang="zh-CN" altLang="en-US" sz="1600" dirty="0">
              <a:latin typeface="+mn-lt"/>
            </a:endParaRPr>
          </a:p>
        </p:txBody>
      </p:sp>
      <p:sp>
        <p:nvSpPr>
          <p:cNvPr id="61" name="TextBox 27"/>
          <p:cNvSpPr txBox="1"/>
          <p:nvPr/>
        </p:nvSpPr>
        <p:spPr>
          <a:xfrm>
            <a:off x="1830991" y="4102819"/>
            <a:ext cx="6014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en-US" altLang="zh-CN" sz="1600" dirty="0">
                <a:latin typeface="+mn-lt"/>
              </a:rPr>
              <a:t>2013</a:t>
            </a:r>
            <a:endParaRPr lang="zh-CN" altLang="en-US" sz="1600" dirty="0">
              <a:latin typeface="+mn-lt"/>
            </a:endParaRPr>
          </a:p>
        </p:txBody>
      </p:sp>
      <p:sp>
        <p:nvSpPr>
          <p:cNvPr id="62" name="TextBox 28"/>
          <p:cNvSpPr txBox="1"/>
          <p:nvPr/>
        </p:nvSpPr>
        <p:spPr>
          <a:xfrm>
            <a:off x="917823" y="4102899"/>
            <a:ext cx="6014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en-US" altLang="zh-CN" sz="1600" dirty="0">
                <a:latin typeface="+mn-lt"/>
              </a:rPr>
              <a:t>2012</a:t>
            </a:r>
            <a:endParaRPr lang="zh-CN" altLang="en-US" sz="1600" dirty="0">
              <a:latin typeface="+mn-lt"/>
            </a:endParaRPr>
          </a:p>
        </p:txBody>
      </p:sp>
      <p:sp>
        <p:nvSpPr>
          <p:cNvPr id="63" name="TextBox 29"/>
          <p:cNvSpPr txBox="1"/>
          <p:nvPr/>
        </p:nvSpPr>
        <p:spPr>
          <a:xfrm>
            <a:off x="4582319" y="2976437"/>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zh-CN" altLang="en-US" sz="2000" dirty="0">
                <a:solidFill>
                  <a:schemeClr val="bg1"/>
                </a:solidFill>
              </a:rPr>
              <a:t>稳步前行</a:t>
            </a:r>
          </a:p>
        </p:txBody>
      </p:sp>
      <p:sp>
        <p:nvSpPr>
          <p:cNvPr id="64" name="TextBox 30"/>
          <p:cNvSpPr txBox="1"/>
          <p:nvPr/>
        </p:nvSpPr>
        <p:spPr>
          <a:xfrm>
            <a:off x="8458158" y="245496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zh-CN" altLang="en-US" sz="2000" dirty="0">
                <a:solidFill>
                  <a:schemeClr val="bg1"/>
                </a:solidFill>
              </a:rPr>
              <a:t>趋于成熟</a:t>
            </a:r>
          </a:p>
        </p:txBody>
      </p:sp>
      <p:sp>
        <p:nvSpPr>
          <p:cNvPr id="65" name="TextBox 29"/>
          <p:cNvSpPr txBox="1"/>
          <p:nvPr/>
        </p:nvSpPr>
        <p:spPr>
          <a:xfrm>
            <a:off x="2103103" y="332425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zh-CN" altLang="en-US" sz="2000" dirty="0">
                <a:solidFill>
                  <a:schemeClr val="bg1"/>
                </a:solidFill>
              </a:rPr>
              <a:t>迅速发展</a:t>
            </a:r>
          </a:p>
        </p:txBody>
      </p:sp>
      <p:sp>
        <p:nvSpPr>
          <p:cNvPr id="83" name="TextBox 29"/>
          <p:cNvSpPr txBox="1"/>
          <p:nvPr/>
        </p:nvSpPr>
        <p:spPr>
          <a:xfrm>
            <a:off x="698155" y="317432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1400" b="1">
                <a:solidFill>
                  <a:srgbClr val="EAE7D4"/>
                </a:solidFill>
                <a:latin typeface="Century Gothic" pitchFamily="34" charset="0"/>
              </a:defRPr>
            </a:lvl1pPr>
          </a:lstStyle>
          <a:p>
            <a:pPr defTabSz="914400"/>
            <a:r>
              <a:rPr lang="zh-CN" altLang="en-US" sz="2000" dirty="0">
                <a:solidFill>
                  <a:schemeClr val="tx1"/>
                </a:solidFill>
              </a:rPr>
              <a:t>初生萌芽</a:t>
            </a:r>
          </a:p>
        </p:txBody>
      </p:sp>
      <p:sp>
        <p:nvSpPr>
          <p:cNvPr id="84" name="矩形 83"/>
          <p:cNvSpPr/>
          <p:nvPr/>
        </p:nvSpPr>
        <p:spPr>
          <a:xfrm>
            <a:off x="894460" y="4730972"/>
            <a:ext cx="10709980" cy="1814343"/>
          </a:xfrm>
          <a:prstGeom prst="rect">
            <a:avLst/>
          </a:prstGeom>
        </p:spPr>
        <p:txBody>
          <a:bodyPr wrap="square">
            <a:spAutoFit/>
          </a:bodyPr>
          <a:lstStyle/>
          <a:p>
            <a:pPr marL="171450" indent="-171450" algn="just">
              <a:lnSpc>
                <a:spcPct val="130000"/>
              </a:lnSpc>
              <a:spcBef>
                <a:spcPts val="600"/>
              </a:spcBef>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2012</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Oculus</a:t>
            </a:r>
            <a:r>
              <a:rPr lang="zh-CN" altLang="en-US" sz="1200" dirty="0">
                <a:latin typeface="微软雅黑" panose="020B0503020204020204" pitchFamily="34" charset="-122"/>
                <a:ea typeface="微软雅黑" panose="020B0503020204020204" pitchFamily="34" charset="-122"/>
              </a:rPr>
              <a:t>众筹</a:t>
            </a:r>
            <a:r>
              <a:rPr lang="en-US" altLang="zh-CN" sz="1200" dirty="0">
                <a:latin typeface="微软雅黑" panose="020B0503020204020204" pitchFamily="34" charset="-122"/>
                <a:ea typeface="微软雅黑" panose="020B0503020204020204" pitchFamily="34" charset="-122"/>
              </a:rPr>
              <a:t>160</a:t>
            </a:r>
            <a:r>
              <a:rPr lang="zh-CN" altLang="en-US" sz="1200" dirty="0">
                <a:latin typeface="微软雅黑" panose="020B0503020204020204" pitchFamily="34" charset="-122"/>
                <a:ea typeface="微软雅黑" panose="020B0503020204020204" pitchFamily="34" charset="-122"/>
              </a:rPr>
              <a:t>万拉开</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的序幕，群众眼光开始聚焦虚拟现实技术</a:t>
            </a:r>
            <a:endParaRPr lang="en-US" altLang="zh-CN" sz="12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2013</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Unity</a:t>
            </a:r>
            <a:r>
              <a:rPr lang="zh-CN" altLang="en-US" sz="1200" dirty="0">
                <a:latin typeface="微软雅黑" panose="020B0503020204020204" pitchFamily="34" charset="-122"/>
                <a:ea typeface="微软雅黑" panose="020B0503020204020204" pitchFamily="34" charset="-122"/>
              </a:rPr>
              <a:t>引擎开始支持</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制作，吸引大量独立开发者涌入，</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应用开发已成新蓝海</a:t>
            </a:r>
            <a:endParaRPr lang="en-US" altLang="zh-CN" sz="12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2016</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元年，三大硬件设备齐处江湖，各大厂商开始重视投资</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应用开发，</a:t>
            </a:r>
            <a:r>
              <a:rPr lang="en-US" altLang="zh-CN" sz="1200" dirty="0">
                <a:latin typeface="微软雅黑" panose="020B0503020204020204" pitchFamily="34" charset="-122"/>
                <a:ea typeface="微软雅黑" panose="020B0503020204020204" pitchFamily="34" charset="-122"/>
              </a:rPr>
              <a:t>VR</a:t>
            </a:r>
            <a:r>
              <a:rPr lang="zh-CN" altLang="en-US" sz="1200" dirty="0">
                <a:latin typeface="微软雅黑" panose="020B0503020204020204" pitchFamily="34" charset="-122"/>
                <a:ea typeface="微软雅黑" panose="020B0503020204020204" pitchFamily="34" charset="-122"/>
              </a:rPr>
              <a:t>大战一触即发</a:t>
            </a:r>
            <a:endParaRPr lang="en-US" altLang="zh-CN" sz="12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endParaRPr lang="en-US" altLang="zh-CN" sz="500" dirty="0">
              <a:latin typeface="微软雅黑" panose="020B0503020204020204" pitchFamily="34" charset="-122"/>
              <a:ea typeface="微软雅黑" panose="020B0503020204020204" pitchFamily="34" charset="-122"/>
            </a:endParaRPr>
          </a:p>
          <a:p>
            <a:pPr marL="171450" indent="-171450" algn="just">
              <a:lnSpc>
                <a:spcPct val="130000"/>
              </a:lnSpc>
              <a:spcBef>
                <a:spcPts val="600"/>
              </a:spcBef>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rPr>
              <a:t>2025</a:t>
            </a:r>
            <a:r>
              <a:rPr lang="zh-CN" altLang="en-US" sz="1200" dirty="0">
                <a:latin typeface="微软雅黑" panose="020B0503020204020204" pitchFamily="34" charset="-122"/>
                <a:ea typeface="微软雅黑" panose="020B0503020204020204" pitchFamily="34" charset="-122"/>
              </a:rPr>
              <a:t>年游戏、视频领域将由消费者完全推动，占有整体</a:t>
            </a:r>
            <a:r>
              <a:rPr lang="en-US" altLang="zh-CN" sz="1200" dirty="0">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，剩余部分由企业和公共部门推动发展</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542994"/>
      </p:ext>
    </p:extLst>
  </p:cSld>
  <p:clrMapOvr>
    <a:masterClrMapping/>
  </p:clrMapOvr>
  <p:transition spd="slow">
    <p:wipe/>
  </p:transition>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1FCAD3"/>
      </a:accent1>
      <a:accent2>
        <a:srgbClr val="EE004A"/>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1329</Words>
  <Application>Microsoft Office PowerPoint</Application>
  <PresentationFormat>宽屏</PresentationFormat>
  <Paragraphs>177</Paragraphs>
  <Slides>20</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Levenim MT</vt:lpstr>
      <vt:lpstr>等线</vt:lpstr>
      <vt:lpstr>华文细黑</vt:lpstr>
      <vt:lpstr>宋体</vt:lpstr>
      <vt:lpstr>微软雅黑</vt:lpstr>
      <vt:lpstr>Arial</vt:lpstr>
      <vt:lpstr>Calibri</vt:lpstr>
      <vt:lpstr>Century Gothic</vt:lpstr>
      <vt:lpstr>Segoe UI</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谷小胖</cp:lastModifiedBy>
  <cp:revision>200</cp:revision>
  <dcterms:created xsi:type="dcterms:W3CDTF">2015-08-17T05:40:36Z</dcterms:created>
  <dcterms:modified xsi:type="dcterms:W3CDTF">2016-04-20T08:07:46Z</dcterms:modified>
</cp:coreProperties>
</file>