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6" r:id="rId3"/>
    <p:sldId id="287" r:id="rId4"/>
    <p:sldId id="259" r:id="rId5"/>
    <p:sldId id="260" r:id="rId6"/>
    <p:sldId id="270" r:id="rId7"/>
    <p:sldId id="271" r:id="rId8"/>
    <p:sldId id="274" r:id="rId9"/>
    <p:sldId id="261" r:id="rId10"/>
    <p:sldId id="262" r:id="rId11"/>
    <p:sldId id="263" r:id="rId12"/>
    <p:sldId id="264" r:id="rId13"/>
    <p:sldId id="265" r:id="rId14"/>
    <p:sldId id="266" r:id="rId15"/>
    <p:sldId id="267" r:id="rId16"/>
    <p:sldId id="268" r:id="rId17"/>
    <p:sldId id="269" r:id="rId18"/>
    <p:sldId id="275" r:id="rId19"/>
    <p:sldId id="276" r:id="rId20"/>
    <p:sldId id="277" r:id="rId21"/>
    <p:sldId id="278" r:id="rId22"/>
    <p:sldId id="279" r:id="rId23"/>
    <p:sldId id="280" r:id="rId24"/>
    <p:sldId id="281" r:id="rId25"/>
    <p:sldId id="282" r:id="rId26"/>
    <p:sldId id="283" r:id="rId27"/>
    <p:sldId id="284" r:id="rId28"/>
    <p:sldId id="285" r:id="rId29"/>
    <p:sldId id="288" r:id="rId30"/>
    <p:sldId id="289" r:id="rId31"/>
    <p:sldId id="290" r:id="rId32"/>
    <p:sldId id="291" r:id="rId33"/>
    <p:sldId id="29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92"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8B1B8D-8EF1-4DF5-82E2-23789A2454F3}" type="datetimeFigureOut">
              <a:rPr lang="zh-CN" altLang="en-US" smtClean="0"/>
              <a:pPr/>
              <a:t>2015/5/24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28F68-3E0D-4AD9-8A44-87559AFE17A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  </a:t>
            </a:r>
            <a:endParaRPr lang="zh-CN" altLang="en-US"/>
          </a:p>
        </p:txBody>
      </p:sp>
      <p:sp>
        <p:nvSpPr>
          <p:cNvPr id="4" name="灯片编号占位符 3"/>
          <p:cNvSpPr>
            <a:spLocks noGrp="1"/>
          </p:cNvSpPr>
          <p:nvPr>
            <p:ph type="sldNum" sz="quarter" idx="10"/>
          </p:nvPr>
        </p:nvSpPr>
        <p:spPr/>
        <p:txBody>
          <a:bodyPr/>
          <a:lstStyle/>
          <a:p>
            <a:fld id="{87128F68-3E0D-4AD9-8A44-87559AFE17A4}"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数字化医疗标准体系</a:t>
            </a:r>
            <a:endParaRPr lang="zh-CN" altLang="en-US" dirty="0"/>
          </a:p>
        </p:txBody>
      </p:sp>
      <p:sp>
        <p:nvSpPr>
          <p:cNvPr id="4" name="灯片编号占位符 3"/>
          <p:cNvSpPr>
            <a:spLocks noGrp="1"/>
          </p:cNvSpPr>
          <p:nvPr>
            <p:ph type="sldNum" sz="quarter" idx="10"/>
          </p:nvPr>
        </p:nvSpPr>
        <p:spPr/>
        <p:txBody>
          <a:bodyPr/>
          <a:lstStyle/>
          <a:p>
            <a:pPr>
              <a:defRPr/>
            </a:pPr>
            <a:fld id="{DF911DC9-11F0-4F1C-8F96-E40937DAEBAE}"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数字化医疗标准体系</a:t>
            </a:r>
            <a:endParaRPr lang="zh-CN" altLang="en-US" dirty="0"/>
          </a:p>
        </p:txBody>
      </p:sp>
      <p:sp>
        <p:nvSpPr>
          <p:cNvPr id="4" name="灯片编号占位符 3"/>
          <p:cNvSpPr>
            <a:spLocks noGrp="1"/>
          </p:cNvSpPr>
          <p:nvPr>
            <p:ph type="sldNum" sz="quarter" idx="10"/>
          </p:nvPr>
        </p:nvSpPr>
        <p:spPr/>
        <p:txBody>
          <a:bodyPr/>
          <a:lstStyle/>
          <a:p>
            <a:pPr>
              <a:defRPr/>
            </a:pPr>
            <a:fld id="{DF911DC9-11F0-4F1C-8F96-E40937DAEBAE}" type="slidenum">
              <a:rPr lang="zh-CN" altLang="en-US" smtClean="0"/>
              <a:pPr>
                <a:defRPr/>
              </a:pPr>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http://www.phdsc.org/standards/health-information/HIE_Priorities.asp</a:t>
            </a:r>
            <a:endParaRPr lang="zh-CN" altLang="en-US" dirty="0"/>
          </a:p>
        </p:txBody>
      </p:sp>
      <p:sp>
        <p:nvSpPr>
          <p:cNvPr id="4" name="灯片编号占位符 3"/>
          <p:cNvSpPr>
            <a:spLocks noGrp="1"/>
          </p:cNvSpPr>
          <p:nvPr>
            <p:ph type="sldNum" sz="quarter" idx="10"/>
          </p:nvPr>
        </p:nvSpPr>
        <p:spPr/>
        <p:txBody>
          <a:bodyPr/>
          <a:lstStyle/>
          <a:p>
            <a:fld id="{87128F68-3E0D-4AD9-8A44-87559AFE17A4}" type="slidenum">
              <a:rPr lang="zh-CN" altLang="en-US" smtClean="0"/>
              <a:pPr/>
              <a:t>31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http://www.phdsc.org/standards/health-information/HIT_Standardization.asp</a:t>
            </a:r>
            <a:endParaRPr lang="zh-CN" altLang="en-US" dirty="0"/>
          </a:p>
        </p:txBody>
      </p:sp>
      <p:sp>
        <p:nvSpPr>
          <p:cNvPr id="4" name="灯片编号占位符 3"/>
          <p:cNvSpPr>
            <a:spLocks noGrp="1"/>
          </p:cNvSpPr>
          <p:nvPr>
            <p:ph type="sldNum" sz="quarter" idx="10"/>
          </p:nvPr>
        </p:nvSpPr>
        <p:spPr/>
        <p:txBody>
          <a:bodyPr/>
          <a:lstStyle/>
          <a:p>
            <a:fld id="{87128F68-3E0D-4AD9-8A44-87559AFE17A4}" type="slidenum">
              <a:rPr lang="zh-CN" altLang="en-US" smtClean="0"/>
              <a:pPr/>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BC16B1-3D9E-4820-AA77-00834A18AAB7}" type="datetimeFigureOut">
              <a:rPr lang="zh-CN" altLang="en-US" smtClean="0"/>
              <a:pPr/>
              <a:t>2015/5/24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7EBEBB-CF5B-4BB8-83A7-D04BECDE1EC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C16B1-3D9E-4820-AA77-00834A18AAB7}" type="datetimeFigureOut">
              <a:rPr lang="zh-CN" altLang="en-US" smtClean="0"/>
              <a:pPr/>
              <a:t>2015/5/24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EBEBB-CF5B-4BB8-83A7-D04BECDE1E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phdsc.org/health_info/nationwide-health-architecture.asp"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196752"/>
            <a:ext cx="8424936" cy="1800200"/>
          </a:xfrm>
        </p:spPr>
        <p:txBody>
          <a:bodyPr>
            <a:normAutofit fontScale="90000"/>
          </a:bodyPr>
          <a:lstStyle/>
          <a:p>
            <a:r>
              <a:rPr lang="zh-CN" altLang="en-US" b="1" dirty="0" smtClean="0">
                <a:latin typeface="+mj-ea"/>
              </a:rPr>
              <a:t>“十三五”人口健康</a:t>
            </a:r>
            <a:r>
              <a:rPr lang="en-US" altLang="zh-CN" b="1" dirty="0" smtClean="0">
                <a:latin typeface="+mj-ea"/>
              </a:rPr>
              <a:t/>
            </a:r>
            <a:br>
              <a:rPr lang="en-US" altLang="zh-CN" b="1" dirty="0" smtClean="0">
                <a:latin typeface="+mj-ea"/>
              </a:rPr>
            </a:br>
            <a:r>
              <a:rPr lang="zh-CN" altLang="en-US" b="1" dirty="0" smtClean="0">
                <a:latin typeface="+mj-ea"/>
              </a:rPr>
              <a:t>信息标准体系与政策保障机制研究</a:t>
            </a:r>
            <a:endParaRPr lang="zh-CN" altLang="en-US" b="1" dirty="0">
              <a:latin typeface="+mj-ea"/>
            </a:endParaRPr>
          </a:p>
        </p:txBody>
      </p:sp>
      <p:sp>
        <p:nvSpPr>
          <p:cNvPr id="3" name="副标题 2"/>
          <p:cNvSpPr>
            <a:spLocks noGrp="1"/>
          </p:cNvSpPr>
          <p:nvPr>
            <p:ph type="subTitle" idx="1"/>
          </p:nvPr>
        </p:nvSpPr>
        <p:spPr>
          <a:xfrm>
            <a:off x="1331640" y="3789040"/>
            <a:ext cx="6400800" cy="1296144"/>
          </a:xfrm>
        </p:spPr>
        <p:txBody>
          <a:bodyPr>
            <a:noAutofit/>
          </a:bodyPr>
          <a:lstStyle/>
          <a:p>
            <a:pPr>
              <a:lnSpc>
                <a:spcPct val="150000"/>
              </a:lnSpc>
              <a:spcBef>
                <a:spcPts val="0"/>
              </a:spcBef>
            </a:pPr>
            <a:r>
              <a:rPr lang="zh-CN" altLang="en-US" sz="2800" dirty="0" smtClean="0"/>
              <a:t>统计信息中心</a:t>
            </a:r>
            <a:endParaRPr lang="en-US" altLang="zh-CN" sz="2800" dirty="0" smtClean="0"/>
          </a:p>
          <a:p>
            <a:pPr>
              <a:lnSpc>
                <a:spcPct val="150000"/>
              </a:lnSpc>
              <a:spcBef>
                <a:spcPts val="0"/>
              </a:spcBef>
            </a:pPr>
            <a:r>
              <a:rPr lang="zh-CN" altLang="en-US" sz="2800" dirty="0" smtClean="0"/>
              <a:t>卫生信息标准专业委员会</a:t>
            </a:r>
            <a:endParaRPr lang="zh-CN" altLang="en-US" sz="2800" dirty="0"/>
          </a:p>
        </p:txBody>
      </p:sp>
      <p:sp>
        <p:nvSpPr>
          <p:cNvPr id="4" name="副标题 2"/>
          <p:cNvSpPr txBox="1">
            <a:spLocks/>
          </p:cNvSpPr>
          <p:nvPr/>
        </p:nvSpPr>
        <p:spPr>
          <a:xfrm>
            <a:off x="1547664" y="5517232"/>
            <a:ext cx="6400800" cy="792088"/>
          </a:xfrm>
          <a:prstGeom prst="rect">
            <a:avLst/>
          </a:prstGeom>
        </p:spPr>
        <p:txBody>
          <a:bodyPr vert="horz" lIns="91440" tIns="45720" rIns="91440" bIns="45720" rtlCol="0">
            <a:normAutofit lnSpcReduction="10000"/>
          </a:bodyPr>
          <a:lstStyle/>
          <a:p>
            <a:pPr marL="0" marR="0" lvl="0" indent="0" algn="ctr" defTabSz="914400" rtl="0" eaLnBrk="1" fontAlgn="auto" latinLnBrk="0" hangingPunct="1">
              <a:lnSpc>
                <a:spcPct val="150000"/>
              </a:lnSpc>
              <a:spcBef>
                <a:spcPts val="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tint val="75000"/>
                  </a:schemeClr>
                </a:solidFill>
                <a:effectLst/>
                <a:uLnTx/>
                <a:uFillTx/>
                <a:latin typeface="+mn-lt"/>
                <a:ea typeface="+mn-ea"/>
                <a:cs typeface="+mn-cs"/>
              </a:rPr>
              <a:t>2015</a:t>
            </a:r>
            <a:r>
              <a:rPr kumimoji="0" lang="zh-CN" alt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年</a:t>
            </a:r>
            <a:r>
              <a:rPr kumimoji="0" lang="en-US" altLang="zh-CN" sz="3200" b="0" i="0" u="none" strike="noStrike" kern="1200" cap="none" spc="0" normalizeH="0" baseline="0" noProof="0" dirty="0" smtClean="0">
                <a:ln>
                  <a:noFill/>
                </a:ln>
                <a:solidFill>
                  <a:schemeClr val="tx1">
                    <a:tint val="75000"/>
                  </a:schemeClr>
                </a:solidFill>
                <a:effectLst/>
                <a:uLnTx/>
                <a:uFillTx/>
                <a:latin typeface="+mn-lt"/>
                <a:ea typeface="+mn-ea"/>
                <a:cs typeface="+mn-cs"/>
              </a:rPr>
              <a:t>5</a:t>
            </a:r>
            <a:r>
              <a:rPr kumimoji="0" lang="zh-CN" alt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月</a:t>
            </a:r>
            <a:r>
              <a:rPr kumimoji="0" lang="en-US" altLang="zh-CN" sz="3200" b="0" i="0" u="none" strike="noStrike" kern="1200" cap="none" spc="0" normalizeH="0" baseline="0" noProof="0" dirty="0" smtClean="0">
                <a:ln>
                  <a:noFill/>
                </a:ln>
                <a:solidFill>
                  <a:schemeClr val="tx1">
                    <a:tint val="75000"/>
                  </a:schemeClr>
                </a:solidFill>
                <a:effectLst/>
                <a:uLnTx/>
                <a:uFillTx/>
                <a:latin typeface="+mn-lt"/>
                <a:ea typeface="+mn-ea"/>
                <a:cs typeface="+mn-cs"/>
              </a:rPr>
              <a:t>26</a:t>
            </a:r>
            <a:r>
              <a:rPr kumimoji="0" lang="zh-CN" alt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日</a:t>
            </a:r>
            <a:endParaRPr kumimoji="0" lang="zh-CN" alt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124744"/>
            <a:ext cx="7776864" cy="2603854"/>
          </a:xfrm>
          <a:prstGeom prst="rect">
            <a:avLst/>
          </a:prstGeom>
          <a:noFill/>
        </p:spPr>
        <p:txBody>
          <a:bodyPr wrap="square" rtlCol="0">
            <a:spAutoFit/>
          </a:bodyPr>
          <a:lstStyle/>
          <a:p>
            <a:pPr>
              <a:lnSpc>
                <a:spcPct val="150000"/>
              </a:lnSpc>
            </a:pPr>
            <a:r>
              <a:rPr lang="en-US" altLang="zh-CN" sz="2800" dirty="0" smtClean="0"/>
              <a:t>(4)   </a:t>
            </a:r>
            <a:r>
              <a:rPr lang="zh-CN" altLang="en-US" sz="2800" dirty="0" smtClean="0"/>
              <a:t>划分清楚：标准体系表内的子体系或类别的划分，主要应按行业、专业或门类等标准化活动性质的同一性，而不宜按行政机构的管辖范围而划分。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76672"/>
            <a:ext cx="5904656" cy="523220"/>
          </a:xfrm>
          <a:prstGeom prst="rect">
            <a:avLst/>
          </a:prstGeom>
          <a:noFill/>
        </p:spPr>
        <p:txBody>
          <a:bodyPr wrap="square" rtlCol="0">
            <a:spAutoFit/>
          </a:bodyPr>
          <a:lstStyle/>
          <a:p>
            <a:r>
              <a:rPr lang="zh-CN" altLang="en-US" sz="2800" dirty="0" smtClean="0"/>
              <a:t>我国标准体系的层次结构见图 </a:t>
            </a:r>
            <a:r>
              <a:rPr lang="en-US" altLang="zh-CN" sz="2800" dirty="0" smtClean="0"/>
              <a:t>1 </a:t>
            </a:r>
            <a:r>
              <a:rPr lang="zh-CN" altLang="en-US" sz="2800" dirty="0" smtClean="0"/>
              <a:t>。</a:t>
            </a:r>
            <a:endParaRPr lang="zh-CN" altLang="en-US" sz="2800" dirty="0"/>
          </a:p>
        </p:txBody>
      </p:sp>
      <p:pic>
        <p:nvPicPr>
          <p:cNvPr id="1027" name="Picture 3"/>
          <p:cNvPicPr>
            <a:picLocks noChangeAspect="1" noChangeArrowheads="1"/>
          </p:cNvPicPr>
          <p:nvPr/>
        </p:nvPicPr>
        <p:blipFill>
          <a:blip r:embed="rId2" cstate="print"/>
          <a:srcRect/>
          <a:stretch>
            <a:fillRect/>
          </a:stretch>
        </p:blipFill>
        <p:spPr bwMode="auto">
          <a:xfrm>
            <a:off x="827584" y="1412776"/>
            <a:ext cx="7786361" cy="488533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523220"/>
          </a:xfrm>
          <a:prstGeom prst="rect">
            <a:avLst/>
          </a:prstGeom>
          <a:noFill/>
        </p:spPr>
        <p:txBody>
          <a:bodyPr wrap="square" rtlCol="0">
            <a:spAutoFit/>
          </a:bodyPr>
          <a:lstStyle/>
          <a:p>
            <a:r>
              <a:rPr lang="zh-CN" altLang="en-US" sz="2800" dirty="0" smtClean="0"/>
              <a:t>标准体系结构图一般要求：</a:t>
            </a:r>
            <a:endParaRPr lang="zh-CN" altLang="en-US" sz="2800" dirty="0"/>
          </a:p>
        </p:txBody>
      </p:sp>
      <p:sp>
        <p:nvSpPr>
          <p:cNvPr id="4" name="TextBox 3"/>
          <p:cNvSpPr txBox="1"/>
          <p:nvPr/>
        </p:nvSpPr>
        <p:spPr>
          <a:xfrm>
            <a:off x="971600" y="1124744"/>
            <a:ext cx="4248472" cy="523220"/>
          </a:xfrm>
          <a:prstGeom prst="rect">
            <a:avLst/>
          </a:prstGeom>
          <a:noFill/>
        </p:spPr>
        <p:txBody>
          <a:bodyPr wrap="square" rtlCol="0">
            <a:spAutoFit/>
          </a:bodyPr>
          <a:lstStyle/>
          <a:p>
            <a:r>
              <a:rPr lang="en-US" altLang="zh-CN" sz="2800" dirty="0" smtClean="0"/>
              <a:t>GB/T 13016 -2009</a:t>
            </a:r>
            <a:endParaRPr lang="zh-CN" altLang="en-US" sz="2800" dirty="0"/>
          </a:p>
        </p:txBody>
      </p:sp>
      <p:sp>
        <p:nvSpPr>
          <p:cNvPr id="5" name="TextBox 4"/>
          <p:cNvSpPr txBox="1"/>
          <p:nvPr/>
        </p:nvSpPr>
        <p:spPr>
          <a:xfrm>
            <a:off x="755576" y="1842909"/>
            <a:ext cx="8136904" cy="4524315"/>
          </a:xfrm>
          <a:prstGeom prst="rect">
            <a:avLst/>
          </a:prstGeom>
          <a:noFill/>
          <a:ln>
            <a:solidFill>
              <a:schemeClr val="accent1"/>
            </a:solidFill>
          </a:ln>
        </p:spPr>
        <p:txBody>
          <a:bodyPr wrap="square" rtlCol="0">
            <a:spAutoFit/>
          </a:bodyPr>
          <a:lstStyle/>
          <a:p>
            <a:pPr>
              <a:lnSpc>
                <a:spcPct val="150000"/>
              </a:lnSpc>
            </a:pPr>
            <a:r>
              <a:rPr lang="en-US" altLang="zh-CN" sz="2400" b="1" dirty="0" smtClean="0"/>
              <a:t>a. </a:t>
            </a:r>
            <a:r>
              <a:rPr lang="zh-CN" altLang="en-US" sz="2400" b="1" dirty="0" smtClean="0"/>
              <a:t>标准体系表包括标准体系结构图、标准明细表、标准统计表和编制说明。</a:t>
            </a:r>
          </a:p>
          <a:p>
            <a:pPr>
              <a:lnSpc>
                <a:spcPct val="150000"/>
              </a:lnSpc>
            </a:pPr>
            <a:r>
              <a:rPr lang="en-US" altLang="zh-CN" sz="2400" b="1" dirty="0" smtClean="0"/>
              <a:t>b. </a:t>
            </a:r>
            <a:r>
              <a:rPr lang="zh-CN" altLang="en-US" sz="2400" b="1" dirty="0" smtClean="0"/>
              <a:t>标准体系结构图可由总结构方框图和若干个子方框图组成。</a:t>
            </a:r>
          </a:p>
          <a:p>
            <a:pPr>
              <a:lnSpc>
                <a:spcPct val="150000"/>
              </a:lnSpc>
            </a:pPr>
            <a:r>
              <a:rPr lang="en-US" altLang="zh-CN" sz="2400" b="1" dirty="0" smtClean="0"/>
              <a:t>c. </a:t>
            </a:r>
            <a:r>
              <a:rPr lang="zh-CN" altLang="en-US" sz="2400" b="1" dirty="0" smtClean="0"/>
              <a:t>标准体系的结构关系一般分为：上下层之间的“层次”关系，或按一定的逻辑顺序排列起来的“序列”关系。</a:t>
            </a:r>
          </a:p>
          <a:p>
            <a:pPr>
              <a:lnSpc>
                <a:spcPct val="150000"/>
              </a:lnSpc>
            </a:pPr>
            <a:r>
              <a:rPr lang="en-US" altLang="zh-CN" sz="2400" b="1" dirty="0" smtClean="0"/>
              <a:t>d </a:t>
            </a:r>
            <a:r>
              <a:rPr lang="zh-CN" altLang="en-US" sz="2400" b="1" dirty="0" smtClean="0"/>
              <a:t>．也可由以上几种结构相结合的组合关系。</a:t>
            </a:r>
          </a:p>
          <a:p>
            <a:pPr>
              <a:lnSpc>
                <a:spcPct val="150000"/>
              </a:lnSpc>
            </a:pPr>
            <a:r>
              <a:rPr lang="en-US" altLang="zh-CN" sz="2400" b="1" dirty="0" smtClean="0"/>
              <a:t>e </a:t>
            </a:r>
            <a:r>
              <a:rPr lang="zh-CN" altLang="en-US" sz="2400" b="1" dirty="0" smtClean="0"/>
              <a:t>．每个方框可编上图号，并按图号编制标准明细表。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523220"/>
          </a:xfrm>
          <a:prstGeom prst="rect">
            <a:avLst/>
          </a:prstGeom>
          <a:noFill/>
        </p:spPr>
        <p:txBody>
          <a:bodyPr wrap="square" rtlCol="0">
            <a:spAutoFit/>
          </a:bodyPr>
          <a:lstStyle/>
          <a:p>
            <a:r>
              <a:rPr lang="zh-CN" altLang="en-US" sz="2800" dirty="0" smtClean="0"/>
              <a:t>符号与约定</a:t>
            </a:r>
            <a:endParaRPr lang="zh-CN" altLang="en-US" sz="2800" dirty="0"/>
          </a:p>
        </p:txBody>
      </p:sp>
      <p:sp>
        <p:nvSpPr>
          <p:cNvPr id="4" name="TextBox 3"/>
          <p:cNvSpPr txBox="1"/>
          <p:nvPr/>
        </p:nvSpPr>
        <p:spPr>
          <a:xfrm>
            <a:off x="827584" y="1052736"/>
            <a:ext cx="4248472" cy="523220"/>
          </a:xfrm>
          <a:prstGeom prst="rect">
            <a:avLst/>
          </a:prstGeom>
          <a:noFill/>
        </p:spPr>
        <p:txBody>
          <a:bodyPr wrap="square" rtlCol="0">
            <a:spAutoFit/>
          </a:bodyPr>
          <a:lstStyle/>
          <a:p>
            <a:r>
              <a:rPr lang="en-US" altLang="zh-CN" sz="2800" dirty="0" smtClean="0"/>
              <a:t>GB/T 13016 -2009</a:t>
            </a:r>
            <a:endParaRPr lang="zh-CN" altLang="en-US" sz="2800" dirty="0"/>
          </a:p>
        </p:txBody>
      </p:sp>
      <p:sp>
        <p:nvSpPr>
          <p:cNvPr id="5" name="TextBox 4"/>
          <p:cNvSpPr txBox="1"/>
          <p:nvPr/>
        </p:nvSpPr>
        <p:spPr>
          <a:xfrm>
            <a:off x="323528" y="1628800"/>
            <a:ext cx="8568952" cy="5078313"/>
          </a:xfrm>
          <a:prstGeom prst="rect">
            <a:avLst/>
          </a:prstGeom>
          <a:noFill/>
          <a:ln>
            <a:solidFill>
              <a:schemeClr val="accent1"/>
            </a:solidFill>
          </a:ln>
        </p:spPr>
        <p:txBody>
          <a:bodyPr wrap="square" rtlCol="0">
            <a:spAutoFit/>
          </a:bodyPr>
          <a:lstStyle/>
          <a:p>
            <a:pPr>
              <a:lnSpc>
                <a:spcPct val="150000"/>
              </a:lnSpc>
            </a:pPr>
            <a:r>
              <a:rPr lang="en-US" altLang="zh-CN" sz="2400" b="1" dirty="0" smtClean="0"/>
              <a:t>a </a:t>
            </a:r>
            <a:r>
              <a:rPr lang="zh-CN" altLang="en-US" sz="2400" b="1" dirty="0" smtClean="0"/>
              <a:t>．标准体系结构图内，方框间用实线或虚线连接；</a:t>
            </a:r>
          </a:p>
          <a:p>
            <a:pPr>
              <a:lnSpc>
                <a:spcPct val="150000"/>
              </a:lnSpc>
            </a:pPr>
            <a:r>
              <a:rPr lang="en-US" altLang="zh-CN" sz="2400" b="1" dirty="0" smtClean="0"/>
              <a:t>b</a:t>
            </a:r>
            <a:r>
              <a:rPr lang="zh-CN" altLang="en-US" sz="2400" b="1" dirty="0" smtClean="0"/>
              <a:t>．用实线表示方框间的层次关系、序列关系，不表示上述关系的连线用虚线；</a:t>
            </a:r>
          </a:p>
          <a:p>
            <a:pPr>
              <a:lnSpc>
                <a:spcPct val="150000"/>
              </a:lnSpc>
            </a:pPr>
            <a:r>
              <a:rPr lang="en-US" altLang="zh-CN" sz="2400" b="1" dirty="0" smtClean="0"/>
              <a:t>c</a:t>
            </a:r>
            <a:r>
              <a:rPr lang="zh-CN" altLang="en-US" sz="2400" b="1" dirty="0" smtClean="0"/>
              <a:t>．为了表示与其他系统的协调配套关系，用虚线连接</a:t>
            </a:r>
          </a:p>
          <a:p>
            <a:pPr>
              <a:lnSpc>
                <a:spcPct val="150000"/>
              </a:lnSpc>
            </a:pPr>
            <a:r>
              <a:rPr lang="zh-CN" altLang="en-US" sz="2400" b="1" dirty="0" smtClean="0"/>
              <a:t>表示本体系方框与相关标准间的关联关系；</a:t>
            </a:r>
          </a:p>
          <a:p>
            <a:pPr>
              <a:lnSpc>
                <a:spcPct val="150000"/>
              </a:lnSpc>
            </a:pPr>
            <a:r>
              <a:rPr lang="en-US" altLang="zh-CN" sz="2400" b="1" dirty="0" smtClean="0"/>
              <a:t>d</a:t>
            </a:r>
            <a:r>
              <a:rPr lang="zh-CN" altLang="en-US" sz="2400" b="1" dirty="0" smtClean="0"/>
              <a:t>．对虽由本体系负责制定的，而应属其他体系的标准亦</a:t>
            </a:r>
          </a:p>
          <a:p>
            <a:pPr>
              <a:lnSpc>
                <a:spcPct val="150000"/>
              </a:lnSpc>
            </a:pPr>
            <a:r>
              <a:rPr lang="zh-CN" altLang="en-US" sz="2400" b="1" dirty="0" smtClean="0"/>
              <a:t>作为相关标准并用虚线相连，且应在编制说明中加以说明；</a:t>
            </a:r>
          </a:p>
          <a:p>
            <a:pPr>
              <a:lnSpc>
                <a:spcPct val="150000"/>
              </a:lnSpc>
            </a:pPr>
            <a:r>
              <a:rPr lang="en-US" altLang="zh-CN" sz="2400" b="1" dirty="0" smtClean="0"/>
              <a:t>e</a:t>
            </a:r>
            <a:r>
              <a:rPr lang="zh-CN" altLang="en-US" sz="2400" b="1" dirty="0" smtClean="0"/>
              <a:t>．带文字下划线的方框，仅表示体系标题之意，不包含具体的标准。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523220"/>
          </a:xfrm>
          <a:prstGeom prst="rect">
            <a:avLst/>
          </a:prstGeom>
          <a:noFill/>
        </p:spPr>
        <p:txBody>
          <a:bodyPr wrap="square" rtlCol="0">
            <a:spAutoFit/>
          </a:bodyPr>
          <a:lstStyle/>
          <a:p>
            <a:r>
              <a:rPr lang="zh-CN" altLang="en-US" sz="2800" dirty="0" smtClean="0"/>
              <a:t>综合标准体系表</a:t>
            </a:r>
            <a:endParaRPr lang="zh-CN" altLang="en-US" sz="2800" dirty="0"/>
          </a:p>
        </p:txBody>
      </p:sp>
      <p:sp>
        <p:nvSpPr>
          <p:cNvPr id="4" name="TextBox 3"/>
          <p:cNvSpPr txBox="1"/>
          <p:nvPr/>
        </p:nvSpPr>
        <p:spPr>
          <a:xfrm>
            <a:off x="611560" y="1124744"/>
            <a:ext cx="8208912" cy="523220"/>
          </a:xfrm>
          <a:prstGeom prst="rect">
            <a:avLst/>
          </a:prstGeom>
          <a:noFill/>
        </p:spPr>
        <p:txBody>
          <a:bodyPr wrap="square" rtlCol="0">
            <a:spAutoFit/>
          </a:bodyPr>
          <a:lstStyle/>
          <a:p>
            <a:r>
              <a:rPr lang="zh-CN" altLang="en-US" sz="2800" dirty="0" smtClean="0"/>
              <a:t>综合标准化工作的基本原则和方法见 </a:t>
            </a:r>
            <a:r>
              <a:rPr lang="en-US" altLang="zh-CN" sz="2800" dirty="0" smtClean="0"/>
              <a:t>GB/T 12366</a:t>
            </a:r>
            <a:endParaRPr lang="zh-CN" altLang="en-US" sz="2800" dirty="0"/>
          </a:p>
        </p:txBody>
      </p:sp>
      <p:sp>
        <p:nvSpPr>
          <p:cNvPr id="5" name="TextBox 4"/>
          <p:cNvSpPr txBox="1"/>
          <p:nvPr/>
        </p:nvSpPr>
        <p:spPr>
          <a:xfrm>
            <a:off x="899592" y="1988840"/>
            <a:ext cx="7776864" cy="3785652"/>
          </a:xfrm>
          <a:prstGeom prst="rect">
            <a:avLst/>
          </a:prstGeom>
          <a:noFill/>
        </p:spPr>
        <p:txBody>
          <a:bodyPr wrap="square" rtlCol="0">
            <a:spAutoFit/>
          </a:bodyPr>
          <a:lstStyle/>
          <a:p>
            <a:pPr>
              <a:lnSpc>
                <a:spcPct val="150000"/>
              </a:lnSpc>
            </a:pPr>
            <a:r>
              <a:rPr lang="zh-CN" altLang="en-US" sz="2000" b="1" dirty="0" smtClean="0"/>
              <a:t>        综合标准体系表应重点突出行业、专业间的配套标准。凡已纳入本产品、过程、服务所属的行业、专业标准体系表内的通用标准，可不再标出或从简标出。行业、专业标准体系表应全面成套，是行业、专业范围内标准体系表的主体。两者纵横配合，组成整体。</a:t>
            </a:r>
          </a:p>
          <a:p>
            <a:pPr>
              <a:lnSpc>
                <a:spcPct val="150000"/>
              </a:lnSpc>
            </a:pPr>
            <a:r>
              <a:rPr lang="zh-CN" altLang="en-US" sz="2000" b="1" dirty="0" smtClean="0"/>
              <a:t> 为了使不同的综合标准体系表对同一类配套标准的不同要求之间取得协调和既满足于用户需要又有利于生产，应将综合标准体系表对有关行业、专业提出的配套标准，协调和纳入有关行业、专业标准体系表内。</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523220"/>
          </a:xfrm>
          <a:prstGeom prst="rect">
            <a:avLst/>
          </a:prstGeom>
          <a:noFill/>
        </p:spPr>
        <p:txBody>
          <a:bodyPr wrap="square" rtlCol="0">
            <a:spAutoFit/>
          </a:bodyPr>
          <a:lstStyle/>
          <a:p>
            <a:r>
              <a:rPr lang="zh-CN" altLang="en-US" sz="2800" dirty="0" smtClean="0"/>
              <a:t>企业标准体系表</a:t>
            </a:r>
            <a:endParaRPr lang="zh-CN" altLang="en-US" sz="2800" dirty="0"/>
          </a:p>
        </p:txBody>
      </p:sp>
      <p:sp>
        <p:nvSpPr>
          <p:cNvPr id="4" name="TextBox 3"/>
          <p:cNvSpPr txBox="1"/>
          <p:nvPr/>
        </p:nvSpPr>
        <p:spPr>
          <a:xfrm>
            <a:off x="971600" y="1124744"/>
            <a:ext cx="7704856" cy="523220"/>
          </a:xfrm>
          <a:prstGeom prst="rect">
            <a:avLst/>
          </a:prstGeom>
          <a:noFill/>
        </p:spPr>
        <p:txBody>
          <a:bodyPr wrap="square" rtlCol="0">
            <a:spAutoFit/>
          </a:bodyPr>
          <a:lstStyle/>
          <a:p>
            <a:r>
              <a:rPr lang="zh-CN" altLang="en-US" sz="2800" dirty="0" smtClean="0"/>
              <a:t>企业标准体系编制的具体要求见 </a:t>
            </a:r>
            <a:r>
              <a:rPr lang="en-US" altLang="zh-CN" sz="2800" dirty="0" smtClean="0"/>
              <a:t>GB/T 13017</a:t>
            </a:r>
            <a:r>
              <a:rPr lang="zh-CN" altLang="en-US" sz="2800" dirty="0" smtClean="0"/>
              <a:t>。</a:t>
            </a:r>
            <a:endParaRPr lang="zh-CN" altLang="en-US" sz="2800" dirty="0"/>
          </a:p>
        </p:txBody>
      </p:sp>
      <p:sp>
        <p:nvSpPr>
          <p:cNvPr id="5" name="TextBox 4"/>
          <p:cNvSpPr txBox="1"/>
          <p:nvPr/>
        </p:nvSpPr>
        <p:spPr>
          <a:xfrm>
            <a:off x="899592" y="1988840"/>
            <a:ext cx="7776864" cy="3896516"/>
          </a:xfrm>
          <a:prstGeom prst="rect">
            <a:avLst/>
          </a:prstGeom>
          <a:noFill/>
        </p:spPr>
        <p:txBody>
          <a:bodyPr wrap="square" rtlCol="0">
            <a:spAutoFit/>
          </a:bodyPr>
          <a:lstStyle/>
          <a:p>
            <a:pPr>
              <a:lnSpc>
                <a:spcPct val="150000"/>
              </a:lnSpc>
            </a:pPr>
            <a:r>
              <a:rPr lang="zh-CN" altLang="en-US" sz="2800" dirty="0" smtClean="0"/>
              <a:t>企业标准体系以技术标准为主体，还应包括管理标准 和工作标准。企业标准体系应贯彻和采用上层国家或行业 基础标准，在上层基础标准的指导下，制定本企业的企业 标准。企业标准应在上级标准化法规和本企业的方针目标 及各种相关国际、国家法律和法规指导下形成。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4048" y="1412776"/>
            <a:ext cx="3744416" cy="3970318"/>
          </a:xfrm>
          <a:prstGeom prst="rect">
            <a:avLst/>
          </a:prstGeom>
          <a:noFill/>
        </p:spPr>
        <p:txBody>
          <a:bodyPr wrap="square" rtlCol="0">
            <a:spAutoFit/>
          </a:bodyPr>
          <a:lstStyle/>
          <a:p>
            <a:pPr>
              <a:lnSpc>
                <a:spcPct val="150000"/>
              </a:lnSpc>
            </a:pPr>
            <a:r>
              <a:rPr lang="zh-CN" altLang="en-US" sz="2400" dirty="0" smtClean="0"/>
              <a:t>六个部分：</a:t>
            </a:r>
          </a:p>
          <a:p>
            <a:pPr>
              <a:lnSpc>
                <a:spcPct val="150000"/>
              </a:lnSpc>
            </a:pPr>
            <a:r>
              <a:rPr lang="zh-CN" altLang="en-US" sz="2400" dirty="0" smtClean="0"/>
              <a:t>第一部分 ：总则</a:t>
            </a:r>
          </a:p>
          <a:p>
            <a:pPr>
              <a:lnSpc>
                <a:spcPct val="150000"/>
              </a:lnSpc>
            </a:pPr>
            <a:r>
              <a:rPr lang="zh-CN" altLang="en-US" sz="2400" dirty="0" smtClean="0"/>
              <a:t>第二部分：工程管理</a:t>
            </a:r>
          </a:p>
          <a:p>
            <a:pPr>
              <a:lnSpc>
                <a:spcPct val="150000"/>
              </a:lnSpc>
            </a:pPr>
            <a:r>
              <a:rPr lang="zh-CN" altLang="en-US" sz="2400" dirty="0" smtClean="0"/>
              <a:t>第三部分：网络建设</a:t>
            </a:r>
          </a:p>
          <a:p>
            <a:pPr>
              <a:lnSpc>
                <a:spcPct val="150000"/>
              </a:lnSpc>
            </a:pPr>
            <a:r>
              <a:rPr lang="zh-CN" altLang="en-US" sz="2400" dirty="0" smtClean="0"/>
              <a:t>第四部分：</a:t>
            </a:r>
            <a:r>
              <a:rPr lang="zh-CN" altLang="en-US" sz="2400" b="1" dirty="0" smtClean="0"/>
              <a:t>信息共享（缺）</a:t>
            </a:r>
          </a:p>
          <a:p>
            <a:pPr>
              <a:lnSpc>
                <a:spcPct val="150000"/>
              </a:lnSpc>
            </a:pPr>
            <a:r>
              <a:rPr lang="zh-CN" altLang="en-US" sz="2400" dirty="0" smtClean="0"/>
              <a:t>第五部分：支撑技术</a:t>
            </a:r>
          </a:p>
          <a:p>
            <a:pPr>
              <a:lnSpc>
                <a:spcPct val="150000"/>
              </a:lnSpc>
            </a:pPr>
            <a:r>
              <a:rPr lang="zh-CN" altLang="en-US" sz="2400" dirty="0" smtClean="0"/>
              <a:t>第六部分：信息安全</a:t>
            </a:r>
          </a:p>
        </p:txBody>
      </p:sp>
      <p:pic>
        <p:nvPicPr>
          <p:cNvPr id="2050" name="Picture 2"/>
          <p:cNvPicPr>
            <a:picLocks noChangeAspect="1" noChangeArrowheads="1"/>
          </p:cNvPicPr>
          <p:nvPr/>
        </p:nvPicPr>
        <p:blipFill>
          <a:blip r:embed="rId2" cstate="print"/>
          <a:srcRect/>
          <a:stretch>
            <a:fillRect/>
          </a:stretch>
        </p:blipFill>
        <p:spPr bwMode="auto">
          <a:xfrm>
            <a:off x="611560" y="764704"/>
            <a:ext cx="4163168" cy="519338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4248472" cy="664862"/>
          </a:xfrm>
          <a:prstGeom prst="rect">
            <a:avLst/>
          </a:prstGeom>
          <a:noFill/>
        </p:spPr>
        <p:txBody>
          <a:bodyPr wrap="square" rtlCol="0">
            <a:spAutoFit/>
          </a:bodyPr>
          <a:lstStyle/>
          <a:p>
            <a:pPr>
              <a:lnSpc>
                <a:spcPct val="150000"/>
              </a:lnSpc>
            </a:pPr>
            <a:r>
              <a:rPr lang="zh-CN" altLang="zh-CN" sz="2800" b="1" dirty="0" smtClean="0"/>
              <a:t>六项电子政务标准：</a:t>
            </a:r>
            <a:endParaRPr lang="zh-CN" altLang="en-US" sz="2800" b="1" dirty="0" smtClean="0"/>
          </a:p>
        </p:txBody>
      </p:sp>
      <p:sp>
        <p:nvSpPr>
          <p:cNvPr id="5" name="TextBox 4"/>
          <p:cNvSpPr txBox="1"/>
          <p:nvPr/>
        </p:nvSpPr>
        <p:spPr>
          <a:xfrm>
            <a:off x="755576" y="1340768"/>
            <a:ext cx="7704856" cy="3970318"/>
          </a:xfrm>
          <a:prstGeom prst="rect">
            <a:avLst/>
          </a:prstGeom>
          <a:noFill/>
        </p:spPr>
        <p:txBody>
          <a:bodyPr wrap="square" rtlCol="0">
            <a:spAutoFit/>
          </a:bodyPr>
          <a:lstStyle/>
          <a:p>
            <a:pPr>
              <a:lnSpc>
                <a:spcPct val="150000"/>
              </a:lnSpc>
            </a:pPr>
            <a:r>
              <a:rPr lang="zh-CN" altLang="zh-CN" sz="2800" dirty="0" smtClean="0"/>
              <a:t>①基于</a:t>
            </a:r>
            <a:r>
              <a:rPr lang="en-US" altLang="zh-CN" sz="2800" dirty="0" smtClean="0"/>
              <a:t>XML</a:t>
            </a:r>
            <a:r>
              <a:rPr lang="zh-CN" altLang="zh-CN" sz="2800" dirty="0" smtClean="0"/>
              <a:t>电子公文格式规范；</a:t>
            </a:r>
            <a:endParaRPr lang="en-US" altLang="zh-CN" sz="2800" dirty="0" smtClean="0"/>
          </a:p>
          <a:p>
            <a:pPr>
              <a:lnSpc>
                <a:spcPct val="150000"/>
              </a:lnSpc>
            </a:pPr>
            <a:r>
              <a:rPr lang="zh-CN" altLang="zh-CN" sz="2800" dirty="0" smtClean="0"/>
              <a:t>②</a:t>
            </a:r>
            <a:r>
              <a:rPr lang="en-US" altLang="zh-CN" sz="2800" dirty="0" smtClean="0"/>
              <a:t>XML</a:t>
            </a:r>
            <a:r>
              <a:rPr lang="zh-CN" altLang="zh-CN" sz="2800" dirty="0" smtClean="0"/>
              <a:t>在电子政务中的应用指南；</a:t>
            </a:r>
            <a:endParaRPr lang="en-US" altLang="zh-CN" sz="2800" dirty="0" smtClean="0"/>
          </a:p>
          <a:p>
            <a:pPr>
              <a:lnSpc>
                <a:spcPct val="150000"/>
              </a:lnSpc>
            </a:pPr>
            <a:r>
              <a:rPr lang="zh-CN" altLang="zh-CN" sz="2800" dirty="0" smtClean="0"/>
              <a:t>③电子政务业务流程设计方法通用规范；</a:t>
            </a:r>
            <a:endParaRPr lang="en-US" altLang="zh-CN" sz="2800" dirty="0" smtClean="0"/>
          </a:p>
          <a:p>
            <a:pPr>
              <a:lnSpc>
                <a:spcPct val="150000"/>
              </a:lnSpc>
            </a:pPr>
            <a:r>
              <a:rPr lang="zh-CN" altLang="zh-CN" sz="2800" dirty="0" smtClean="0"/>
              <a:t>④信息化工程监理规范；</a:t>
            </a:r>
            <a:endParaRPr lang="en-US" altLang="zh-CN" sz="2800" dirty="0" smtClean="0"/>
          </a:p>
          <a:p>
            <a:pPr>
              <a:lnSpc>
                <a:spcPct val="150000"/>
              </a:lnSpc>
            </a:pPr>
            <a:r>
              <a:rPr lang="zh-CN" altLang="zh-CN" sz="2800" dirty="0" smtClean="0"/>
              <a:t>⑤电子政务数据元第一部分：设计和管理规范；</a:t>
            </a:r>
            <a:endParaRPr lang="en-US" altLang="zh-CN" sz="2800" dirty="0" smtClean="0"/>
          </a:p>
          <a:p>
            <a:pPr>
              <a:lnSpc>
                <a:spcPct val="150000"/>
              </a:lnSpc>
            </a:pPr>
            <a:r>
              <a:rPr lang="zh-CN" altLang="zh-CN" sz="2800" dirty="0" smtClean="0"/>
              <a:t>⑥电子政务主题词表编制规则。</a:t>
            </a:r>
            <a:endParaRPr lang="zh-CN" alt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7632848" cy="738664"/>
          </a:xfrm>
          <a:prstGeom prst="rect">
            <a:avLst/>
          </a:prstGeom>
          <a:noFill/>
        </p:spPr>
        <p:txBody>
          <a:bodyPr wrap="square" rtlCol="0">
            <a:spAutoFit/>
          </a:bodyPr>
          <a:lstStyle/>
          <a:p>
            <a:pPr>
              <a:lnSpc>
                <a:spcPct val="150000"/>
              </a:lnSpc>
            </a:pPr>
            <a:r>
              <a:rPr lang="en-US" altLang="zh-CN" sz="2800" dirty="0" smtClean="0"/>
              <a:t>《</a:t>
            </a:r>
            <a:r>
              <a:rPr lang="zh-CN" altLang="zh-CN" sz="2800" dirty="0" smtClean="0"/>
              <a:t>电子政务标准化指南</a:t>
            </a:r>
            <a:r>
              <a:rPr lang="en-US" altLang="zh-CN" sz="2800" dirty="0" smtClean="0"/>
              <a:t>》</a:t>
            </a:r>
            <a:r>
              <a:rPr lang="zh-CN" altLang="zh-CN" sz="2800" dirty="0" smtClean="0"/>
              <a:t>第一部分</a:t>
            </a:r>
            <a:r>
              <a:rPr lang="zh-CN" altLang="en-US" sz="2800" dirty="0" smtClean="0"/>
              <a:t>：总则</a:t>
            </a:r>
          </a:p>
        </p:txBody>
      </p:sp>
      <p:sp>
        <p:nvSpPr>
          <p:cNvPr id="5" name="TextBox 4"/>
          <p:cNvSpPr txBox="1"/>
          <p:nvPr/>
        </p:nvSpPr>
        <p:spPr>
          <a:xfrm>
            <a:off x="251520" y="1340768"/>
            <a:ext cx="4464496" cy="5078313"/>
          </a:xfrm>
          <a:prstGeom prst="rect">
            <a:avLst/>
          </a:prstGeom>
          <a:noFill/>
        </p:spPr>
        <p:txBody>
          <a:bodyPr wrap="square" rtlCol="0">
            <a:spAutoFit/>
          </a:bodyPr>
          <a:lstStyle/>
          <a:p>
            <a:r>
              <a:rPr lang="zh-CN" altLang="en-US" dirty="0" smtClean="0"/>
              <a:t>第</a:t>
            </a:r>
            <a:r>
              <a:rPr lang="en-US" altLang="zh-CN" dirty="0" smtClean="0"/>
              <a:t>1</a:t>
            </a:r>
            <a:r>
              <a:rPr lang="zh-CN" altLang="en-US" dirty="0" smtClean="0"/>
              <a:t>章 概述</a:t>
            </a:r>
          </a:p>
          <a:p>
            <a:r>
              <a:rPr lang="en-US" altLang="zh-CN" dirty="0" smtClean="0"/>
              <a:t>1.1 </a:t>
            </a:r>
            <a:r>
              <a:rPr lang="zh-CN" altLang="en-US" dirty="0" smtClean="0"/>
              <a:t>标准化在电子政务中的作用</a:t>
            </a:r>
          </a:p>
          <a:p>
            <a:r>
              <a:rPr lang="en-US" altLang="zh-CN" dirty="0" smtClean="0"/>
              <a:t>1.2 </a:t>
            </a:r>
            <a:r>
              <a:rPr lang="zh-CN" altLang="en-US" dirty="0" smtClean="0"/>
              <a:t>电子政务标准化的指导思想与工作原则</a:t>
            </a:r>
          </a:p>
          <a:p>
            <a:r>
              <a:rPr lang="en-US" altLang="zh-CN" dirty="0" smtClean="0"/>
              <a:t>1.2.1 </a:t>
            </a:r>
            <a:r>
              <a:rPr lang="zh-CN" altLang="en-US" dirty="0" smtClean="0"/>
              <a:t>指导思想</a:t>
            </a:r>
          </a:p>
          <a:p>
            <a:r>
              <a:rPr lang="en-US" altLang="zh-CN" dirty="0" smtClean="0"/>
              <a:t>1.2.2 </a:t>
            </a:r>
            <a:r>
              <a:rPr lang="zh-CN" altLang="en-US" dirty="0" smtClean="0"/>
              <a:t>工作原则</a:t>
            </a:r>
          </a:p>
          <a:p>
            <a:r>
              <a:rPr lang="en-US" altLang="zh-CN" dirty="0" smtClean="0"/>
              <a:t>1.3 </a:t>
            </a:r>
            <a:r>
              <a:rPr lang="zh-CN" altLang="en-US" dirty="0" smtClean="0"/>
              <a:t>电子政务标准化的总体目标与工作任务</a:t>
            </a:r>
          </a:p>
          <a:p>
            <a:r>
              <a:rPr lang="en-US" altLang="zh-CN" dirty="0" smtClean="0"/>
              <a:t>1.3.1 </a:t>
            </a:r>
            <a:r>
              <a:rPr lang="zh-CN" altLang="en-US" dirty="0" smtClean="0"/>
              <a:t>总体目标</a:t>
            </a:r>
          </a:p>
          <a:p>
            <a:r>
              <a:rPr lang="en-US" altLang="zh-CN" dirty="0" smtClean="0"/>
              <a:t>1.3.2 </a:t>
            </a:r>
            <a:r>
              <a:rPr lang="zh-CN" altLang="en-US" dirty="0" smtClean="0"/>
              <a:t>工作任务</a:t>
            </a:r>
          </a:p>
          <a:p>
            <a:r>
              <a:rPr lang="zh-CN" altLang="en-US" dirty="0" smtClean="0"/>
              <a:t>第</a:t>
            </a:r>
            <a:r>
              <a:rPr lang="en-US" altLang="zh-CN" dirty="0" smtClean="0"/>
              <a:t>2</a:t>
            </a:r>
            <a:r>
              <a:rPr lang="zh-CN" altLang="en-US" dirty="0" smtClean="0"/>
              <a:t>章 电子政务标准体系</a:t>
            </a:r>
          </a:p>
          <a:p>
            <a:r>
              <a:rPr lang="en-US" altLang="zh-CN" dirty="0" smtClean="0"/>
              <a:t>2.1 </a:t>
            </a:r>
            <a:r>
              <a:rPr lang="zh-CN" altLang="en-US" dirty="0" smtClean="0"/>
              <a:t>电子政务标准技术参考模型</a:t>
            </a:r>
          </a:p>
          <a:p>
            <a:r>
              <a:rPr lang="en-US" altLang="zh-CN" dirty="0" smtClean="0"/>
              <a:t>2.2 </a:t>
            </a:r>
            <a:r>
              <a:rPr lang="zh-CN" altLang="en-US" dirty="0" smtClean="0"/>
              <a:t>电子政务标准体系</a:t>
            </a:r>
          </a:p>
          <a:p>
            <a:r>
              <a:rPr lang="en-US" altLang="zh-CN" dirty="0" smtClean="0"/>
              <a:t>2.2.1 </a:t>
            </a:r>
            <a:r>
              <a:rPr lang="zh-CN" altLang="en-US" dirty="0" smtClean="0"/>
              <a:t>电子政务标准体系结构</a:t>
            </a:r>
          </a:p>
          <a:p>
            <a:r>
              <a:rPr lang="en-US" altLang="zh-CN" dirty="0" smtClean="0"/>
              <a:t>2.2.2 </a:t>
            </a:r>
            <a:r>
              <a:rPr lang="zh-CN" altLang="en-US" dirty="0" smtClean="0"/>
              <a:t>总体标准结构与明细表</a:t>
            </a:r>
          </a:p>
          <a:p>
            <a:r>
              <a:rPr lang="en-US" altLang="zh-CN" dirty="0" smtClean="0"/>
              <a:t>2.2.3 </a:t>
            </a:r>
            <a:r>
              <a:rPr lang="zh-CN" altLang="en-US" dirty="0" smtClean="0"/>
              <a:t>应用标准结构与明细表</a:t>
            </a:r>
          </a:p>
          <a:p>
            <a:r>
              <a:rPr lang="en-US" altLang="zh-CN" dirty="0" smtClean="0"/>
              <a:t>2.2.4 </a:t>
            </a:r>
            <a:r>
              <a:rPr lang="zh-CN" altLang="en-US" dirty="0" smtClean="0"/>
              <a:t>应用支撑标准结构及明细表</a:t>
            </a:r>
          </a:p>
          <a:p>
            <a:r>
              <a:rPr lang="en-US" altLang="zh-CN" dirty="0" smtClean="0"/>
              <a:t>2.2.5 </a:t>
            </a:r>
            <a:r>
              <a:rPr lang="zh-CN" altLang="en-US" dirty="0" smtClean="0"/>
              <a:t>网络基础设施标准结构及明细表</a:t>
            </a:r>
          </a:p>
          <a:p>
            <a:r>
              <a:rPr lang="en-US" altLang="zh-CN" dirty="0" smtClean="0"/>
              <a:t>2.2.6 </a:t>
            </a:r>
            <a:r>
              <a:rPr lang="zh-CN" altLang="en-US" dirty="0" smtClean="0"/>
              <a:t>信息安全标准结构及明细表</a:t>
            </a:r>
          </a:p>
          <a:p>
            <a:r>
              <a:rPr lang="en-US" altLang="zh-CN" dirty="0" smtClean="0"/>
              <a:t>2.2.7 </a:t>
            </a:r>
            <a:r>
              <a:rPr lang="zh-CN" altLang="en-US" dirty="0" smtClean="0"/>
              <a:t>管理标准结构及明细表</a:t>
            </a:r>
          </a:p>
        </p:txBody>
      </p:sp>
      <p:sp>
        <p:nvSpPr>
          <p:cNvPr id="4" name="TextBox 3"/>
          <p:cNvSpPr txBox="1"/>
          <p:nvPr/>
        </p:nvSpPr>
        <p:spPr>
          <a:xfrm>
            <a:off x="4716016" y="1268760"/>
            <a:ext cx="4176464" cy="5355312"/>
          </a:xfrm>
          <a:prstGeom prst="rect">
            <a:avLst/>
          </a:prstGeom>
          <a:noFill/>
          <a:ln>
            <a:solidFill>
              <a:schemeClr val="accent1"/>
            </a:solidFill>
          </a:ln>
        </p:spPr>
        <p:txBody>
          <a:bodyPr wrap="square" rtlCol="0">
            <a:spAutoFit/>
          </a:bodyPr>
          <a:lstStyle/>
          <a:p>
            <a:r>
              <a:rPr lang="zh-CN" altLang="en-US" dirty="0" smtClean="0"/>
              <a:t>第</a:t>
            </a:r>
            <a:r>
              <a:rPr lang="en-US" altLang="zh-CN" dirty="0" smtClean="0"/>
              <a:t>3</a:t>
            </a:r>
            <a:r>
              <a:rPr lang="zh-CN" altLang="en-US" dirty="0" smtClean="0"/>
              <a:t>章 电子政务标准化管理机制</a:t>
            </a:r>
          </a:p>
          <a:p>
            <a:r>
              <a:rPr lang="en-US" altLang="zh-CN" dirty="0" smtClean="0"/>
              <a:t>3.1 </a:t>
            </a:r>
            <a:r>
              <a:rPr lang="zh-CN" altLang="en-US" dirty="0" smtClean="0"/>
              <a:t>组织机构</a:t>
            </a:r>
          </a:p>
          <a:p>
            <a:r>
              <a:rPr lang="en-US" altLang="zh-CN" dirty="0" smtClean="0"/>
              <a:t>3.2 </a:t>
            </a:r>
            <a:r>
              <a:rPr lang="zh-CN" altLang="en-US" dirty="0" smtClean="0"/>
              <a:t>项目管理</a:t>
            </a:r>
          </a:p>
          <a:p>
            <a:r>
              <a:rPr lang="en-US" altLang="zh-CN" dirty="0" smtClean="0"/>
              <a:t>3.2.1 </a:t>
            </a:r>
            <a:r>
              <a:rPr lang="zh-CN" altLang="en-US" dirty="0" smtClean="0"/>
              <a:t>项目申报</a:t>
            </a:r>
          </a:p>
          <a:p>
            <a:r>
              <a:rPr lang="en-US" altLang="zh-CN" dirty="0" smtClean="0"/>
              <a:t>3.2.2 </a:t>
            </a:r>
            <a:r>
              <a:rPr lang="zh-CN" altLang="en-US" dirty="0" smtClean="0"/>
              <a:t>项目评审</a:t>
            </a:r>
          </a:p>
          <a:p>
            <a:r>
              <a:rPr lang="en-US" altLang="zh-CN" dirty="0" smtClean="0"/>
              <a:t>3.2.3</a:t>
            </a:r>
            <a:r>
              <a:rPr lang="zh-CN" altLang="en-US" dirty="0" smtClean="0"/>
              <a:t>项目实施</a:t>
            </a:r>
            <a:endParaRPr lang="en-US" altLang="zh-CN" dirty="0" smtClean="0"/>
          </a:p>
          <a:p>
            <a:endParaRPr lang="en-US" altLang="zh-CN" dirty="0" smtClean="0"/>
          </a:p>
          <a:p>
            <a:r>
              <a:rPr lang="zh-CN" altLang="en-US" dirty="0" smtClean="0"/>
              <a:t>附录</a:t>
            </a:r>
            <a:r>
              <a:rPr lang="en-US" altLang="zh-CN" dirty="0" smtClean="0"/>
              <a:t>1</a:t>
            </a:r>
            <a:r>
              <a:rPr lang="zh-CN" altLang="en-US" dirty="0" smtClean="0"/>
              <a:t>：中华人民共和国标准化法</a:t>
            </a:r>
          </a:p>
          <a:p>
            <a:r>
              <a:rPr lang="zh-CN" altLang="en-US" dirty="0" smtClean="0"/>
              <a:t>附录</a:t>
            </a:r>
            <a:r>
              <a:rPr lang="en-US" altLang="zh-CN" dirty="0" smtClean="0"/>
              <a:t>2</a:t>
            </a:r>
            <a:r>
              <a:rPr lang="zh-CN" altLang="en-US" dirty="0" smtClean="0"/>
              <a:t>：中华人民共和国标准化法实施条例</a:t>
            </a:r>
          </a:p>
          <a:p>
            <a:r>
              <a:rPr lang="zh-CN" altLang="en-US" dirty="0" smtClean="0"/>
              <a:t>附录</a:t>
            </a:r>
            <a:r>
              <a:rPr lang="en-US" altLang="zh-CN" dirty="0" smtClean="0"/>
              <a:t>3</a:t>
            </a:r>
            <a:r>
              <a:rPr lang="zh-CN" altLang="en-US" dirty="0" smtClean="0"/>
              <a:t>：国家标准管理办法</a:t>
            </a:r>
          </a:p>
          <a:p>
            <a:r>
              <a:rPr lang="zh-CN" altLang="en-US" dirty="0" smtClean="0"/>
              <a:t>附录</a:t>
            </a:r>
            <a:r>
              <a:rPr lang="en-US" altLang="zh-CN" dirty="0" smtClean="0"/>
              <a:t>4</a:t>
            </a:r>
            <a:r>
              <a:rPr lang="zh-CN" altLang="en-US" dirty="0" smtClean="0"/>
              <a:t>：行业标准管理办法</a:t>
            </a:r>
          </a:p>
          <a:p>
            <a:r>
              <a:rPr lang="zh-CN" altLang="en-US" dirty="0" smtClean="0"/>
              <a:t>附录</a:t>
            </a:r>
            <a:r>
              <a:rPr lang="en-US" altLang="zh-CN" dirty="0" smtClean="0"/>
              <a:t>5</a:t>
            </a:r>
            <a:r>
              <a:rPr lang="zh-CN" altLang="en-US" dirty="0" smtClean="0"/>
              <a:t>：地方标准管理办法</a:t>
            </a:r>
          </a:p>
          <a:p>
            <a:r>
              <a:rPr lang="zh-CN" altLang="en-US" dirty="0" smtClean="0"/>
              <a:t>附录</a:t>
            </a:r>
            <a:r>
              <a:rPr lang="en-US" altLang="zh-CN" dirty="0" smtClean="0"/>
              <a:t>6</a:t>
            </a:r>
            <a:r>
              <a:rPr lang="zh-CN" altLang="en-US" dirty="0" smtClean="0"/>
              <a:t>：企业标准化管理办法</a:t>
            </a:r>
          </a:p>
          <a:p>
            <a:r>
              <a:rPr lang="zh-CN" altLang="en-US" dirty="0" smtClean="0"/>
              <a:t>附录</a:t>
            </a:r>
            <a:r>
              <a:rPr lang="en-US" altLang="zh-CN" dirty="0" smtClean="0"/>
              <a:t>7</a:t>
            </a:r>
            <a:r>
              <a:rPr lang="zh-CN" altLang="en-US" dirty="0" smtClean="0"/>
              <a:t>：国家标准化指导性技术文件管理规定</a:t>
            </a:r>
          </a:p>
          <a:p>
            <a:r>
              <a:rPr lang="zh-CN" altLang="en-US" dirty="0" smtClean="0"/>
              <a:t>附录</a:t>
            </a:r>
            <a:r>
              <a:rPr lang="en-US" altLang="zh-CN" dirty="0" smtClean="0"/>
              <a:t>8</a:t>
            </a:r>
            <a:r>
              <a:rPr lang="zh-CN" altLang="en-US" dirty="0" smtClean="0"/>
              <a:t>：国内外与信息化相关的标准化组织</a:t>
            </a:r>
          </a:p>
          <a:p>
            <a:r>
              <a:rPr lang="zh-CN" altLang="en-US" dirty="0" smtClean="0"/>
              <a:t>光盘：电子政务国家标准全文库 </a:t>
            </a:r>
            <a:r>
              <a:rPr lang="en-US" altLang="zh-CN" dirty="0" smtClean="0"/>
              <a:t>V1.0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260648"/>
            <a:ext cx="4248472" cy="671851"/>
          </a:xfrm>
          <a:prstGeom prst="rect">
            <a:avLst/>
          </a:prstGeom>
          <a:noFill/>
        </p:spPr>
        <p:txBody>
          <a:bodyPr wrap="square" rtlCol="0">
            <a:spAutoFit/>
          </a:bodyPr>
          <a:lstStyle/>
          <a:p>
            <a:pPr>
              <a:lnSpc>
                <a:spcPct val="150000"/>
              </a:lnSpc>
            </a:pPr>
            <a:r>
              <a:rPr lang="zh-CN" altLang="en-US" sz="2800" dirty="0" smtClean="0"/>
              <a:t>技术参考架构</a:t>
            </a:r>
          </a:p>
        </p:txBody>
      </p:sp>
      <p:pic>
        <p:nvPicPr>
          <p:cNvPr id="3074" name="Picture 2"/>
          <p:cNvPicPr>
            <a:picLocks noChangeAspect="1" noChangeArrowheads="1"/>
          </p:cNvPicPr>
          <p:nvPr/>
        </p:nvPicPr>
        <p:blipFill>
          <a:blip r:embed="rId2" cstate="print"/>
          <a:srcRect/>
          <a:stretch>
            <a:fillRect/>
          </a:stretch>
        </p:blipFill>
        <p:spPr bwMode="auto">
          <a:xfrm>
            <a:off x="1835696" y="1196752"/>
            <a:ext cx="5024636" cy="523826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827584" y="570194"/>
            <a:ext cx="7632848"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mj-ea"/>
                <a:ea typeface="+mj-ea"/>
                <a:cs typeface="Calibri" pitchFamily="34" charset="0"/>
              </a:rPr>
              <a:t>一、人口健康信息标准体系</a:t>
            </a:r>
            <a:endParaRPr kumimoji="0" lang="zh-CN" altLang="en-US" sz="2800" b="1" i="0" u="none" strike="noStrike" cap="none" normalizeH="0" baseline="0" dirty="0" smtClean="0">
              <a:ln>
                <a:noFill/>
              </a:ln>
              <a:solidFill>
                <a:schemeClr val="tx1"/>
              </a:solidFill>
              <a:effectLst/>
              <a:latin typeface="+mj-ea"/>
              <a:ea typeface="+mj-ea"/>
              <a:cs typeface="宋体" pitchFamily="2" charset="-122"/>
            </a:endParaRPr>
          </a:p>
          <a:p>
            <a:pPr marL="0" marR="0" lvl="0" indent="540000" algn="l" defTabSz="914400" rtl="0" eaLnBrk="0" fontAlgn="base" latinLnBrk="0" hangingPunct="0">
              <a:lnSpc>
                <a:spcPct val="150000"/>
              </a:lnSpc>
              <a:spcBef>
                <a:spcPct val="0"/>
              </a:spcBef>
              <a:spcAft>
                <a:spcPct val="0"/>
              </a:spcAft>
              <a:buClrTx/>
              <a:buSzTx/>
              <a:buFontTx/>
              <a:buNone/>
              <a:tabLst/>
            </a:pPr>
            <a:r>
              <a:rPr lang="en-US" altLang="zh-CN" sz="2800" dirty="0" smtClean="0">
                <a:latin typeface="+mj-ea"/>
                <a:ea typeface="+mj-ea"/>
                <a:cs typeface="Calibri" pitchFamily="34" charset="0"/>
              </a:rPr>
              <a:t>1.</a:t>
            </a:r>
            <a:r>
              <a:rPr kumimoji="0" lang="zh-CN" altLang="en-US" sz="2800" b="0" i="0" u="none" strike="noStrike" cap="none" normalizeH="0" baseline="0" dirty="0" smtClean="0">
                <a:ln>
                  <a:noFill/>
                </a:ln>
                <a:solidFill>
                  <a:schemeClr val="tx1"/>
                </a:solidFill>
                <a:effectLst/>
                <a:latin typeface="+mj-ea"/>
                <a:ea typeface="+mj-ea"/>
                <a:cs typeface="Calibri" pitchFamily="34" charset="0"/>
              </a:rPr>
              <a:t>现有卫生信息标准体系框架分析与评估</a:t>
            </a:r>
            <a:endParaRPr kumimoji="0" lang="zh-CN" altLang="en-US" sz="2800" b="0" i="0" u="none" strike="noStrike" cap="none" normalizeH="0" baseline="0" dirty="0" smtClean="0">
              <a:ln>
                <a:noFill/>
              </a:ln>
              <a:solidFill>
                <a:schemeClr val="tx1"/>
              </a:solidFill>
              <a:effectLst/>
              <a:latin typeface="+mj-ea"/>
              <a:ea typeface="+mj-ea"/>
              <a:cs typeface="宋体" pitchFamily="2" charset="-122"/>
            </a:endParaRPr>
          </a:p>
          <a:p>
            <a:pPr marL="0" marR="0" lvl="0" indent="540000" algn="l" defTabSz="914400" rtl="0" eaLnBrk="0" fontAlgn="base" latinLnBrk="0" hangingPunct="0">
              <a:lnSpc>
                <a:spcPct val="150000"/>
              </a:lnSpc>
              <a:spcBef>
                <a:spcPct val="0"/>
              </a:spcBef>
              <a:spcAft>
                <a:spcPct val="0"/>
              </a:spcAft>
              <a:buClrTx/>
              <a:buSzTx/>
              <a:buFontTx/>
              <a:buNone/>
              <a:tabLst/>
            </a:pPr>
            <a:r>
              <a:rPr lang="en-US" altLang="zh-CN" sz="2800" dirty="0" smtClean="0">
                <a:latin typeface="+mj-ea"/>
                <a:ea typeface="+mj-ea"/>
                <a:cs typeface="Calibri" pitchFamily="34" charset="0"/>
              </a:rPr>
              <a:t>2.</a:t>
            </a:r>
            <a:r>
              <a:rPr kumimoji="0" lang="zh-CN" altLang="en-US" sz="2800" b="0" i="0" u="none" strike="noStrike" cap="none" normalizeH="0" baseline="0" dirty="0" smtClean="0">
                <a:ln>
                  <a:noFill/>
                </a:ln>
                <a:solidFill>
                  <a:schemeClr val="tx1"/>
                </a:solidFill>
                <a:effectLst/>
                <a:latin typeface="+mj-ea"/>
                <a:ea typeface="+mj-ea"/>
                <a:cs typeface="Calibri" pitchFamily="34" charset="0"/>
              </a:rPr>
              <a:t>人口健康信息标准体系框架研究</a:t>
            </a:r>
            <a:endParaRPr kumimoji="0" lang="zh-CN" altLang="en-US" sz="2800" b="0" i="0" u="none" strike="noStrike" cap="none" normalizeH="0" baseline="0" dirty="0" smtClean="0">
              <a:ln>
                <a:noFill/>
              </a:ln>
              <a:solidFill>
                <a:schemeClr val="tx1"/>
              </a:solidFill>
              <a:effectLst/>
              <a:latin typeface="+mj-ea"/>
              <a:ea typeface="+mj-ea"/>
              <a:cs typeface="宋体" pitchFamily="2" charset="-122"/>
            </a:endParaRPr>
          </a:p>
          <a:p>
            <a:pPr marL="0" marR="0" lvl="0" indent="540000" algn="l" defTabSz="914400" rtl="0" eaLnBrk="0" fontAlgn="base" latinLnBrk="0" hangingPunct="0">
              <a:lnSpc>
                <a:spcPct val="150000"/>
              </a:lnSpc>
              <a:spcBef>
                <a:spcPct val="0"/>
              </a:spcBef>
              <a:spcAft>
                <a:spcPct val="0"/>
              </a:spcAft>
              <a:buClrTx/>
              <a:buSzTx/>
              <a:buFontTx/>
              <a:buNone/>
              <a:tabLst/>
            </a:pPr>
            <a:r>
              <a:rPr lang="en-US" altLang="zh-CN" sz="2800" dirty="0" smtClean="0">
                <a:latin typeface="+mj-ea"/>
                <a:ea typeface="+mj-ea"/>
                <a:cs typeface="Calibri" pitchFamily="34" charset="0"/>
              </a:rPr>
              <a:t>3.</a:t>
            </a:r>
            <a:r>
              <a:rPr kumimoji="0" lang="zh-CN" altLang="en-US" sz="2800" b="0" i="0" u="none" strike="noStrike" cap="none" normalizeH="0" baseline="0" dirty="0" smtClean="0">
                <a:ln>
                  <a:noFill/>
                </a:ln>
                <a:solidFill>
                  <a:schemeClr val="tx1"/>
                </a:solidFill>
                <a:effectLst/>
                <a:latin typeface="+mj-ea"/>
                <a:ea typeface="+mj-ea"/>
                <a:cs typeface="Calibri" pitchFamily="34" charset="0"/>
              </a:rPr>
              <a:t>人口健康信息标准化实现路径与方法</a:t>
            </a:r>
            <a:endParaRPr kumimoji="0" lang="zh-CN" altLang="en-US" sz="2800" b="0" i="0" u="none" strike="noStrike" cap="none" normalizeH="0" baseline="0" dirty="0" smtClean="0">
              <a:ln>
                <a:noFill/>
              </a:ln>
              <a:solidFill>
                <a:schemeClr val="tx1"/>
              </a:solidFill>
              <a:effectLst/>
              <a:latin typeface="+mj-ea"/>
              <a:ea typeface="+mj-ea"/>
              <a:cs typeface="宋体" pitchFamily="2" charset="-122"/>
            </a:endParaRPr>
          </a:p>
          <a:p>
            <a:pPr marL="0" marR="0" lvl="0" algn="l" defTabSz="914400" rtl="0" eaLnBrk="0" fontAlgn="base" latinLnBrk="0" hangingPunct="0">
              <a:lnSpc>
                <a:spcPct val="150000"/>
              </a:lnSpc>
              <a:spcBef>
                <a:spcPct val="0"/>
              </a:spcBef>
              <a:spcAft>
                <a:spcPct val="0"/>
              </a:spcAft>
              <a:buClrTx/>
              <a:buSzTx/>
              <a:buFontTx/>
              <a:buNone/>
              <a:tabLst/>
            </a:pPr>
            <a:r>
              <a:rPr lang="zh-CN" altLang="en-US" sz="2800" b="1" dirty="0" smtClean="0">
                <a:latin typeface="+mj-ea"/>
                <a:ea typeface="+mj-ea"/>
                <a:cs typeface="Times New Roman" pitchFamily="18" charset="0"/>
              </a:rPr>
              <a:t>二、</a:t>
            </a:r>
            <a:r>
              <a:rPr kumimoji="0" lang="zh-CN" altLang="en-US" sz="2800" b="1" i="0" u="none" strike="noStrike" cap="none" normalizeH="0" baseline="0" dirty="0" smtClean="0">
                <a:ln>
                  <a:noFill/>
                </a:ln>
                <a:solidFill>
                  <a:schemeClr val="tx1"/>
                </a:solidFill>
                <a:effectLst/>
                <a:latin typeface="+mj-ea"/>
                <a:ea typeface="+mj-ea"/>
                <a:cs typeface="Calibri" pitchFamily="34" charset="0"/>
              </a:rPr>
              <a:t>人口健康信息标准管理政策保障机制</a:t>
            </a:r>
            <a:endParaRPr kumimoji="0" lang="zh-CN" altLang="en-US" sz="2800" b="1" i="0" u="none" strike="noStrike" cap="none" normalizeH="0" baseline="0" dirty="0" smtClean="0">
              <a:ln>
                <a:noFill/>
              </a:ln>
              <a:solidFill>
                <a:schemeClr val="tx1"/>
              </a:solidFill>
              <a:effectLst/>
              <a:latin typeface="+mj-ea"/>
              <a:ea typeface="+mj-ea"/>
              <a:cs typeface="宋体" pitchFamily="2" charset="-122"/>
            </a:endParaRPr>
          </a:p>
          <a:p>
            <a:pPr marL="0" marR="0" lvl="0" indent="540000" algn="l" defTabSz="914400" rtl="0" eaLnBrk="0" fontAlgn="base" latinLnBrk="0" hangingPunct="0">
              <a:lnSpc>
                <a:spcPct val="150000"/>
              </a:lnSpc>
              <a:spcBef>
                <a:spcPct val="0"/>
              </a:spcBef>
              <a:spcAft>
                <a:spcPct val="0"/>
              </a:spcAft>
              <a:buClrTx/>
              <a:buSzTx/>
              <a:buFontTx/>
              <a:buNone/>
              <a:tabLst/>
            </a:pPr>
            <a:r>
              <a:rPr lang="en-US" altLang="zh-CN" sz="2800" dirty="0" smtClean="0">
                <a:latin typeface="+mj-ea"/>
                <a:ea typeface="+mj-ea"/>
                <a:cs typeface="Calibri" pitchFamily="34" charset="0"/>
              </a:rPr>
              <a:t>1.</a:t>
            </a:r>
            <a:r>
              <a:rPr kumimoji="0" lang="zh-CN" altLang="en-US" sz="2800" b="0" i="0" u="none" strike="noStrike" cap="none" normalizeH="0" baseline="0" dirty="0" smtClean="0">
                <a:ln>
                  <a:noFill/>
                </a:ln>
                <a:solidFill>
                  <a:schemeClr val="tx1"/>
                </a:solidFill>
                <a:effectLst/>
                <a:latin typeface="+mj-ea"/>
                <a:ea typeface="+mj-ea"/>
                <a:cs typeface="Calibri" pitchFamily="34" charset="0"/>
              </a:rPr>
              <a:t>人口健康信息标准开发工作保障机制</a:t>
            </a:r>
            <a:endParaRPr kumimoji="0" lang="zh-CN" altLang="en-US" sz="2800" b="0" i="0" u="none" strike="noStrike" cap="none" normalizeH="0" baseline="0" dirty="0" smtClean="0">
              <a:ln>
                <a:noFill/>
              </a:ln>
              <a:solidFill>
                <a:schemeClr val="tx1"/>
              </a:solidFill>
              <a:effectLst/>
              <a:latin typeface="+mj-ea"/>
              <a:ea typeface="+mj-ea"/>
              <a:cs typeface="宋体" pitchFamily="2" charset="-122"/>
            </a:endParaRPr>
          </a:p>
          <a:p>
            <a:pPr marL="0" marR="0" lvl="0" indent="540000" algn="l" defTabSz="914400" rtl="0" eaLnBrk="0" fontAlgn="base" latinLnBrk="0" hangingPunct="0">
              <a:lnSpc>
                <a:spcPct val="150000"/>
              </a:lnSpc>
              <a:spcBef>
                <a:spcPct val="0"/>
              </a:spcBef>
              <a:spcAft>
                <a:spcPct val="0"/>
              </a:spcAft>
              <a:buClrTx/>
              <a:buSzTx/>
              <a:buFontTx/>
              <a:buNone/>
              <a:tabLst/>
            </a:pPr>
            <a:r>
              <a:rPr lang="en-US" altLang="zh-CN" sz="2800" dirty="0" smtClean="0">
                <a:latin typeface="+mj-ea"/>
                <a:ea typeface="+mj-ea"/>
                <a:cs typeface="Calibri" pitchFamily="34" charset="0"/>
              </a:rPr>
              <a:t>2.</a:t>
            </a:r>
            <a:r>
              <a:rPr kumimoji="0" lang="zh-CN" altLang="en-US" sz="2800" b="0" i="0" u="none" strike="noStrike" cap="none" normalizeH="0" baseline="0" dirty="0" smtClean="0">
                <a:ln>
                  <a:noFill/>
                </a:ln>
                <a:solidFill>
                  <a:schemeClr val="tx1"/>
                </a:solidFill>
                <a:effectLst/>
                <a:latin typeface="+mj-ea"/>
                <a:ea typeface="+mj-ea"/>
                <a:cs typeface="Calibri" pitchFamily="34" charset="0"/>
              </a:rPr>
              <a:t>人口健康信息标准应用策略与保障机制</a:t>
            </a:r>
            <a:endParaRPr kumimoji="0" lang="zh-CN" altLang="en-US" sz="2800" b="0" i="0" u="none" strike="noStrike" cap="none" normalizeH="0" baseline="0" dirty="0" smtClean="0">
              <a:ln>
                <a:noFill/>
              </a:ln>
              <a:solidFill>
                <a:schemeClr val="tx1"/>
              </a:solidFill>
              <a:effectLst/>
              <a:latin typeface="+mj-ea"/>
              <a:ea typeface="+mj-ea"/>
              <a:cs typeface="宋体" pitchFamily="2" charset="-122"/>
            </a:endParaRPr>
          </a:p>
          <a:p>
            <a:pPr marL="0" marR="0" lvl="0" indent="540000" algn="l" defTabSz="914400" rtl="0" eaLnBrk="0" fontAlgn="base" latinLnBrk="0" hangingPunct="0">
              <a:lnSpc>
                <a:spcPct val="150000"/>
              </a:lnSpc>
              <a:spcBef>
                <a:spcPct val="0"/>
              </a:spcBef>
              <a:spcAft>
                <a:spcPct val="0"/>
              </a:spcAft>
              <a:buClrTx/>
              <a:buSzTx/>
              <a:buFontTx/>
              <a:buNone/>
              <a:tabLst/>
            </a:pPr>
            <a:r>
              <a:rPr lang="en-US" altLang="zh-CN" sz="2800" dirty="0" smtClean="0">
                <a:latin typeface="+mj-ea"/>
                <a:ea typeface="+mj-ea"/>
                <a:cs typeface="Calibri" pitchFamily="34" charset="0"/>
              </a:rPr>
              <a:t>3.</a:t>
            </a:r>
            <a:r>
              <a:rPr kumimoji="0" lang="zh-CN" altLang="en-US" sz="2800" b="0" i="0" u="none" strike="noStrike" cap="none" normalizeH="0" baseline="0" dirty="0" smtClean="0">
                <a:ln>
                  <a:noFill/>
                </a:ln>
                <a:solidFill>
                  <a:schemeClr val="tx1"/>
                </a:solidFill>
                <a:effectLst/>
                <a:latin typeface="+mj-ea"/>
                <a:ea typeface="+mj-ea"/>
                <a:cs typeface="Calibri" pitchFamily="34" charset="0"/>
              </a:rPr>
              <a:t>人口健康信息标准管理保障机制</a:t>
            </a:r>
            <a:endParaRPr kumimoji="0" lang="zh-CN" altLang="en-US" sz="2800" b="0" i="0" u="none" strike="noStrike" cap="none" normalizeH="0" baseline="0" dirty="0" smtClean="0">
              <a:ln>
                <a:noFill/>
              </a:ln>
              <a:solidFill>
                <a:schemeClr val="tx1"/>
              </a:solidFill>
              <a:effectLst/>
              <a:latin typeface="+mj-ea"/>
              <a:ea typeface="+mj-ea"/>
              <a:cs typeface="宋体" pitchFamily="2" charset="-122"/>
            </a:endParaRPr>
          </a:p>
          <a:p>
            <a:pPr marL="0" marR="0" lvl="0" algn="l" defTabSz="914400" rtl="0" eaLnBrk="0" fontAlgn="base" latinLnBrk="0" hangingPunct="0">
              <a:lnSpc>
                <a:spcPct val="150000"/>
              </a:lnSpc>
              <a:spcBef>
                <a:spcPct val="0"/>
              </a:spcBef>
              <a:spcAft>
                <a:spcPct val="0"/>
              </a:spcAft>
              <a:buClrTx/>
              <a:buSzTx/>
              <a:buFontTx/>
              <a:buNone/>
              <a:tabLst/>
            </a:pPr>
            <a:r>
              <a:rPr lang="zh-CN" altLang="en-US" sz="2800" b="1" dirty="0" smtClean="0">
                <a:latin typeface="+mj-ea"/>
                <a:ea typeface="+mj-ea"/>
                <a:cs typeface="Times New Roman" pitchFamily="18" charset="0"/>
              </a:rPr>
              <a:t>三、</a:t>
            </a:r>
            <a:r>
              <a:rPr kumimoji="0" lang="zh-CN" altLang="en-US" sz="2800" b="1" i="0" u="none" strike="noStrike" cap="none" normalizeH="0" baseline="0" dirty="0" smtClean="0">
                <a:ln>
                  <a:noFill/>
                </a:ln>
                <a:solidFill>
                  <a:schemeClr val="tx1"/>
                </a:solidFill>
                <a:effectLst/>
                <a:latin typeface="+mj-ea"/>
                <a:ea typeface="+mj-ea"/>
                <a:cs typeface="Calibri" pitchFamily="34" charset="0"/>
              </a:rPr>
              <a:t>我国人口健康信息标准工作建议案</a:t>
            </a:r>
            <a:endParaRPr kumimoji="0" lang="zh-CN" altLang="en-US" sz="2800" b="1" i="0" u="none" strike="noStrike" cap="none" normalizeH="0" baseline="0" dirty="0" smtClean="0">
              <a:ln>
                <a:noFill/>
              </a:ln>
              <a:solidFill>
                <a:schemeClr val="tx1"/>
              </a:solidFill>
              <a:effectLst/>
              <a:latin typeface="+mj-ea"/>
              <a:ea typeface="+mj-ea"/>
              <a:cs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260648"/>
            <a:ext cx="4248472" cy="671851"/>
          </a:xfrm>
          <a:prstGeom prst="rect">
            <a:avLst/>
          </a:prstGeom>
          <a:noFill/>
        </p:spPr>
        <p:txBody>
          <a:bodyPr wrap="square" rtlCol="0">
            <a:spAutoFit/>
          </a:bodyPr>
          <a:lstStyle/>
          <a:p>
            <a:pPr>
              <a:lnSpc>
                <a:spcPct val="150000"/>
              </a:lnSpc>
            </a:pPr>
            <a:r>
              <a:rPr lang="zh-CN" altLang="en-US" sz="2800" dirty="0" smtClean="0"/>
              <a:t>标准体系结构（</a:t>
            </a:r>
            <a:r>
              <a:rPr lang="en-US" altLang="zh-CN" sz="2800" dirty="0" smtClean="0"/>
              <a:t>1+5</a:t>
            </a:r>
            <a:r>
              <a:rPr lang="zh-CN" altLang="en-US" sz="2800" dirty="0" smtClean="0"/>
              <a:t>）</a:t>
            </a:r>
          </a:p>
        </p:txBody>
      </p:sp>
      <p:pic>
        <p:nvPicPr>
          <p:cNvPr id="4098" name="Picture 2"/>
          <p:cNvPicPr>
            <a:picLocks noChangeAspect="1" noChangeArrowheads="1"/>
          </p:cNvPicPr>
          <p:nvPr/>
        </p:nvPicPr>
        <p:blipFill>
          <a:blip r:embed="rId2" cstate="print"/>
          <a:srcRect/>
          <a:stretch>
            <a:fillRect/>
          </a:stretch>
        </p:blipFill>
        <p:spPr bwMode="auto">
          <a:xfrm>
            <a:off x="2195736" y="1412776"/>
            <a:ext cx="4464496" cy="44386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671851"/>
          </a:xfrm>
          <a:prstGeom prst="rect">
            <a:avLst/>
          </a:prstGeom>
          <a:noFill/>
        </p:spPr>
        <p:txBody>
          <a:bodyPr wrap="square" rtlCol="0">
            <a:spAutoFit/>
          </a:bodyPr>
          <a:lstStyle/>
          <a:p>
            <a:pPr>
              <a:lnSpc>
                <a:spcPct val="150000"/>
              </a:lnSpc>
            </a:pPr>
            <a:r>
              <a:rPr lang="zh-CN" altLang="en-US" sz="2800" dirty="0" smtClean="0"/>
              <a:t>总体标准</a:t>
            </a:r>
            <a:r>
              <a:rPr lang="en-US" altLang="zh-CN" sz="2800" dirty="0" smtClean="0"/>
              <a:t>-</a:t>
            </a:r>
            <a:r>
              <a:rPr lang="zh-CN" altLang="en-US" sz="2800" dirty="0" smtClean="0"/>
              <a:t>结构</a:t>
            </a:r>
          </a:p>
        </p:txBody>
      </p:sp>
      <p:pic>
        <p:nvPicPr>
          <p:cNvPr id="5122" name="Picture 2"/>
          <p:cNvPicPr>
            <a:picLocks noChangeAspect="1" noChangeArrowheads="1"/>
          </p:cNvPicPr>
          <p:nvPr/>
        </p:nvPicPr>
        <p:blipFill>
          <a:blip r:embed="rId2" cstate="print"/>
          <a:srcRect/>
          <a:stretch>
            <a:fillRect/>
          </a:stretch>
        </p:blipFill>
        <p:spPr bwMode="auto">
          <a:xfrm>
            <a:off x="2462213" y="1500188"/>
            <a:ext cx="4219575" cy="3857625"/>
          </a:xfrm>
          <a:prstGeom prst="rect">
            <a:avLst/>
          </a:prstGeom>
          <a:noFill/>
          <a:ln w="9525">
            <a:noFill/>
            <a:miter lim="800000"/>
            <a:headEnd/>
            <a:tailEnd/>
          </a:ln>
        </p:spPr>
      </p:pic>
      <p:sp>
        <p:nvSpPr>
          <p:cNvPr id="6" name="矩形 5"/>
          <p:cNvSpPr/>
          <p:nvPr/>
        </p:nvSpPr>
        <p:spPr>
          <a:xfrm>
            <a:off x="1331640" y="5805264"/>
            <a:ext cx="2957861" cy="461665"/>
          </a:xfrm>
          <a:prstGeom prst="rect">
            <a:avLst/>
          </a:prstGeom>
        </p:spPr>
        <p:txBody>
          <a:bodyPr wrap="none">
            <a:spAutoFit/>
          </a:bodyPr>
          <a:lstStyle/>
          <a:p>
            <a:r>
              <a:rPr lang="zh-CN" altLang="en-US" sz="2400" dirty="0" smtClean="0"/>
              <a:t>明细表见表</a:t>
            </a:r>
            <a:r>
              <a:rPr lang="en-US" altLang="zh-CN" sz="2400" dirty="0" smtClean="0"/>
              <a:t>1</a:t>
            </a:r>
            <a:r>
              <a:rPr lang="zh-CN" altLang="en-US" sz="2400" dirty="0" smtClean="0"/>
              <a:t>～表</a:t>
            </a:r>
            <a:r>
              <a:rPr lang="en-US" altLang="zh-CN" sz="2400" dirty="0" smtClean="0"/>
              <a:t>3</a:t>
            </a:r>
            <a:r>
              <a:rPr lang="zh-CN" altLang="en-US" sz="2400" dirty="0" smtClean="0"/>
              <a:t>。</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671851"/>
          </a:xfrm>
          <a:prstGeom prst="rect">
            <a:avLst/>
          </a:prstGeom>
          <a:noFill/>
        </p:spPr>
        <p:txBody>
          <a:bodyPr wrap="square" rtlCol="0">
            <a:spAutoFit/>
          </a:bodyPr>
          <a:lstStyle/>
          <a:p>
            <a:pPr>
              <a:lnSpc>
                <a:spcPct val="150000"/>
              </a:lnSpc>
            </a:pPr>
            <a:r>
              <a:rPr lang="en-US" altLang="zh-CN" sz="2800" dirty="0" smtClean="0"/>
              <a:t>1.</a:t>
            </a:r>
            <a:r>
              <a:rPr lang="zh-CN" altLang="en-US" sz="2800" dirty="0" smtClean="0"/>
              <a:t>应用标准</a:t>
            </a:r>
            <a:r>
              <a:rPr lang="en-US" altLang="zh-CN" sz="2800" dirty="0" smtClean="0"/>
              <a:t>-</a:t>
            </a:r>
            <a:r>
              <a:rPr lang="zh-CN" altLang="en-US" sz="2800" dirty="0" smtClean="0"/>
              <a:t>结构</a:t>
            </a:r>
          </a:p>
        </p:txBody>
      </p:sp>
      <p:pic>
        <p:nvPicPr>
          <p:cNvPr id="6146" name="Picture 2"/>
          <p:cNvPicPr>
            <a:picLocks noChangeAspect="1" noChangeArrowheads="1"/>
          </p:cNvPicPr>
          <p:nvPr/>
        </p:nvPicPr>
        <p:blipFill>
          <a:blip r:embed="rId2" cstate="print"/>
          <a:srcRect/>
          <a:stretch>
            <a:fillRect/>
          </a:stretch>
        </p:blipFill>
        <p:spPr bwMode="auto">
          <a:xfrm>
            <a:off x="1957388" y="1562100"/>
            <a:ext cx="5229225" cy="3733800"/>
          </a:xfrm>
          <a:prstGeom prst="rect">
            <a:avLst/>
          </a:prstGeom>
          <a:noFill/>
          <a:ln w="9525">
            <a:noFill/>
            <a:miter lim="800000"/>
            <a:headEnd/>
            <a:tailEnd/>
          </a:ln>
        </p:spPr>
      </p:pic>
      <p:sp>
        <p:nvSpPr>
          <p:cNvPr id="6" name="矩形 5"/>
          <p:cNvSpPr/>
          <p:nvPr/>
        </p:nvSpPr>
        <p:spPr>
          <a:xfrm>
            <a:off x="1475656" y="5733256"/>
            <a:ext cx="2957861" cy="461665"/>
          </a:xfrm>
          <a:prstGeom prst="rect">
            <a:avLst/>
          </a:prstGeom>
        </p:spPr>
        <p:txBody>
          <a:bodyPr wrap="none">
            <a:spAutoFit/>
          </a:bodyPr>
          <a:lstStyle/>
          <a:p>
            <a:r>
              <a:rPr lang="zh-CN" altLang="en-US" sz="2400" dirty="0" smtClean="0"/>
              <a:t>明细表见表</a:t>
            </a:r>
            <a:r>
              <a:rPr lang="en-US" altLang="zh-CN" sz="2400" dirty="0" smtClean="0"/>
              <a:t>4</a:t>
            </a:r>
            <a:r>
              <a:rPr lang="zh-CN" altLang="en-US" sz="2400" dirty="0" smtClean="0"/>
              <a:t>～表</a:t>
            </a:r>
            <a:r>
              <a:rPr lang="en-US" altLang="zh-CN" sz="2400" dirty="0" smtClean="0"/>
              <a:t>8</a:t>
            </a:r>
            <a:r>
              <a:rPr lang="zh-CN" altLang="en-US" sz="2400" dirty="0" smtClean="0"/>
              <a:t>。</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671851"/>
          </a:xfrm>
          <a:prstGeom prst="rect">
            <a:avLst/>
          </a:prstGeom>
          <a:noFill/>
        </p:spPr>
        <p:txBody>
          <a:bodyPr wrap="square" rtlCol="0">
            <a:spAutoFit/>
          </a:bodyPr>
          <a:lstStyle/>
          <a:p>
            <a:pPr>
              <a:lnSpc>
                <a:spcPct val="150000"/>
              </a:lnSpc>
            </a:pPr>
            <a:r>
              <a:rPr lang="en-US" altLang="zh-CN" sz="2800" dirty="0" smtClean="0"/>
              <a:t>2.</a:t>
            </a:r>
            <a:r>
              <a:rPr lang="zh-CN" altLang="en-US" sz="2800" dirty="0" smtClean="0"/>
              <a:t>应用支撑技术</a:t>
            </a:r>
          </a:p>
        </p:txBody>
      </p:sp>
      <p:pic>
        <p:nvPicPr>
          <p:cNvPr id="7170" name="Picture 2"/>
          <p:cNvPicPr>
            <a:picLocks noChangeAspect="1" noChangeArrowheads="1"/>
          </p:cNvPicPr>
          <p:nvPr/>
        </p:nvPicPr>
        <p:blipFill>
          <a:blip r:embed="rId3" cstate="print"/>
          <a:srcRect/>
          <a:stretch>
            <a:fillRect/>
          </a:stretch>
        </p:blipFill>
        <p:spPr bwMode="auto">
          <a:xfrm>
            <a:off x="467544" y="1556792"/>
            <a:ext cx="7578778" cy="4680520"/>
          </a:xfrm>
          <a:prstGeom prst="rect">
            <a:avLst/>
          </a:prstGeom>
          <a:noFill/>
          <a:ln w="9525">
            <a:noFill/>
            <a:miter lim="800000"/>
            <a:headEnd/>
            <a:tailEnd/>
          </a:ln>
        </p:spPr>
      </p:pic>
      <p:sp>
        <p:nvSpPr>
          <p:cNvPr id="6" name="矩形 5"/>
          <p:cNvSpPr/>
          <p:nvPr/>
        </p:nvSpPr>
        <p:spPr>
          <a:xfrm>
            <a:off x="611560" y="6309320"/>
            <a:ext cx="3113353" cy="461665"/>
          </a:xfrm>
          <a:prstGeom prst="rect">
            <a:avLst/>
          </a:prstGeom>
        </p:spPr>
        <p:txBody>
          <a:bodyPr wrap="none">
            <a:spAutoFit/>
          </a:bodyPr>
          <a:lstStyle/>
          <a:p>
            <a:r>
              <a:rPr lang="zh-CN" altLang="en-US" sz="2400" dirty="0" smtClean="0"/>
              <a:t>明细表见表</a:t>
            </a:r>
            <a:r>
              <a:rPr lang="en-US" altLang="zh-CN" sz="2400" dirty="0" smtClean="0"/>
              <a:t>9</a:t>
            </a:r>
            <a:r>
              <a:rPr lang="zh-CN" altLang="en-US" sz="2400" dirty="0" smtClean="0"/>
              <a:t>～表</a:t>
            </a:r>
            <a:r>
              <a:rPr lang="en-US" altLang="zh-CN" sz="2400" dirty="0" smtClean="0"/>
              <a:t>19</a:t>
            </a:r>
            <a:r>
              <a:rPr lang="zh-CN" altLang="en-US" sz="2400" dirty="0" smtClean="0"/>
              <a: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671851"/>
          </a:xfrm>
          <a:prstGeom prst="rect">
            <a:avLst/>
          </a:prstGeom>
          <a:noFill/>
        </p:spPr>
        <p:txBody>
          <a:bodyPr wrap="square" rtlCol="0">
            <a:spAutoFit/>
          </a:bodyPr>
          <a:lstStyle/>
          <a:p>
            <a:pPr>
              <a:lnSpc>
                <a:spcPct val="150000"/>
              </a:lnSpc>
            </a:pPr>
            <a:r>
              <a:rPr lang="en-US" altLang="zh-CN" sz="2800" dirty="0" smtClean="0"/>
              <a:t>3.</a:t>
            </a:r>
            <a:r>
              <a:rPr lang="zh-CN" altLang="en-US" sz="2800" dirty="0" smtClean="0"/>
              <a:t>网络基础建设</a:t>
            </a:r>
          </a:p>
        </p:txBody>
      </p:sp>
      <p:pic>
        <p:nvPicPr>
          <p:cNvPr id="8194" name="Picture 2"/>
          <p:cNvPicPr>
            <a:picLocks noChangeAspect="1" noChangeArrowheads="1"/>
          </p:cNvPicPr>
          <p:nvPr/>
        </p:nvPicPr>
        <p:blipFill>
          <a:blip r:embed="rId2" cstate="print"/>
          <a:srcRect/>
          <a:stretch>
            <a:fillRect/>
          </a:stretch>
        </p:blipFill>
        <p:spPr bwMode="auto">
          <a:xfrm>
            <a:off x="1403648" y="1700808"/>
            <a:ext cx="6912767" cy="4300298"/>
          </a:xfrm>
          <a:prstGeom prst="rect">
            <a:avLst/>
          </a:prstGeom>
          <a:noFill/>
          <a:ln w="9525">
            <a:noFill/>
            <a:miter lim="800000"/>
            <a:headEnd/>
            <a:tailEnd/>
          </a:ln>
        </p:spPr>
      </p:pic>
      <p:sp>
        <p:nvSpPr>
          <p:cNvPr id="6" name="矩形 5"/>
          <p:cNvSpPr/>
          <p:nvPr/>
        </p:nvSpPr>
        <p:spPr>
          <a:xfrm>
            <a:off x="467544" y="6165304"/>
            <a:ext cx="3268844" cy="461665"/>
          </a:xfrm>
          <a:prstGeom prst="rect">
            <a:avLst/>
          </a:prstGeom>
        </p:spPr>
        <p:txBody>
          <a:bodyPr wrap="none">
            <a:spAutoFit/>
          </a:bodyPr>
          <a:lstStyle/>
          <a:p>
            <a:r>
              <a:rPr lang="zh-CN" altLang="en-US" sz="2400" dirty="0" smtClean="0"/>
              <a:t>明细表见表</a:t>
            </a:r>
            <a:r>
              <a:rPr lang="en-US" altLang="zh-CN" sz="2400" dirty="0" smtClean="0"/>
              <a:t>20</a:t>
            </a:r>
            <a:r>
              <a:rPr lang="zh-CN" altLang="en-US" sz="2400" dirty="0" smtClean="0"/>
              <a:t>～表</a:t>
            </a:r>
            <a:r>
              <a:rPr lang="en-US" altLang="zh-CN" sz="2400" dirty="0" smtClean="0"/>
              <a:t>27</a:t>
            </a:r>
            <a:r>
              <a:rPr lang="zh-CN" altLang="en-US" sz="2400" dirty="0" smtClean="0"/>
              <a:t>。</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738664"/>
          </a:xfrm>
          <a:prstGeom prst="rect">
            <a:avLst/>
          </a:prstGeom>
          <a:noFill/>
        </p:spPr>
        <p:txBody>
          <a:bodyPr wrap="square" rtlCol="0">
            <a:spAutoFit/>
          </a:bodyPr>
          <a:lstStyle/>
          <a:p>
            <a:pPr>
              <a:lnSpc>
                <a:spcPct val="150000"/>
              </a:lnSpc>
            </a:pPr>
            <a:r>
              <a:rPr lang="en-US" altLang="zh-CN" sz="2800" dirty="0" smtClean="0"/>
              <a:t>4.</a:t>
            </a:r>
            <a:r>
              <a:rPr lang="zh-CN" altLang="en-US" sz="2800" dirty="0" smtClean="0"/>
              <a:t>信息安全标准体系</a:t>
            </a:r>
          </a:p>
        </p:txBody>
      </p:sp>
      <p:pic>
        <p:nvPicPr>
          <p:cNvPr id="9218" name="Picture 2"/>
          <p:cNvPicPr>
            <a:picLocks noChangeAspect="1" noChangeArrowheads="1"/>
          </p:cNvPicPr>
          <p:nvPr/>
        </p:nvPicPr>
        <p:blipFill>
          <a:blip r:embed="rId2" cstate="print"/>
          <a:srcRect/>
          <a:stretch>
            <a:fillRect/>
          </a:stretch>
        </p:blipFill>
        <p:spPr bwMode="auto">
          <a:xfrm>
            <a:off x="1259632" y="1196752"/>
            <a:ext cx="6878673" cy="4392488"/>
          </a:xfrm>
          <a:prstGeom prst="rect">
            <a:avLst/>
          </a:prstGeom>
          <a:noFill/>
          <a:ln w="9525">
            <a:noFill/>
            <a:miter lim="800000"/>
            <a:headEnd/>
            <a:tailEnd/>
          </a:ln>
        </p:spPr>
      </p:pic>
      <p:sp>
        <p:nvSpPr>
          <p:cNvPr id="6" name="矩形 5"/>
          <p:cNvSpPr/>
          <p:nvPr/>
        </p:nvSpPr>
        <p:spPr>
          <a:xfrm>
            <a:off x="1259632" y="5733256"/>
            <a:ext cx="3268844" cy="461665"/>
          </a:xfrm>
          <a:prstGeom prst="rect">
            <a:avLst/>
          </a:prstGeom>
        </p:spPr>
        <p:txBody>
          <a:bodyPr wrap="none">
            <a:spAutoFit/>
          </a:bodyPr>
          <a:lstStyle/>
          <a:p>
            <a:r>
              <a:rPr lang="zh-CN" altLang="en-US" sz="2400" dirty="0" smtClean="0"/>
              <a:t>明细表见表</a:t>
            </a:r>
            <a:r>
              <a:rPr lang="en-US" altLang="zh-CN" sz="2400" dirty="0" smtClean="0"/>
              <a:t>28</a:t>
            </a:r>
            <a:r>
              <a:rPr lang="zh-CN" altLang="en-US" sz="2400" dirty="0" smtClean="0"/>
              <a:t>～表</a:t>
            </a:r>
            <a:r>
              <a:rPr lang="en-US" altLang="zh-CN" sz="2400" dirty="0" smtClean="0"/>
              <a:t>32</a:t>
            </a:r>
            <a:r>
              <a:rPr lang="zh-CN" altLang="en-US" sz="2400" dirty="0" smtClean="0"/>
              <a:t>。</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04664"/>
            <a:ext cx="4248472" cy="738664"/>
          </a:xfrm>
          <a:prstGeom prst="rect">
            <a:avLst/>
          </a:prstGeom>
          <a:noFill/>
        </p:spPr>
        <p:txBody>
          <a:bodyPr wrap="square" rtlCol="0">
            <a:spAutoFit/>
          </a:bodyPr>
          <a:lstStyle/>
          <a:p>
            <a:pPr>
              <a:lnSpc>
                <a:spcPct val="150000"/>
              </a:lnSpc>
            </a:pPr>
            <a:r>
              <a:rPr lang="en-US" altLang="zh-CN" sz="2800" dirty="0" smtClean="0"/>
              <a:t>5.</a:t>
            </a:r>
            <a:r>
              <a:rPr lang="zh-CN" altLang="en-US" sz="2800" dirty="0" smtClean="0"/>
              <a:t>管理标准</a:t>
            </a:r>
          </a:p>
        </p:txBody>
      </p:sp>
      <p:pic>
        <p:nvPicPr>
          <p:cNvPr id="10242" name="Picture 2"/>
          <p:cNvPicPr>
            <a:picLocks noChangeAspect="1" noChangeArrowheads="1"/>
          </p:cNvPicPr>
          <p:nvPr/>
        </p:nvPicPr>
        <p:blipFill>
          <a:blip r:embed="rId2" cstate="print"/>
          <a:srcRect/>
          <a:stretch>
            <a:fillRect/>
          </a:stretch>
        </p:blipFill>
        <p:spPr bwMode="auto">
          <a:xfrm>
            <a:off x="3203848" y="1268760"/>
            <a:ext cx="3455297" cy="3168352"/>
          </a:xfrm>
          <a:prstGeom prst="rect">
            <a:avLst/>
          </a:prstGeom>
          <a:noFill/>
          <a:ln w="9525">
            <a:noFill/>
            <a:miter lim="800000"/>
            <a:headEnd/>
            <a:tailEnd/>
          </a:ln>
        </p:spPr>
      </p:pic>
      <p:sp>
        <p:nvSpPr>
          <p:cNvPr id="6" name="矩形 5"/>
          <p:cNvSpPr/>
          <p:nvPr/>
        </p:nvSpPr>
        <p:spPr>
          <a:xfrm>
            <a:off x="1619672" y="4725144"/>
            <a:ext cx="3268844" cy="461665"/>
          </a:xfrm>
          <a:prstGeom prst="rect">
            <a:avLst/>
          </a:prstGeom>
        </p:spPr>
        <p:txBody>
          <a:bodyPr wrap="none">
            <a:spAutoFit/>
          </a:bodyPr>
          <a:lstStyle/>
          <a:p>
            <a:r>
              <a:rPr lang="zh-CN" altLang="en-US" sz="2400" dirty="0" smtClean="0"/>
              <a:t>明细表见表</a:t>
            </a:r>
            <a:r>
              <a:rPr lang="en-US" altLang="zh-CN" sz="2400" dirty="0" smtClean="0"/>
              <a:t>33</a:t>
            </a:r>
            <a:r>
              <a:rPr lang="zh-CN" altLang="en-US" sz="2400" dirty="0" smtClean="0"/>
              <a:t>～表</a:t>
            </a:r>
            <a:r>
              <a:rPr lang="en-US" altLang="zh-CN" sz="2400" dirty="0" smtClean="0"/>
              <a:t>34</a:t>
            </a:r>
            <a:r>
              <a:rPr lang="zh-CN" altLang="en-US" sz="2400" dirty="0" smtClean="0"/>
              <a:t>。</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764704"/>
            <a:ext cx="4248472" cy="671851"/>
          </a:xfrm>
          <a:prstGeom prst="rect">
            <a:avLst/>
          </a:prstGeom>
          <a:noFill/>
        </p:spPr>
        <p:txBody>
          <a:bodyPr wrap="square" rtlCol="0">
            <a:spAutoFit/>
          </a:bodyPr>
          <a:lstStyle/>
          <a:p>
            <a:pPr>
              <a:lnSpc>
                <a:spcPct val="150000"/>
              </a:lnSpc>
            </a:pPr>
            <a:r>
              <a:rPr lang="zh-CN" altLang="en-US" sz="2800" dirty="0" smtClean="0"/>
              <a:t>电子商务标准体系</a:t>
            </a:r>
          </a:p>
        </p:txBody>
      </p:sp>
      <p:pic>
        <p:nvPicPr>
          <p:cNvPr id="11266" name="Picture 2"/>
          <p:cNvPicPr>
            <a:picLocks noChangeAspect="1" noChangeArrowheads="1"/>
          </p:cNvPicPr>
          <p:nvPr/>
        </p:nvPicPr>
        <p:blipFill>
          <a:blip r:embed="rId2" cstate="print"/>
          <a:srcRect/>
          <a:stretch>
            <a:fillRect/>
          </a:stretch>
        </p:blipFill>
        <p:spPr bwMode="auto">
          <a:xfrm>
            <a:off x="899592" y="1700808"/>
            <a:ext cx="2847975" cy="4171950"/>
          </a:xfrm>
          <a:prstGeom prst="rect">
            <a:avLst/>
          </a:prstGeom>
          <a:noFill/>
          <a:ln w="9525">
            <a:noFill/>
            <a:miter lim="800000"/>
            <a:headEnd/>
            <a:tailEnd/>
          </a:ln>
        </p:spPr>
      </p:pic>
      <p:sp>
        <p:nvSpPr>
          <p:cNvPr id="6" name="矩形 5"/>
          <p:cNvSpPr/>
          <p:nvPr/>
        </p:nvSpPr>
        <p:spPr>
          <a:xfrm>
            <a:off x="4211960" y="2564904"/>
            <a:ext cx="4572000" cy="2862322"/>
          </a:xfrm>
          <a:prstGeom prst="rect">
            <a:avLst/>
          </a:prstGeom>
          <a:ln>
            <a:solidFill>
              <a:schemeClr val="accent1"/>
            </a:solidFill>
          </a:ln>
        </p:spPr>
        <p:txBody>
          <a:bodyPr>
            <a:spAutoFit/>
          </a:bodyPr>
          <a:lstStyle/>
          <a:p>
            <a:pPr>
              <a:lnSpc>
                <a:spcPct val="150000"/>
              </a:lnSpc>
            </a:pPr>
            <a:r>
              <a:rPr lang="zh-CN" altLang="en-US" sz="2400" dirty="0" smtClean="0"/>
              <a:t>电子商务</a:t>
            </a:r>
            <a:r>
              <a:rPr lang="zh-CN" altLang="en-US" sz="2400" b="1" dirty="0" smtClean="0"/>
              <a:t>基础数据</a:t>
            </a:r>
            <a:r>
              <a:rPr lang="zh-CN" altLang="en-US" sz="2400" dirty="0" smtClean="0"/>
              <a:t>、电子商务电子</a:t>
            </a:r>
            <a:r>
              <a:rPr lang="zh-CN" altLang="en-US" sz="2400" b="1" dirty="0" smtClean="0"/>
              <a:t>单证格式、</a:t>
            </a:r>
            <a:r>
              <a:rPr lang="zh-CN" altLang="en-US" sz="2400" dirty="0" smtClean="0"/>
              <a:t>电子商务数据维护、电子商务信息管理构成我国电子商务标准体系框架，并围绕该框架编制了相关的标准化指南。</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t="6144"/>
          <a:stretch>
            <a:fillRect/>
          </a:stretch>
        </p:blipFill>
        <p:spPr bwMode="auto">
          <a:xfrm>
            <a:off x="251520" y="620688"/>
            <a:ext cx="8648700" cy="481898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2667000"/>
            <a:ext cx="3048000" cy="1815882"/>
          </a:xfrm>
          <a:prstGeom prst="rect">
            <a:avLst/>
          </a:prstGeom>
          <a:solidFill>
            <a:srgbClr val="92D050"/>
          </a:solidFill>
          <a:ln>
            <a:solidFill>
              <a:schemeClr val="tx1"/>
            </a:solidFill>
          </a:ln>
        </p:spPr>
        <p:txBody>
          <a:bodyPr wrap="square" rtlCol="0">
            <a:spAutoFit/>
          </a:bodyPr>
          <a:lstStyle/>
          <a:p>
            <a:pPr algn="ctr"/>
            <a:endParaRPr lang="en-US" altLang="zh-CN" sz="2800" dirty="0" smtClean="0"/>
          </a:p>
          <a:p>
            <a:pPr algn="ctr"/>
            <a:r>
              <a:rPr lang="zh-CN" altLang="en-US" sz="2800" dirty="0" smtClean="0"/>
              <a:t>人口健康</a:t>
            </a:r>
            <a:endParaRPr lang="en-US" altLang="zh-CN" sz="2800" dirty="0" smtClean="0"/>
          </a:p>
          <a:p>
            <a:pPr algn="ctr"/>
            <a:r>
              <a:rPr lang="zh-CN" altLang="en-US" sz="2800" dirty="0" smtClean="0"/>
              <a:t>信息系统</a:t>
            </a:r>
            <a:endParaRPr lang="en-US" altLang="zh-CN" sz="2800" dirty="0" smtClean="0"/>
          </a:p>
          <a:p>
            <a:pPr algn="ctr"/>
            <a:endParaRPr lang="en-US" altLang="zh-CN" sz="2800" dirty="0"/>
          </a:p>
        </p:txBody>
      </p:sp>
      <p:sp>
        <p:nvSpPr>
          <p:cNvPr id="5" name="TextBox 4"/>
          <p:cNvSpPr txBox="1"/>
          <p:nvPr/>
        </p:nvSpPr>
        <p:spPr>
          <a:xfrm>
            <a:off x="2051447" y="2667000"/>
            <a:ext cx="615553" cy="2438400"/>
          </a:xfrm>
          <a:prstGeom prst="rect">
            <a:avLst/>
          </a:prstGeom>
          <a:solidFill>
            <a:srgbClr val="FFC000"/>
          </a:solidFill>
          <a:ln>
            <a:solidFill>
              <a:schemeClr val="tx1"/>
            </a:solidFill>
          </a:ln>
        </p:spPr>
        <p:txBody>
          <a:bodyPr vert="eaVert" wrap="square" rtlCol="0">
            <a:spAutoFit/>
          </a:bodyPr>
          <a:lstStyle/>
          <a:p>
            <a:pPr algn="ctr"/>
            <a:r>
              <a:rPr lang="zh-CN" altLang="en-US" sz="2800" dirty="0" smtClean="0"/>
              <a:t>技术标准体系</a:t>
            </a:r>
            <a:endParaRPr lang="zh-CN" altLang="en-US" sz="2800" dirty="0"/>
          </a:p>
        </p:txBody>
      </p:sp>
      <p:sp>
        <p:nvSpPr>
          <p:cNvPr id="6" name="TextBox 5"/>
          <p:cNvSpPr txBox="1"/>
          <p:nvPr/>
        </p:nvSpPr>
        <p:spPr>
          <a:xfrm>
            <a:off x="5867400" y="2667000"/>
            <a:ext cx="615553" cy="2438400"/>
          </a:xfrm>
          <a:prstGeom prst="rect">
            <a:avLst/>
          </a:prstGeom>
          <a:solidFill>
            <a:srgbClr val="00B0F0"/>
          </a:solidFill>
          <a:ln>
            <a:solidFill>
              <a:schemeClr val="tx1"/>
            </a:solidFill>
          </a:ln>
        </p:spPr>
        <p:txBody>
          <a:bodyPr vert="eaVert" wrap="square" rtlCol="0">
            <a:spAutoFit/>
          </a:bodyPr>
          <a:lstStyle/>
          <a:p>
            <a:pPr algn="ctr"/>
            <a:r>
              <a:rPr lang="zh-CN" altLang="en-US" sz="2800" dirty="0"/>
              <a:t>信息</a:t>
            </a:r>
            <a:r>
              <a:rPr lang="zh-CN" altLang="en-US" sz="2800" dirty="0" smtClean="0"/>
              <a:t>标准体系</a:t>
            </a:r>
            <a:endParaRPr lang="zh-CN" altLang="en-US" sz="2800" dirty="0"/>
          </a:p>
        </p:txBody>
      </p:sp>
      <p:sp>
        <p:nvSpPr>
          <p:cNvPr id="7" name="TextBox 6"/>
          <p:cNvSpPr txBox="1"/>
          <p:nvPr/>
        </p:nvSpPr>
        <p:spPr>
          <a:xfrm>
            <a:off x="2743200" y="4572000"/>
            <a:ext cx="3048000" cy="523220"/>
          </a:xfrm>
          <a:prstGeom prst="rect">
            <a:avLst/>
          </a:prstGeom>
          <a:solidFill>
            <a:srgbClr val="FFFF00"/>
          </a:solidFill>
          <a:ln>
            <a:solidFill>
              <a:schemeClr val="tx1"/>
            </a:solidFill>
          </a:ln>
        </p:spPr>
        <p:txBody>
          <a:bodyPr wrap="square" rtlCol="0">
            <a:spAutoFit/>
          </a:bodyPr>
          <a:lstStyle/>
          <a:p>
            <a:pPr algn="ctr"/>
            <a:r>
              <a:rPr lang="zh-CN" altLang="en-US" sz="2800" dirty="0" smtClean="0"/>
              <a:t>安全标准体系</a:t>
            </a:r>
            <a:endParaRPr lang="zh-CN" altLang="en-US" sz="2800" dirty="0"/>
          </a:p>
        </p:txBody>
      </p:sp>
      <p:sp>
        <p:nvSpPr>
          <p:cNvPr id="8" name="TextBox 7"/>
          <p:cNvSpPr txBox="1"/>
          <p:nvPr/>
        </p:nvSpPr>
        <p:spPr>
          <a:xfrm>
            <a:off x="1981200" y="5181600"/>
            <a:ext cx="4572000" cy="523220"/>
          </a:xfrm>
          <a:prstGeom prst="rect">
            <a:avLst/>
          </a:prstGeom>
          <a:solidFill>
            <a:schemeClr val="bg1">
              <a:lumMod val="75000"/>
            </a:schemeClr>
          </a:solidFill>
          <a:ln>
            <a:solidFill>
              <a:schemeClr val="tx1"/>
            </a:solidFill>
          </a:ln>
        </p:spPr>
        <p:txBody>
          <a:bodyPr wrap="square" rtlCol="0">
            <a:spAutoFit/>
          </a:bodyPr>
          <a:lstStyle/>
          <a:p>
            <a:pPr algn="ctr"/>
            <a:r>
              <a:rPr lang="zh-CN" altLang="en-US" sz="2800" dirty="0" smtClean="0"/>
              <a:t>建设标准</a:t>
            </a:r>
            <a:endParaRPr lang="zh-CN" altLang="en-US" sz="2800" dirty="0"/>
          </a:p>
        </p:txBody>
      </p:sp>
      <p:sp>
        <p:nvSpPr>
          <p:cNvPr id="9" name="TextBox 8"/>
          <p:cNvSpPr txBox="1"/>
          <p:nvPr/>
        </p:nvSpPr>
        <p:spPr>
          <a:xfrm>
            <a:off x="1907704" y="5733256"/>
            <a:ext cx="4680520" cy="523220"/>
          </a:xfrm>
          <a:prstGeom prst="rect">
            <a:avLst/>
          </a:prstGeom>
          <a:solidFill>
            <a:srgbClr val="FF7C80"/>
          </a:solidFill>
          <a:ln>
            <a:solidFill>
              <a:schemeClr val="tx1"/>
            </a:solidFill>
          </a:ln>
        </p:spPr>
        <p:txBody>
          <a:bodyPr wrap="square" rtlCol="0">
            <a:spAutoFit/>
          </a:bodyPr>
          <a:lstStyle/>
          <a:p>
            <a:pPr algn="ctr"/>
            <a:r>
              <a:rPr lang="zh-CN" altLang="en-US" sz="2800" dirty="0" smtClean="0"/>
              <a:t>应用效果评价标准</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27584" y="2132856"/>
            <a:ext cx="7632848" cy="9492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zh-CN" altLang="en-US" sz="4400" b="1" i="0" u="none" strike="noStrike" cap="none" normalizeH="0" baseline="0" dirty="0" smtClean="0">
                <a:ln>
                  <a:noFill/>
                </a:ln>
                <a:solidFill>
                  <a:schemeClr val="tx1"/>
                </a:solidFill>
                <a:effectLst/>
                <a:latin typeface="+mj-ea"/>
                <a:ea typeface="+mj-ea"/>
                <a:cs typeface="Calibri" pitchFamily="34" charset="0"/>
              </a:rPr>
              <a:t>一、人口健康信息标准体系</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2667000"/>
            <a:ext cx="3048000" cy="1815882"/>
          </a:xfrm>
          <a:prstGeom prst="rect">
            <a:avLst/>
          </a:prstGeom>
          <a:solidFill>
            <a:srgbClr val="92D050"/>
          </a:solidFill>
          <a:ln>
            <a:solidFill>
              <a:schemeClr val="tx1"/>
            </a:solidFill>
          </a:ln>
        </p:spPr>
        <p:txBody>
          <a:bodyPr wrap="square" rtlCol="0">
            <a:spAutoFit/>
          </a:bodyPr>
          <a:lstStyle/>
          <a:p>
            <a:pPr algn="ctr"/>
            <a:endParaRPr lang="en-US" altLang="zh-CN" sz="2800" dirty="0" smtClean="0"/>
          </a:p>
          <a:p>
            <a:pPr algn="ctr"/>
            <a:r>
              <a:rPr lang="zh-CN" altLang="en-US" sz="2800" dirty="0" smtClean="0"/>
              <a:t>人口与健康</a:t>
            </a:r>
            <a:endParaRPr lang="en-US" altLang="zh-CN" sz="2800" dirty="0" smtClean="0"/>
          </a:p>
          <a:p>
            <a:pPr algn="ctr"/>
            <a:r>
              <a:rPr lang="zh-CN" altLang="en-US" sz="2800" dirty="0" smtClean="0"/>
              <a:t>信息系统</a:t>
            </a:r>
            <a:endParaRPr lang="en-US" altLang="zh-CN" sz="2800" dirty="0" smtClean="0"/>
          </a:p>
          <a:p>
            <a:pPr algn="ctr"/>
            <a:endParaRPr lang="en-US" altLang="zh-CN" sz="2800" dirty="0" smtClean="0"/>
          </a:p>
        </p:txBody>
      </p:sp>
      <p:sp>
        <p:nvSpPr>
          <p:cNvPr id="5" name="TextBox 4"/>
          <p:cNvSpPr txBox="1"/>
          <p:nvPr/>
        </p:nvSpPr>
        <p:spPr>
          <a:xfrm>
            <a:off x="2051447" y="2667000"/>
            <a:ext cx="615553" cy="2438400"/>
          </a:xfrm>
          <a:prstGeom prst="rect">
            <a:avLst/>
          </a:prstGeom>
          <a:solidFill>
            <a:srgbClr val="FFC000"/>
          </a:solidFill>
          <a:ln>
            <a:solidFill>
              <a:schemeClr val="tx1"/>
            </a:solidFill>
          </a:ln>
        </p:spPr>
        <p:txBody>
          <a:bodyPr vert="eaVert" wrap="square" rtlCol="0">
            <a:spAutoFit/>
          </a:bodyPr>
          <a:lstStyle/>
          <a:p>
            <a:pPr algn="ctr"/>
            <a:r>
              <a:rPr lang="zh-CN" altLang="en-US" sz="2800" dirty="0" smtClean="0"/>
              <a:t>技术标准体系</a:t>
            </a:r>
            <a:endParaRPr lang="zh-CN" altLang="en-US" sz="2800" dirty="0"/>
          </a:p>
        </p:txBody>
      </p:sp>
      <p:sp>
        <p:nvSpPr>
          <p:cNvPr id="6" name="TextBox 5"/>
          <p:cNvSpPr txBox="1"/>
          <p:nvPr/>
        </p:nvSpPr>
        <p:spPr>
          <a:xfrm>
            <a:off x="5867400" y="2667000"/>
            <a:ext cx="615553" cy="2438400"/>
          </a:xfrm>
          <a:prstGeom prst="rect">
            <a:avLst/>
          </a:prstGeom>
          <a:solidFill>
            <a:srgbClr val="00B0F0"/>
          </a:solidFill>
          <a:ln>
            <a:solidFill>
              <a:schemeClr val="tx1"/>
            </a:solidFill>
          </a:ln>
        </p:spPr>
        <p:txBody>
          <a:bodyPr vert="eaVert" wrap="square" rtlCol="0">
            <a:spAutoFit/>
          </a:bodyPr>
          <a:lstStyle/>
          <a:p>
            <a:pPr algn="ctr"/>
            <a:r>
              <a:rPr lang="zh-CN" altLang="en-US" sz="2800" dirty="0"/>
              <a:t>信息</a:t>
            </a:r>
            <a:r>
              <a:rPr lang="zh-CN" altLang="en-US" sz="2800" dirty="0" smtClean="0"/>
              <a:t>标准体系</a:t>
            </a:r>
            <a:endParaRPr lang="zh-CN" altLang="en-US" sz="2800" dirty="0"/>
          </a:p>
        </p:txBody>
      </p:sp>
      <p:sp>
        <p:nvSpPr>
          <p:cNvPr id="7" name="TextBox 6"/>
          <p:cNvSpPr txBox="1"/>
          <p:nvPr/>
        </p:nvSpPr>
        <p:spPr>
          <a:xfrm>
            <a:off x="2743200" y="4572000"/>
            <a:ext cx="3048000" cy="523220"/>
          </a:xfrm>
          <a:prstGeom prst="rect">
            <a:avLst/>
          </a:prstGeom>
          <a:solidFill>
            <a:srgbClr val="FFFF00"/>
          </a:solidFill>
          <a:ln>
            <a:solidFill>
              <a:schemeClr val="tx1"/>
            </a:solidFill>
          </a:ln>
        </p:spPr>
        <p:txBody>
          <a:bodyPr wrap="square" rtlCol="0">
            <a:spAutoFit/>
          </a:bodyPr>
          <a:lstStyle/>
          <a:p>
            <a:pPr algn="ctr"/>
            <a:r>
              <a:rPr lang="zh-CN" altLang="en-US" sz="2800" dirty="0" smtClean="0"/>
              <a:t>安全标准体系</a:t>
            </a:r>
            <a:endParaRPr lang="zh-CN" altLang="en-US" sz="2800" dirty="0"/>
          </a:p>
        </p:txBody>
      </p:sp>
      <p:sp>
        <p:nvSpPr>
          <p:cNvPr id="8" name="TextBox 7"/>
          <p:cNvSpPr txBox="1"/>
          <p:nvPr/>
        </p:nvSpPr>
        <p:spPr>
          <a:xfrm>
            <a:off x="1981200" y="5181600"/>
            <a:ext cx="4572000" cy="523220"/>
          </a:xfrm>
          <a:prstGeom prst="rect">
            <a:avLst/>
          </a:prstGeom>
          <a:solidFill>
            <a:srgbClr val="FF7C80"/>
          </a:solidFill>
          <a:ln>
            <a:solidFill>
              <a:schemeClr val="tx1"/>
            </a:solidFill>
          </a:ln>
        </p:spPr>
        <p:txBody>
          <a:bodyPr wrap="square" rtlCol="0">
            <a:spAutoFit/>
          </a:bodyPr>
          <a:lstStyle/>
          <a:p>
            <a:pPr algn="ctr"/>
            <a:r>
              <a:rPr lang="zh-CN" altLang="en-US" sz="2800" dirty="0" smtClean="0"/>
              <a:t>应用效果评价标准</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14466" y="1124744"/>
            <a:ext cx="8829534" cy="5328592"/>
          </a:xfrm>
          <a:prstGeom prst="rect">
            <a:avLst/>
          </a:prstGeom>
          <a:noFill/>
          <a:ln w="9525">
            <a:noFill/>
            <a:miter lim="800000"/>
            <a:headEnd/>
            <a:tailEnd/>
          </a:ln>
        </p:spPr>
      </p:pic>
      <p:sp>
        <p:nvSpPr>
          <p:cNvPr id="3" name="矩形 2"/>
          <p:cNvSpPr/>
          <p:nvPr/>
        </p:nvSpPr>
        <p:spPr>
          <a:xfrm>
            <a:off x="467544" y="620688"/>
            <a:ext cx="6588663" cy="523220"/>
          </a:xfrm>
          <a:prstGeom prst="rect">
            <a:avLst/>
          </a:prstGeom>
          <a:solidFill>
            <a:schemeClr val="bg1">
              <a:lumMod val="85000"/>
            </a:schemeClr>
          </a:solidFill>
        </p:spPr>
        <p:txBody>
          <a:bodyPr wrap="none">
            <a:spAutoFit/>
          </a:bodyPr>
          <a:lstStyle/>
          <a:p>
            <a:r>
              <a:rPr lang="en-US" altLang="zh-CN" sz="2800" dirty="0" smtClean="0"/>
              <a:t>Health Information Exchange (HIE) Priorities</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520" y="1442836"/>
            <a:ext cx="8892480" cy="5281542"/>
          </a:xfrm>
          <a:prstGeom prst="rect">
            <a:avLst/>
          </a:prstGeom>
          <a:noFill/>
          <a:ln w="9525">
            <a:noFill/>
            <a:miter lim="800000"/>
            <a:headEnd/>
            <a:tailEnd/>
          </a:ln>
        </p:spPr>
      </p:pic>
      <p:sp>
        <p:nvSpPr>
          <p:cNvPr id="3" name="矩形 2"/>
          <p:cNvSpPr/>
          <p:nvPr/>
        </p:nvSpPr>
        <p:spPr>
          <a:xfrm>
            <a:off x="323528" y="188640"/>
            <a:ext cx="8568952" cy="1200329"/>
          </a:xfrm>
          <a:prstGeom prst="rect">
            <a:avLst/>
          </a:prstGeom>
        </p:spPr>
        <p:txBody>
          <a:bodyPr wrap="square">
            <a:spAutoFit/>
          </a:bodyPr>
          <a:lstStyle/>
          <a:p>
            <a:r>
              <a:rPr lang="en-US" altLang="zh-CN" dirty="0" smtClean="0"/>
              <a:t>The American Health Information </a:t>
            </a:r>
            <a:r>
              <a:rPr lang="en-US" altLang="zh-CN" dirty="0" smtClean="0"/>
              <a:t>Community</a:t>
            </a:r>
            <a:r>
              <a:rPr lang="zh-CN" altLang="en-US" dirty="0" smtClean="0"/>
              <a:t>（</a:t>
            </a:r>
            <a:r>
              <a:rPr lang="en-US" altLang="zh-CN" dirty="0" smtClean="0"/>
              <a:t>AHIC</a:t>
            </a:r>
            <a:r>
              <a:rPr lang="zh-CN" altLang="en-US" dirty="0" smtClean="0"/>
              <a:t>）</a:t>
            </a:r>
            <a:r>
              <a:rPr lang="en-US" altLang="zh-CN" dirty="0" smtClean="0"/>
              <a:t> </a:t>
            </a:r>
            <a:r>
              <a:rPr lang="en-US" altLang="zh-CN" dirty="0" smtClean="0"/>
              <a:t>was a federal advisory body, chartered in 2005 to make recommendations to the Secretary of the U.S. Department of Health and Human Services on how to accelerate the development and adoption of health information technology and the </a:t>
            </a:r>
            <a:r>
              <a:rPr lang="en-US" altLang="zh-CN" dirty="0" smtClean="0">
                <a:hlinkClick r:id="rId3"/>
              </a:rPr>
              <a:t>Nationwide Health Information Network (</a:t>
            </a:r>
            <a:r>
              <a:rPr lang="en-US" altLang="zh-CN" dirty="0" err="1" smtClean="0">
                <a:hlinkClick r:id="rId3"/>
              </a:rPr>
              <a:t>NwHIN</a:t>
            </a:r>
            <a:r>
              <a:rPr lang="en-US" altLang="zh-CN" dirty="0" smtClean="0">
                <a:hlinkClick r:id="rId3"/>
              </a:rPr>
              <a:t>)</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cstate="print"/>
          <a:srcRect/>
          <a:stretch>
            <a:fillRect/>
          </a:stretch>
        </p:blipFill>
        <p:spPr bwMode="auto">
          <a:xfrm>
            <a:off x="323528" y="908720"/>
            <a:ext cx="8448675" cy="5743575"/>
          </a:xfrm>
          <a:prstGeom prst="rect">
            <a:avLst/>
          </a:prstGeom>
          <a:noFill/>
          <a:ln w="9525">
            <a:noFill/>
            <a:miter lim="800000"/>
            <a:headEnd/>
            <a:tailEnd/>
          </a:ln>
        </p:spPr>
      </p:pic>
      <p:sp>
        <p:nvSpPr>
          <p:cNvPr id="3" name="矩形 2"/>
          <p:cNvSpPr/>
          <p:nvPr/>
        </p:nvSpPr>
        <p:spPr>
          <a:xfrm>
            <a:off x="323528" y="272842"/>
            <a:ext cx="8640960" cy="707886"/>
          </a:xfrm>
          <a:prstGeom prst="rect">
            <a:avLst/>
          </a:prstGeom>
        </p:spPr>
        <p:txBody>
          <a:bodyPr wrap="square">
            <a:spAutoFit/>
          </a:bodyPr>
          <a:lstStyle/>
          <a:p>
            <a:r>
              <a:rPr lang="en-US" altLang="zh-CN" sz="2000" dirty="0" smtClean="0"/>
              <a:t>Use the </a:t>
            </a:r>
            <a:r>
              <a:rPr lang="en-US" altLang="zh-CN" sz="2000" b="1" dirty="0" smtClean="0"/>
              <a:t>Interactive Table</a:t>
            </a:r>
            <a:r>
              <a:rPr lang="en-US" altLang="zh-CN" sz="2000" dirty="0" smtClean="0"/>
              <a:t> below to learn more about the health information technology standardization phases, entities and products.</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04664"/>
            <a:ext cx="7992888" cy="715581"/>
          </a:xfrm>
          <a:prstGeom prst="rect">
            <a:avLst/>
          </a:prstGeom>
          <a:solidFill>
            <a:schemeClr val="accent3">
              <a:lumMod val="40000"/>
              <a:lumOff val="60000"/>
            </a:schemeClr>
          </a:solidFill>
        </p:spPr>
        <p:txBody>
          <a:bodyPr wrap="square" rtlCol="0">
            <a:spAutoFit/>
          </a:bodyPr>
          <a:lstStyle/>
          <a:p>
            <a:pPr lvl="0" eaLnBrk="0" fontAlgn="base" hangingPunct="0">
              <a:lnSpc>
                <a:spcPct val="150000"/>
              </a:lnSpc>
              <a:spcBef>
                <a:spcPct val="0"/>
              </a:spcBef>
              <a:spcAft>
                <a:spcPct val="0"/>
              </a:spcAft>
            </a:pPr>
            <a:r>
              <a:rPr lang="en-US" altLang="zh-CN" sz="3200" b="1" dirty="0" smtClean="0">
                <a:latin typeface="+mj-ea"/>
                <a:cs typeface="Calibri" pitchFamily="34" charset="0"/>
              </a:rPr>
              <a:t>1.</a:t>
            </a:r>
            <a:r>
              <a:rPr lang="zh-CN" altLang="en-US" sz="3200" b="1" dirty="0" smtClean="0">
                <a:latin typeface="+mj-ea"/>
                <a:cs typeface="Calibri" pitchFamily="34" charset="0"/>
              </a:rPr>
              <a:t>现有卫生信息标准体系框架分析与评估</a:t>
            </a:r>
            <a:endParaRPr lang="zh-CN" altLang="en-US" sz="3200" b="1" dirty="0" smtClean="0">
              <a:latin typeface="+mj-ea"/>
              <a:cs typeface="宋体" pitchFamily="2" charset="-122"/>
            </a:endParaRPr>
          </a:p>
        </p:txBody>
      </p:sp>
      <p:sp>
        <p:nvSpPr>
          <p:cNvPr id="4" name="TextBox 3"/>
          <p:cNvSpPr txBox="1"/>
          <p:nvPr/>
        </p:nvSpPr>
        <p:spPr>
          <a:xfrm>
            <a:off x="323528" y="1393612"/>
            <a:ext cx="7920880" cy="523220"/>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1</a:t>
            </a:r>
            <a:r>
              <a:rPr lang="zh-CN" altLang="en-US" sz="2800" b="1" dirty="0" smtClean="0">
                <a:latin typeface="Times New Roman" pitchFamily="18" charset="0"/>
                <a:cs typeface="Times New Roman" pitchFamily="18" charset="0"/>
              </a:rPr>
              <a:t>）标准体系相关概念  </a:t>
            </a:r>
            <a:r>
              <a:rPr lang="en-US" altLang="zh-CN" sz="2800" b="1" dirty="0" smtClean="0">
                <a:latin typeface="Times New Roman" pitchFamily="18" charset="0"/>
                <a:cs typeface="Times New Roman" pitchFamily="18" charset="0"/>
              </a:rPr>
              <a:t>GB/T 13016 -2009</a:t>
            </a:r>
            <a:endParaRPr lang="zh-CN" altLang="en-US" sz="2800" b="1" dirty="0">
              <a:latin typeface="Times New Roman" pitchFamily="18" charset="0"/>
              <a:cs typeface="Times New Roman" pitchFamily="18" charset="0"/>
            </a:endParaRPr>
          </a:p>
        </p:txBody>
      </p:sp>
      <p:sp>
        <p:nvSpPr>
          <p:cNvPr id="5" name="TextBox 4"/>
          <p:cNvSpPr txBox="1"/>
          <p:nvPr/>
        </p:nvSpPr>
        <p:spPr>
          <a:xfrm>
            <a:off x="395536" y="2132856"/>
            <a:ext cx="8136904" cy="3970318"/>
          </a:xfrm>
          <a:prstGeom prst="rect">
            <a:avLst/>
          </a:prstGeom>
          <a:noFill/>
          <a:ln>
            <a:solidFill>
              <a:schemeClr val="accent1"/>
            </a:solidFill>
          </a:ln>
        </p:spPr>
        <p:txBody>
          <a:bodyPr wrap="square" rtlCol="0">
            <a:spAutoFit/>
          </a:bodyPr>
          <a:lstStyle/>
          <a:p>
            <a:pPr>
              <a:lnSpc>
                <a:spcPct val="150000"/>
              </a:lnSpc>
            </a:pPr>
            <a:r>
              <a:rPr lang="zh-CN" altLang="en-US" sz="2400" b="1" dirty="0" smtClean="0"/>
              <a:t>标准体系：</a:t>
            </a:r>
            <a:r>
              <a:rPr lang="zh-CN" altLang="en-US" sz="2400" dirty="0" smtClean="0"/>
              <a:t>一定范围内的标准按其内在联系形成的科学的有机整体。（</a:t>
            </a:r>
            <a:r>
              <a:rPr lang="zh-CN" altLang="en-US" sz="2400" dirty="0" smtClean="0">
                <a:solidFill>
                  <a:schemeClr val="accent3"/>
                </a:solidFill>
              </a:rPr>
              <a:t>描述对象是标准名称，必须明确业务范围</a:t>
            </a:r>
            <a:r>
              <a:rPr lang="zh-CN" altLang="en-US" sz="2400" dirty="0" smtClean="0"/>
              <a:t>）</a:t>
            </a:r>
            <a:endParaRPr lang="en-US" altLang="zh-CN" sz="2400" dirty="0" smtClean="0"/>
          </a:p>
          <a:p>
            <a:pPr>
              <a:lnSpc>
                <a:spcPct val="150000"/>
              </a:lnSpc>
            </a:pPr>
            <a:r>
              <a:rPr lang="zh-CN" altLang="en-US" sz="2400" b="1" dirty="0" smtClean="0"/>
              <a:t>标准体系表：</a:t>
            </a:r>
            <a:r>
              <a:rPr lang="zh-CN" altLang="en-US" sz="2400" dirty="0" smtClean="0"/>
              <a:t>一定范围的标准体系内的标准按其内在联系排列起来的图表。 （</a:t>
            </a:r>
            <a:r>
              <a:rPr lang="zh-CN" altLang="en-US" sz="2400" dirty="0" smtClean="0">
                <a:solidFill>
                  <a:schemeClr val="accent3"/>
                </a:solidFill>
              </a:rPr>
              <a:t>用层次结构图表示</a:t>
            </a:r>
            <a:r>
              <a:rPr lang="zh-CN" altLang="en-US" sz="2400" dirty="0" smtClean="0"/>
              <a:t>）</a:t>
            </a:r>
            <a:endParaRPr lang="en-US" altLang="zh-CN" sz="2400" dirty="0" smtClean="0"/>
          </a:p>
          <a:p>
            <a:pPr>
              <a:lnSpc>
                <a:spcPct val="150000"/>
              </a:lnSpc>
            </a:pPr>
            <a:r>
              <a:rPr lang="zh-CN" altLang="en-US" sz="2400" b="1" dirty="0" smtClean="0"/>
              <a:t>综合标准体系表：</a:t>
            </a:r>
            <a:r>
              <a:rPr lang="zh-CN" altLang="en-US" sz="2400" dirty="0" smtClean="0"/>
              <a:t>以产品、过程、服务为中心，由生产或工作的全过程中所涉及的全部标准综合组成的标准体系表。</a:t>
            </a:r>
            <a:endParaRPr lang="en-US" altLang="zh-CN" sz="2400" dirty="0" smtClean="0"/>
          </a:p>
          <a:p>
            <a:pPr>
              <a:lnSpc>
                <a:spcPct val="150000"/>
              </a:lnSpc>
            </a:pPr>
            <a:r>
              <a:rPr lang="zh-CN" altLang="en-US" sz="2400" dirty="0" smtClean="0"/>
              <a:t>（</a:t>
            </a:r>
            <a:r>
              <a:rPr lang="zh-CN" altLang="en-US" sz="2400" dirty="0" smtClean="0">
                <a:solidFill>
                  <a:schemeClr val="accent3"/>
                </a:solidFill>
              </a:rPr>
              <a:t>不限于单一的标准</a:t>
            </a:r>
            <a:r>
              <a:rPr lang="zh-CN" altLang="en-US" sz="2400"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1732087"/>
            <a:ext cx="8424936" cy="3353097"/>
          </a:xfrm>
          <a:prstGeom prst="rect">
            <a:avLst/>
          </a:prstGeom>
          <a:noFill/>
          <a:ln w="6350">
            <a:solidFill>
              <a:schemeClr val="tx1"/>
            </a:solidFill>
          </a:ln>
        </p:spPr>
        <p:txBody>
          <a:bodyPr wrap="square" rtlCol="0">
            <a:spAutoFit/>
          </a:bodyPr>
          <a:lstStyle/>
          <a:p>
            <a:pPr>
              <a:lnSpc>
                <a:spcPct val="150000"/>
              </a:lnSpc>
            </a:pPr>
            <a:r>
              <a:rPr lang="zh-CN" altLang="en-US" sz="2400" b="1" dirty="0" smtClean="0"/>
              <a:t>个性标准 ：</a:t>
            </a:r>
            <a:r>
              <a:rPr lang="en-US" altLang="zh-CN" sz="2400" dirty="0" smtClean="0"/>
              <a:t> </a:t>
            </a:r>
            <a:r>
              <a:rPr lang="zh-CN" altLang="en-US" sz="2400" dirty="0" smtClean="0"/>
              <a:t>直接表达一种标准化对象（产品或系列产品、过程、服 务或管理）的个性特征的标准。</a:t>
            </a:r>
            <a:endParaRPr lang="en-US" altLang="zh-CN" sz="2400" dirty="0" smtClean="0"/>
          </a:p>
          <a:p>
            <a:pPr>
              <a:lnSpc>
                <a:spcPct val="150000"/>
              </a:lnSpc>
            </a:pPr>
            <a:r>
              <a:rPr lang="zh-CN" altLang="en-US" sz="2400" b="1" dirty="0" smtClean="0"/>
              <a:t>共性标准 ：</a:t>
            </a:r>
            <a:r>
              <a:rPr lang="zh-CN" altLang="en-US" sz="2400" dirty="0" smtClean="0"/>
              <a:t>同时表达存在于若干种标准化对象间所共有的共性特 征的标准。</a:t>
            </a:r>
            <a:endParaRPr lang="en-US" altLang="zh-CN" sz="2400" dirty="0" smtClean="0"/>
          </a:p>
          <a:p>
            <a:pPr>
              <a:lnSpc>
                <a:spcPct val="150000"/>
              </a:lnSpc>
            </a:pPr>
            <a:r>
              <a:rPr lang="zh-CN" altLang="en-US" sz="2400" b="1" dirty="0" smtClean="0"/>
              <a:t>基础标准：</a:t>
            </a:r>
            <a:r>
              <a:rPr lang="zh-CN" altLang="en-US" sz="2400" dirty="0" smtClean="0"/>
              <a:t>具有广泛的适用范围或包含一个特定领域的通用条款的标准。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908720"/>
            <a:ext cx="8136904" cy="5078313"/>
          </a:xfrm>
          <a:prstGeom prst="rect">
            <a:avLst/>
          </a:prstGeom>
          <a:noFill/>
          <a:ln>
            <a:solidFill>
              <a:schemeClr val="accent1"/>
            </a:solidFill>
          </a:ln>
        </p:spPr>
        <p:txBody>
          <a:bodyPr wrap="square" rtlCol="0">
            <a:spAutoFit/>
          </a:bodyPr>
          <a:lstStyle/>
          <a:p>
            <a:pPr>
              <a:lnSpc>
                <a:spcPct val="150000"/>
              </a:lnSpc>
            </a:pPr>
            <a:r>
              <a:rPr lang="zh-CN" altLang="en-US" sz="2400" b="1" dirty="0" smtClean="0"/>
              <a:t>方法标准：</a:t>
            </a:r>
            <a:r>
              <a:rPr lang="zh-CN" altLang="en-US" sz="2400" dirty="0" smtClean="0"/>
              <a:t>以试验、检查、分析、抽样、统计、计算、测定、作业等各种方法为对象制定的标准。</a:t>
            </a:r>
            <a:endParaRPr lang="en-US" altLang="zh-CN" sz="2400" dirty="0" smtClean="0"/>
          </a:p>
          <a:p>
            <a:pPr>
              <a:lnSpc>
                <a:spcPct val="150000"/>
              </a:lnSpc>
            </a:pPr>
            <a:r>
              <a:rPr lang="zh-CN" altLang="en-US" sz="2400" b="1" dirty="0" smtClean="0"/>
              <a:t>术语标准：</a:t>
            </a:r>
            <a:r>
              <a:rPr lang="zh-CN" altLang="en-US" sz="2400" dirty="0" smtClean="0"/>
              <a:t>与术语有关的标准，通常带有定义，有时还附有注、图、示例等。</a:t>
            </a:r>
          </a:p>
          <a:p>
            <a:pPr>
              <a:lnSpc>
                <a:spcPct val="150000"/>
              </a:lnSpc>
            </a:pPr>
            <a:r>
              <a:rPr lang="zh-CN" altLang="en-US" sz="2400" b="1" dirty="0" smtClean="0"/>
              <a:t>产品标准：</a:t>
            </a:r>
            <a:r>
              <a:rPr lang="zh-CN" altLang="en-US" sz="2400" dirty="0" smtClean="0"/>
              <a:t>规定产品应满足的要求以确保其适用性的标准。</a:t>
            </a:r>
            <a:endParaRPr lang="en-US" altLang="zh-CN" sz="2400" dirty="0" smtClean="0"/>
          </a:p>
          <a:p>
            <a:pPr>
              <a:lnSpc>
                <a:spcPct val="150000"/>
              </a:lnSpc>
            </a:pPr>
            <a:r>
              <a:rPr lang="zh-CN" altLang="en-US" sz="2400" b="1" dirty="0" smtClean="0"/>
              <a:t>过程标准：</a:t>
            </a:r>
            <a:r>
              <a:rPr lang="zh-CN" altLang="en-US" sz="2400" dirty="0" smtClean="0"/>
              <a:t>规定过程应满足的要求以确保其适用性的标准。</a:t>
            </a:r>
          </a:p>
          <a:p>
            <a:pPr>
              <a:lnSpc>
                <a:spcPct val="150000"/>
              </a:lnSpc>
            </a:pPr>
            <a:r>
              <a:rPr lang="zh-CN" altLang="en-US" sz="2400" b="1" dirty="0" smtClean="0"/>
              <a:t>服务标准：</a:t>
            </a:r>
            <a:r>
              <a:rPr lang="zh-CN" altLang="en-US" sz="2400" dirty="0" smtClean="0"/>
              <a:t>规定服务应满足的要求以确保其适用性的标准。</a:t>
            </a:r>
          </a:p>
          <a:p>
            <a:pPr>
              <a:lnSpc>
                <a:spcPct val="150000"/>
              </a:lnSpc>
            </a:pPr>
            <a:r>
              <a:rPr lang="zh-CN" altLang="en-US" sz="2400" b="1" dirty="0" smtClean="0"/>
              <a:t>接口标准：</a:t>
            </a:r>
            <a:r>
              <a:rPr lang="zh-CN" altLang="en-US" sz="2400" dirty="0" smtClean="0"/>
              <a:t>规定产品或系统在其互连部位与兼容性有关的要求的标准。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1052736"/>
            <a:ext cx="1728192" cy="2862322"/>
          </a:xfrm>
          <a:prstGeom prst="rect">
            <a:avLst/>
          </a:prstGeom>
          <a:solidFill>
            <a:schemeClr val="bg2"/>
          </a:solidFill>
          <a:ln>
            <a:solidFill>
              <a:schemeClr val="accent1"/>
            </a:solidFill>
          </a:ln>
        </p:spPr>
        <p:txBody>
          <a:bodyPr wrap="square" rtlCol="0">
            <a:spAutoFit/>
          </a:bodyPr>
          <a:lstStyle/>
          <a:p>
            <a:pPr>
              <a:lnSpc>
                <a:spcPct val="150000"/>
              </a:lnSpc>
            </a:pPr>
            <a:r>
              <a:rPr lang="zh-CN" altLang="en-US" sz="2400" b="1" dirty="0" smtClean="0"/>
              <a:t>信息标准</a:t>
            </a:r>
            <a:endParaRPr lang="zh-CN" altLang="en-US" sz="2400" dirty="0" smtClean="0"/>
          </a:p>
          <a:p>
            <a:pPr>
              <a:lnSpc>
                <a:spcPct val="150000"/>
              </a:lnSpc>
            </a:pPr>
            <a:r>
              <a:rPr lang="zh-CN" altLang="en-US" sz="2400" b="1" dirty="0" smtClean="0"/>
              <a:t>技术标准</a:t>
            </a:r>
            <a:endParaRPr lang="zh-CN" altLang="en-US" sz="2400" dirty="0" smtClean="0"/>
          </a:p>
          <a:p>
            <a:pPr>
              <a:lnSpc>
                <a:spcPct val="150000"/>
              </a:lnSpc>
            </a:pPr>
            <a:r>
              <a:rPr lang="zh-CN" altLang="en-US" sz="2400" b="1" dirty="0" smtClean="0"/>
              <a:t>安全标准</a:t>
            </a:r>
            <a:endParaRPr lang="en-US" altLang="zh-CN" sz="2400" b="1" dirty="0" smtClean="0"/>
          </a:p>
          <a:p>
            <a:pPr>
              <a:lnSpc>
                <a:spcPct val="150000"/>
              </a:lnSpc>
            </a:pPr>
            <a:r>
              <a:rPr lang="zh-CN" altLang="en-US" sz="2400" b="1" dirty="0" smtClean="0"/>
              <a:t>建设标准</a:t>
            </a:r>
            <a:endParaRPr lang="en-US" altLang="zh-CN" sz="2400" b="1" dirty="0" smtClean="0"/>
          </a:p>
          <a:p>
            <a:pPr>
              <a:lnSpc>
                <a:spcPct val="150000"/>
              </a:lnSpc>
            </a:pPr>
            <a:r>
              <a:rPr lang="zh-CN" altLang="en-US" sz="2400" b="1" dirty="0" smtClean="0"/>
              <a:t>评价标准</a:t>
            </a:r>
            <a:endParaRPr lang="en-US" altLang="zh-CN" sz="2400" b="1" dirty="0" smtClean="0"/>
          </a:p>
        </p:txBody>
      </p:sp>
      <p:sp>
        <p:nvSpPr>
          <p:cNvPr id="4" name="矩形 3"/>
          <p:cNvSpPr/>
          <p:nvPr/>
        </p:nvSpPr>
        <p:spPr>
          <a:xfrm>
            <a:off x="179512" y="476672"/>
            <a:ext cx="3278462" cy="461665"/>
          </a:xfrm>
          <a:prstGeom prst="rect">
            <a:avLst/>
          </a:prstGeom>
        </p:spPr>
        <p:txBody>
          <a:bodyPr wrap="none">
            <a:spAutoFit/>
          </a:bodyPr>
          <a:lstStyle/>
          <a:p>
            <a:r>
              <a:rPr lang="zh-CN" altLang="en-US" sz="2400" b="1" dirty="0" smtClean="0">
                <a:latin typeface="+mj-ea"/>
                <a:cs typeface="Calibri" pitchFamily="34" charset="0"/>
              </a:rPr>
              <a:t>人口健康信息标准类型</a:t>
            </a:r>
            <a:endParaRPr lang="zh-CN" altLang="en-US" sz="2400" dirty="0"/>
          </a:p>
        </p:txBody>
      </p:sp>
      <p:pic>
        <p:nvPicPr>
          <p:cNvPr id="27649" name="Picture 1"/>
          <p:cNvPicPr>
            <a:picLocks noChangeAspect="1" noChangeArrowheads="1"/>
          </p:cNvPicPr>
          <p:nvPr/>
        </p:nvPicPr>
        <p:blipFill>
          <a:blip r:embed="rId2" cstate="print"/>
          <a:srcRect/>
          <a:stretch>
            <a:fillRect/>
          </a:stretch>
        </p:blipFill>
        <p:spPr bwMode="auto">
          <a:xfrm>
            <a:off x="4355976" y="476672"/>
            <a:ext cx="3240360" cy="2668531"/>
          </a:xfrm>
          <a:prstGeom prst="rect">
            <a:avLst/>
          </a:prstGeom>
          <a:noFill/>
          <a:ln w="9525">
            <a:noFill/>
            <a:miter lim="800000"/>
            <a:headEnd/>
            <a:tailEnd/>
          </a:ln>
        </p:spPr>
      </p:pic>
      <p:sp>
        <p:nvSpPr>
          <p:cNvPr id="7" name="矩形 6"/>
          <p:cNvSpPr/>
          <p:nvPr/>
        </p:nvSpPr>
        <p:spPr>
          <a:xfrm>
            <a:off x="4427984" y="231031"/>
            <a:ext cx="2952328" cy="461665"/>
          </a:xfrm>
          <a:prstGeom prst="rect">
            <a:avLst/>
          </a:prstGeom>
          <a:noFill/>
        </p:spPr>
        <p:txBody>
          <a:bodyPr wrap="square">
            <a:spAutoFit/>
          </a:bodyPr>
          <a:lstStyle/>
          <a:p>
            <a:pPr algn="ctr"/>
            <a:r>
              <a:rPr lang="zh-CN" altLang="en-US" sz="2400" b="1" dirty="0" smtClean="0"/>
              <a:t>概念架构</a:t>
            </a:r>
            <a:endParaRPr lang="zh-CN" altLang="en-US" sz="2400" b="1" dirty="0"/>
          </a:p>
        </p:txBody>
      </p:sp>
      <p:pic>
        <p:nvPicPr>
          <p:cNvPr id="8" name="图片 7"/>
          <p:cNvPicPr/>
          <p:nvPr/>
        </p:nvPicPr>
        <p:blipFill>
          <a:blip r:embed="rId3" cstate="print"/>
          <a:stretch>
            <a:fillRect/>
          </a:stretch>
        </p:blipFill>
        <p:spPr>
          <a:xfrm>
            <a:off x="3851920" y="3528392"/>
            <a:ext cx="4536504" cy="3284984"/>
          </a:xfrm>
          <a:prstGeom prst="rect">
            <a:avLst/>
          </a:prstGeom>
        </p:spPr>
      </p:pic>
      <p:sp>
        <p:nvSpPr>
          <p:cNvPr id="9" name="矩形 8"/>
          <p:cNvSpPr/>
          <p:nvPr/>
        </p:nvSpPr>
        <p:spPr>
          <a:xfrm>
            <a:off x="4572000" y="3183359"/>
            <a:ext cx="2952328" cy="461665"/>
          </a:xfrm>
          <a:prstGeom prst="rect">
            <a:avLst/>
          </a:prstGeom>
          <a:noFill/>
        </p:spPr>
        <p:txBody>
          <a:bodyPr wrap="square">
            <a:spAutoFit/>
          </a:bodyPr>
          <a:lstStyle/>
          <a:p>
            <a:pPr algn="ctr"/>
            <a:r>
              <a:rPr lang="zh-CN" altLang="en-US" sz="2400" b="1" dirty="0" smtClean="0"/>
              <a:t>参考架构（</a:t>
            </a:r>
            <a:r>
              <a:rPr lang="en-US" altLang="zh-CN" sz="2400" b="1" dirty="0" smtClean="0"/>
              <a:t>RA</a:t>
            </a:r>
            <a:r>
              <a:rPr lang="zh-CN" altLang="en-US" sz="2400" b="1" dirty="0" smtClean="0"/>
              <a:t>）</a:t>
            </a:r>
            <a:endParaRPr lang="zh-CN"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7056784" cy="523220"/>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2</a:t>
            </a:r>
            <a:r>
              <a:rPr lang="zh-CN" altLang="en-US" sz="2800" b="1" dirty="0" smtClean="0">
                <a:latin typeface="Times New Roman" pitchFamily="18" charset="0"/>
                <a:cs typeface="Times New Roman" pitchFamily="18" charset="0"/>
              </a:rPr>
              <a:t>）编制原则  </a:t>
            </a:r>
            <a:r>
              <a:rPr lang="en-US" altLang="zh-CN" sz="2800" b="1" dirty="0" smtClean="0">
                <a:latin typeface="Times New Roman" pitchFamily="18" charset="0"/>
                <a:cs typeface="Times New Roman" pitchFamily="18" charset="0"/>
              </a:rPr>
              <a:t>GB/T 13016 -2009</a:t>
            </a:r>
            <a:endParaRPr lang="zh-CN" altLang="en-US" sz="2800" b="1" dirty="0">
              <a:latin typeface="Times New Roman" pitchFamily="18" charset="0"/>
              <a:cs typeface="Times New Roman" pitchFamily="18" charset="0"/>
            </a:endParaRPr>
          </a:p>
        </p:txBody>
      </p:sp>
      <p:sp>
        <p:nvSpPr>
          <p:cNvPr id="5" name="TextBox 4"/>
          <p:cNvSpPr txBox="1"/>
          <p:nvPr/>
        </p:nvSpPr>
        <p:spPr>
          <a:xfrm>
            <a:off x="683568" y="1340768"/>
            <a:ext cx="7560840" cy="5078313"/>
          </a:xfrm>
          <a:prstGeom prst="rect">
            <a:avLst/>
          </a:prstGeom>
          <a:noFill/>
        </p:spPr>
        <p:txBody>
          <a:bodyPr wrap="square" rtlCol="0">
            <a:spAutoFit/>
          </a:bodyPr>
          <a:lstStyle/>
          <a:p>
            <a:pPr>
              <a:lnSpc>
                <a:spcPct val="150000"/>
              </a:lnSpc>
              <a:buFont typeface="Wingdings" pitchFamily="2" charset="2"/>
              <a:buChar char="u"/>
            </a:pPr>
            <a:r>
              <a:rPr lang="zh-CN" altLang="en-US" sz="2400" b="1" dirty="0" smtClean="0"/>
              <a:t>目标明确：</a:t>
            </a:r>
            <a:r>
              <a:rPr lang="zh-CN" altLang="en-US" sz="2400" dirty="0" smtClean="0"/>
              <a:t>不同的目标，可以编制出不同的标准体系表。</a:t>
            </a:r>
          </a:p>
          <a:p>
            <a:pPr>
              <a:lnSpc>
                <a:spcPct val="150000"/>
              </a:lnSpc>
              <a:buFont typeface="Wingdings" pitchFamily="2" charset="2"/>
              <a:buChar char="u"/>
            </a:pPr>
            <a:r>
              <a:rPr lang="zh-CN" altLang="en-US" sz="2400" b="1" dirty="0" smtClean="0"/>
              <a:t>全面成套：</a:t>
            </a:r>
            <a:r>
              <a:rPr lang="zh-CN" altLang="en-US" sz="2400" dirty="0" smtClean="0"/>
              <a:t>体系的子体系及子子体系的全面成套和标准明细表所列标准的全面成套。</a:t>
            </a:r>
            <a:endParaRPr lang="en-US" altLang="zh-CN" sz="2400" dirty="0" smtClean="0"/>
          </a:p>
          <a:p>
            <a:pPr>
              <a:lnSpc>
                <a:spcPct val="150000"/>
              </a:lnSpc>
              <a:buFont typeface="Wingdings" pitchFamily="2" charset="2"/>
              <a:buChar char="u"/>
            </a:pPr>
            <a:r>
              <a:rPr lang="zh-CN" altLang="en-US" sz="2400" b="1" dirty="0" smtClean="0"/>
              <a:t>层次适当：</a:t>
            </a:r>
            <a:r>
              <a:rPr lang="zh-CN" altLang="en-US" sz="2400" dirty="0" smtClean="0"/>
              <a:t>列入标准明细表内的每一项标准都应安排在恰当的层次上。</a:t>
            </a:r>
            <a:endParaRPr lang="en-US" altLang="zh-CN" sz="2400" dirty="0" smtClean="0"/>
          </a:p>
          <a:p>
            <a:pPr>
              <a:lnSpc>
                <a:spcPct val="150000"/>
              </a:lnSpc>
              <a:buFont typeface="Wingdings" pitchFamily="2" charset="2"/>
              <a:buChar char="u"/>
            </a:pPr>
            <a:r>
              <a:rPr lang="zh-CN" altLang="en-US" sz="2400" b="1" dirty="0" smtClean="0"/>
              <a:t>划分清楚：</a:t>
            </a:r>
            <a:r>
              <a:rPr lang="zh-CN" altLang="en-US" sz="2400" dirty="0" smtClean="0"/>
              <a:t>标准体系表内的子体系或类别的划分，主要应按行业、专业或门类等标准化活动性质的同一性，而不宜按行政机构的管辖范围而划分。</a:t>
            </a:r>
            <a:endParaRPr lang="en-US" altLang="zh-CN"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582935"/>
            <a:ext cx="7776864" cy="5117940"/>
          </a:xfrm>
          <a:prstGeom prst="rect">
            <a:avLst/>
          </a:prstGeom>
          <a:noFill/>
        </p:spPr>
        <p:txBody>
          <a:bodyPr wrap="square" rtlCol="0">
            <a:spAutoFit/>
          </a:bodyPr>
          <a:lstStyle/>
          <a:p>
            <a:pPr>
              <a:lnSpc>
                <a:spcPct val="150000"/>
              </a:lnSpc>
            </a:pPr>
            <a:r>
              <a:rPr lang="en-US" altLang="zh-CN" sz="2000" b="1" dirty="0" smtClean="0"/>
              <a:t>(3 )    </a:t>
            </a:r>
            <a:r>
              <a:rPr lang="zh-CN" altLang="en-US" sz="2000" b="1" dirty="0" smtClean="0"/>
              <a:t>层次适当：列入标准明细表内的每一项标准都应</a:t>
            </a:r>
          </a:p>
          <a:p>
            <a:pPr>
              <a:lnSpc>
                <a:spcPct val="150000"/>
              </a:lnSpc>
            </a:pPr>
            <a:r>
              <a:rPr lang="zh-CN" altLang="en-US" sz="2000" b="1" dirty="0" smtClean="0"/>
              <a:t>安排在恰当的层次上。从一定范围内的若干个标准中，提取共性特征并制定成共性标准。然后将此共性标准安排在标准体系内的被提取的若干个标准之上，这种提取出来的共性标准构成标准体系中的一个层次。基础标准宜安排在较高层次上，即扩大其通用范围以利于一定范围内的统一。应注意同一标准不要同时列入二个以上体系或子体系内，以避免同一标准由两个或以上部门重复制修订。</a:t>
            </a:r>
            <a:endParaRPr lang="en-US" altLang="zh-CN" sz="2000" b="1" dirty="0" smtClean="0"/>
          </a:p>
          <a:p>
            <a:pPr>
              <a:lnSpc>
                <a:spcPct val="150000"/>
              </a:lnSpc>
            </a:pPr>
            <a:r>
              <a:rPr lang="zh-CN" altLang="en-US" sz="2000" b="1" dirty="0" smtClean="0"/>
              <a:t>         根据标准的适用范围，恰当地将标准安排在不同的层次上。一般应尽量扩大标准的适用范围，或尽量安排在高层次上，即应在大范围内协调统一的标准不应在数个小范围内各自制定，达到体系组成尽量合理简化。</a:t>
            </a:r>
            <a:endParaRPr lang="en-US" altLang="zh-CN" sz="2000" b="1"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1809</Words>
  <Application>Microsoft Office PowerPoint</Application>
  <PresentationFormat>全屏显示(4:3)</PresentationFormat>
  <Paragraphs>163</Paragraphs>
  <Slides>33</Slides>
  <Notes>5</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“十三五”人口健康 信息标准体系与政策保障机制研究</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“十三五”人口与健康 信息标准体系框架设计</dc:title>
  <dc:creator>apple</dc:creator>
  <cp:lastModifiedBy>apple</cp:lastModifiedBy>
  <cp:revision>37</cp:revision>
  <dcterms:created xsi:type="dcterms:W3CDTF">2015-04-14T23:45:10Z</dcterms:created>
  <dcterms:modified xsi:type="dcterms:W3CDTF">2015-05-24T00:56:07Z</dcterms:modified>
</cp:coreProperties>
</file>