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62"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150" y="-10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A42BF7C1-AAA7-4026-A653-AFEB6FA07BB1}" type="datetimeFigureOut">
              <a:rPr lang="en-US" smtClean="0"/>
              <a:t>12/13/2023</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9C4085C-CC77-4A7B-8D8C-1FC36B5EAD85}" type="slidenum">
              <a:rPr lang="en-US" smtClean="0"/>
              <a:t>‹#›</a:t>
            </a:fld>
            <a:endParaRPr lang="en-US"/>
          </a:p>
        </p:txBody>
      </p:sp>
    </p:spTree>
    <p:extLst>
      <p:ext uri="{BB962C8B-B14F-4D97-AF65-F5344CB8AC3E}">
        <p14:creationId xmlns:p14="http://schemas.microsoft.com/office/powerpoint/2010/main" val="5894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5" name="Text 2"/>
          <p:cNvSpPr/>
          <p:nvPr/>
        </p:nvSpPr>
        <p:spPr>
          <a:xfrm>
            <a:off x="6833949" y="1850708"/>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CODEFEST 2023 - School Category</a:t>
            </a:r>
            <a:endParaRPr lang="en-US" sz="5249" dirty="0"/>
          </a:p>
        </p:txBody>
      </p:sp>
      <p:sp>
        <p:nvSpPr>
          <p:cNvPr id="6" name="Text 3"/>
          <p:cNvSpPr/>
          <p:nvPr/>
        </p:nvSpPr>
        <p:spPr>
          <a:xfrm>
            <a:off x="6948249" y="3621762"/>
            <a:ext cx="7477601" cy="1421606"/>
          </a:xfrm>
          <a:prstGeom prst="rect">
            <a:avLst/>
          </a:prstGeom>
          <a:noFill/>
          <a:ln/>
        </p:spPr>
        <p:txBody>
          <a:bodyPr wrap="square" rtlCol="0" anchor="t"/>
          <a:lstStyle/>
          <a:p>
            <a:pPr>
              <a:lnSpc>
                <a:spcPts val="2799"/>
              </a:lnSpc>
            </a:pPr>
            <a:r>
              <a:rPr lang="en-US" sz="1750" kern="0" spc="-35" dirty="0">
                <a:solidFill>
                  <a:srgbClr val="272525"/>
                </a:solidFill>
                <a:latin typeface="Inter" pitchFamily="34" charset="0"/>
                <a:ea typeface="Inter" pitchFamily="34" charset="-122"/>
                <a:cs typeface="Inter" pitchFamily="34" charset="-120"/>
              </a:rPr>
              <a:t>Welcome to the introduction of the cutting edge School Management System developed for the Walisinghe Harischandra Maha Vidyalaya. The primary objective of this software is to simplify responsibilities and improve the educational journey, for both educators and learners.</a:t>
            </a:r>
            <a:endParaRPr lang="en-US" sz="1750" dirty="0"/>
          </a:p>
        </p:txBody>
      </p:sp>
      <p:sp>
        <p:nvSpPr>
          <p:cNvPr id="7" name="Shape 4"/>
          <p:cNvSpPr/>
          <p:nvPr/>
        </p:nvSpPr>
        <p:spPr>
          <a:xfrm>
            <a:off x="6319599" y="5750481"/>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3"/>
          <a:stretch>
            <a:fillRect/>
          </a:stretch>
        </p:blipFill>
        <p:spPr>
          <a:xfrm>
            <a:off x="6327219" y="5758101"/>
            <a:ext cx="340162" cy="340162"/>
          </a:xfrm>
          <a:prstGeom prst="rect">
            <a:avLst/>
          </a:prstGeom>
        </p:spPr>
      </p:pic>
      <p:sp>
        <p:nvSpPr>
          <p:cNvPr id="9" name="Text 5"/>
          <p:cNvSpPr/>
          <p:nvPr/>
        </p:nvSpPr>
        <p:spPr>
          <a:xfrm>
            <a:off x="9982199" y="7663816"/>
            <a:ext cx="374784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a:t>
            </a:r>
            <a:r>
              <a:rPr lang="en-US" sz="2187" b="1" kern="0" spc="-35" dirty="0" smtClean="0">
                <a:solidFill>
                  <a:srgbClr val="272525"/>
                </a:solidFill>
                <a:latin typeface="Inter" pitchFamily="34" charset="0"/>
                <a:ea typeface="Inter" pitchFamily="34" charset="-122"/>
                <a:cs typeface="Inter" pitchFamily="34" charset="-120"/>
              </a:rPr>
              <a:t>Ashen Nirmal </a:t>
            </a:r>
            <a:r>
              <a:rPr lang="en-US" sz="2187" b="1" kern="0" spc="-35" dirty="0">
                <a:solidFill>
                  <a:srgbClr val="272525"/>
                </a:solidFill>
                <a:latin typeface="Inter" pitchFamily="34" charset="0"/>
                <a:ea typeface="Inter" pitchFamily="34" charset="-122"/>
                <a:cs typeface="Inter" pitchFamily="34" charset="-120"/>
              </a:rPr>
              <a:t>Wadugodapitiya</a:t>
            </a:r>
            <a:endParaRPr lang="en-US" sz="2187" dirty="0"/>
          </a:p>
        </p:txBody>
      </p:sp>
      <p:pic>
        <p:nvPicPr>
          <p:cNvPr id="1026" name="Picture 2" descr="C:\Users\a\Downloads\Coding-Contest-Senior-1024x10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9" y="0"/>
            <a:ext cx="6694050" cy="8286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1029"/>
          </a:xfrm>
          <a:prstGeom prst="rect">
            <a:avLst/>
          </a:prstGeom>
          <a:solidFill>
            <a:srgbClr val="FFFFFF"/>
          </a:solidFill>
          <a:ln w="12978">
            <a:solidFill>
              <a:srgbClr val="E5E0DF"/>
            </a:solidFill>
            <a:prstDash val="solid"/>
          </a:ln>
        </p:spPr>
      </p:sp>
      <p:pic>
        <p:nvPicPr>
          <p:cNvPr id="4" name="Image 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6" y="-10019"/>
            <a:ext cx="4367147" cy="8296769"/>
          </a:xfrm>
          <a:prstGeom prst="rect">
            <a:avLst/>
          </a:prstGeom>
        </p:spPr>
      </p:pic>
      <p:sp>
        <p:nvSpPr>
          <p:cNvPr id="5" name="Text 2"/>
          <p:cNvSpPr/>
          <p:nvPr/>
        </p:nvSpPr>
        <p:spPr>
          <a:xfrm>
            <a:off x="4437340" y="571857"/>
            <a:ext cx="4158972" cy="649724"/>
          </a:xfrm>
          <a:prstGeom prst="rect">
            <a:avLst/>
          </a:prstGeom>
          <a:noFill/>
          <a:ln/>
        </p:spPr>
        <p:txBody>
          <a:bodyPr wrap="none" rtlCol="0" anchor="t"/>
          <a:lstStyle/>
          <a:p>
            <a:pPr marL="0" indent="0">
              <a:lnSpc>
                <a:spcPts val="5117"/>
              </a:lnSpc>
              <a:buNone/>
            </a:pPr>
            <a:r>
              <a:rPr lang="en-US" sz="4094" b="1" kern="0" spc="-123" dirty="0">
                <a:solidFill>
                  <a:srgbClr val="000000"/>
                </a:solidFill>
                <a:latin typeface="Inter" pitchFamily="34" charset="0"/>
                <a:ea typeface="Inter" pitchFamily="34" charset="-122"/>
                <a:cs typeface="Inter" pitchFamily="34" charset="-120"/>
              </a:rPr>
              <a:t>Introduction</a:t>
            </a:r>
            <a:endParaRPr lang="en-US" sz="4094" dirty="0"/>
          </a:p>
        </p:txBody>
      </p:sp>
      <p:sp>
        <p:nvSpPr>
          <p:cNvPr id="6" name="Shape 3"/>
          <p:cNvSpPr/>
          <p:nvPr/>
        </p:nvSpPr>
        <p:spPr>
          <a:xfrm>
            <a:off x="4437340" y="1695807"/>
            <a:ext cx="467797" cy="467797"/>
          </a:xfrm>
          <a:prstGeom prst="roundRect">
            <a:avLst>
              <a:gd name="adj" fmla="val 20004"/>
            </a:avLst>
          </a:prstGeom>
          <a:solidFill>
            <a:srgbClr val="DADBF1"/>
          </a:solidFill>
          <a:ln w="12978">
            <a:solidFill>
              <a:srgbClr val="B5B7E3"/>
            </a:solidFill>
            <a:prstDash val="solid"/>
          </a:ln>
        </p:spPr>
      </p:sp>
      <p:sp>
        <p:nvSpPr>
          <p:cNvPr id="7" name="Text 4"/>
          <p:cNvSpPr/>
          <p:nvPr/>
        </p:nvSpPr>
        <p:spPr>
          <a:xfrm>
            <a:off x="4597003" y="1734741"/>
            <a:ext cx="148352" cy="389930"/>
          </a:xfrm>
          <a:prstGeom prst="rect">
            <a:avLst/>
          </a:prstGeom>
          <a:noFill/>
          <a:ln/>
        </p:spPr>
        <p:txBody>
          <a:bodyPr wrap="none" rtlCol="0" anchor="t"/>
          <a:lstStyle/>
          <a:p>
            <a:pPr marL="0" indent="0" algn="ctr">
              <a:lnSpc>
                <a:spcPts val="3070"/>
              </a:lnSpc>
              <a:buNone/>
            </a:pPr>
            <a:r>
              <a:rPr lang="en-US" sz="2456" b="1" kern="0" spc="-33" dirty="0">
                <a:solidFill>
                  <a:srgbClr val="272525"/>
                </a:solidFill>
                <a:latin typeface="Inter" pitchFamily="34" charset="0"/>
                <a:ea typeface="Inter" pitchFamily="34" charset="-122"/>
                <a:cs typeface="Inter" pitchFamily="34" charset="-120"/>
              </a:rPr>
              <a:t>1</a:t>
            </a:r>
            <a:endParaRPr lang="en-US" sz="2456" dirty="0"/>
          </a:p>
        </p:txBody>
      </p:sp>
      <p:sp>
        <p:nvSpPr>
          <p:cNvPr id="8" name="Text 5"/>
          <p:cNvSpPr/>
          <p:nvPr/>
        </p:nvSpPr>
        <p:spPr>
          <a:xfrm>
            <a:off x="5113020" y="1767245"/>
            <a:ext cx="3538418" cy="324802"/>
          </a:xfrm>
          <a:prstGeom prst="rect">
            <a:avLst/>
          </a:prstGeom>
          <a:noFill/>
          <a:ln/>
        </p:spPr>
        <p:txBody>
          <a:bodyPr wrap="none" rtlCol="0" anchor="t"/>
          <a:lstStyle/>
          <a:p>
            <a:pPr marL="0" indent="0">
              <a:lnSpc>
                <a:spcPts val="2558"/>
              </a:lnSpc>
              <a:buNone/>
            </a:pPr>
            <a:r>
              <a:rPr lang="en-US" sz="2047" b="1" kern="0" spc="-61" dirty="0">
                <a:solidFill>
                  <a:srgbClr val="272525"/>
                </a:solidFill>
                <a:latin typeface="Inter" pitchFamily="34" charset="0"/>
                <a:ea typeface="Inter" pitchFamily="34" charset="-122"/>
                <a:cs typeface="Inter" pitchFamily="34" charset="-120"/>
              </a:rPr>
              <a:t>Competition Category: Senior</a:t>
            </a:r>
            <a:endParaRPr lang="en-US" sz="2047" dirty="0"/>
          </a:p>
        </p:txBody>
      </p:sp>
      <p:sp>
        <p:nvSpPr>
          <p:cNvPr id="9" name="Text 6"/>
          <p:cNvSpPr/>
          <p:nvPr/>
        </p:nvSpPr>
        <p:spPr>
          <a:xfrm>
            <a:off x="5113020" y="2299930"/>
            <a:ext cx="8737640" cy="665559"/>
          </a:xfrm>
          <a:prstGeom prst="rect">
            <a:avLst/>
          </a:prstGeom>
          <a:noFill/>
          <a:ln/>
        </p:spPr>
        <p:txBody>
          <a:bodyPr wrap="square" rtlCol="0" anchor="t"/>
          <a:lstStyle/>
          <a:p>
            <a:pPr marL="0" indent="0">
              <a:lnSpc>
                <a:spcPts val="2620"/>
              </a:lnSpc>
              <a:buNone/>
            </a:pPr>
            <a:r>
              <a:rPr lang="en-US" sz="1637" kern="0" spc="-33" dirty="0">
                <a:solidFill>
                  <a:srgbClr val="272525"/>
                </a:solidFill>
                <a:latin typeface="Inter" pitchFamily="34" charset="0"/>
                <a:ea typeface="Inter" pitchFamily="34" charset="-122"/>
                <a:cs typeface="Inter" pitchFamily="34" charset="-120"/>
              </a:rPr>
              <a:t>The School Management System is categorized under the Senior division, emphasizing advanced functionality and utilization.</a:t>
            </a:r>
            <a:endParaRPr lang="en-US" sz="1637" dirty="0"/>
          </a:p>
        </p:txBody>
      </p:sp>
      <p:sp>
        <p:nvSpPr>
          <p:cNvPr id="10" name="Shape 7"/>
          <p:cNvSpPr/>
          <p:nvPr/>
        </p:nvSpPr>
        <p:spPr>
          <a:xfrm>
            <a:off x="4437340" y="3335774"/>
            <a:ext cx="467797" cy="467797"/>
          </a:xfrm>
          <a:prstGeom prst="roundRect">
            <a:avLst>
              <a:gd name="adj" fmla="val 20004"/>
            </a:avLst>
          </a:prstGeom>
          <a:solidFill>
            <a:srgbClr val="DADBF1"/>
          </a:solidFill>
          <a:ln w="12978">
            <a:solidFill>
              <a:srgbClr val="B5B7E3"/>
            </a:solidFill>
            <a:prstDash val="solid"/>
          </a:ln>
        </p:spPr>
      </p:sp>
      <p:sp>
        <p:nvSpPr>
          <p:cNvPr id="11" name="Text 8"/>
          <p:cNvSpPr/>
          <p:nvPr/>
        </p:nvSpPr>
        <p:spPr>
          <a:xfrm>
            <a:off x="4577953" y="3374708"/>
            <a:ext cx="186452" cy="389930"/>
          </a:xfrm>
          <a:prstGeom prst="rect">
            <a:avLst/>
          </a:prstGeom>
          <a:noFill/>
          <a:ln/>
        </p:spPr>
        <p:txBody>
          <a:bodyPr wrap="none" rtlCol="0" anchor="t"/>
          <a:lstStyle/>
          <a:p>
            <a:pPr marL="0" indent="0" algn="ctr">
              <a:lnSpc>
                <a:spcPts val="3070"/>
              </a:lnSpc>
              <a:buNone/>
            </a:pPr>
            <a:r>
              <a:rPr lang="en-US" sz="2456" b="1" kern="0" spc="-33" dirty="0">
                <a:solidFill>
                  <a:srgbClr val="272525"/>
                </a:solidFill>
                <a:latin typeface="Inter" pitchFamily="34" charset="0"/>
                <a:ea typeface="Inter" pitchFamily="34" charset="-122"/>
                <a:cs typeface="Inter" pitchFamily="34" charset="-120"/>
              </a:rPr>
              <a:t>2</a:t>
            </a:r>
            <a:endParaRPr lang="en-US" sz="2456" dirty="0"/>
          </a:p>
        </p:txBody>
      </p:sp>
      <p:sp>
        <p:nvSpPr>
          <p:cNvPr id="12" name="Text 9"/>
          <p:cNvSpPr/>
          <p:nvPr/>
        </p:nvSpPr>
        <p:spPr>
          <a:xfrm>
            <a:off x="5113020" y="3407212"/>
            <a:ext cx="2221944" cy="324802"/>
          </a:xfrm>
          <a:prstGeom prst="rect">
            <a:avLst/>
          </a:prstGeom>
          <a:noFill/>
          <a:ln/>
        </p:spPr>
        <p:txBody>
          <a:bodyPr wrap="none" rtlCol="0" anchor="t"/>
          <a:lstStyle/>
          <a:p>
            <a:pPr marL="0" indent="0">
              <a:lnSpc>
                <a:spcPts val="2558"/>
              </a:lnSpc>
              <a:buNone/>
            </a:pPr>
            <a:r>
              <a:rPr lang="en-US" sz="2047" b="1" kern="0" spc="-61" dirty="0">
                <a:solidFill>
                  <a:srgbClr val="272525"/>
                </a:solidFill>
                <a:latin typeface="Inter" pitchFamily="34" charset="0"/>
                <a:ea typeface="Inter" pitchFamily="34" charset="-122"/>
                <a:cs typeface="Inter" pitchFamily="34" charset="-120"/>
              </a:rPr>
              <a:t>Teacher in Charge:</a:t>
            </a:r>
            <a:endParaRPr lang="en-US" sz="2047" dirty="0"/>
          </a:p>
        </p:txBody>
      </p:sp>
      <p:sp>
        <p:nvSpPr>
          <p:cNvPr id="13" name="Text 10"/>
          <p:cNvSpPr/>
          <p:nvPr/>
        </p:nvSpPr>
        <p:spPr>
          <a:xfrm>
            <a:off x="5113020" y="3939897"/>
            <a:ext cx="8737640" cy="332780"/>
          </a:xfrm>
          <a:prstGeom prst="rect">
            <a:avLst/>
          </a:prstGeom>
          <a:noFill/>
          <a:ln/>
        </p:spPr>
        <p:txBody>
          <a:bodyPr wrap="none" rtlCol="0" anchor="t"/>
          <a:lstStyle/>
          <a:p>
            <a:pPr marL="0" indent="0">
              <a:lnSpc>
                <a:spcPts val="2620"/>
              </a:lnSpc>
              <a:buNone/>
            </a:pPr>
            <a:r>
              <a:rPr lang="en-US" sz="1637" kern="0" spc="-33" dirty="0">
                <a:solidFill>
                  <a:srgbClr val="272525"/>
                </a:solidFill>
                <a:latin typeface="Inter" pitchFamily="34" charset="0"/>
                <a:ea typeface="Inter" pitchFamily="34" charset="-122"/>
                <a:cs typeface="Inter" pitchFamily="34" charset="-120"/>
              </a:rPr>
              <a:t>Name: Prasanna Sumudu Chandrasekara</a:t>
            </a:r>
            <a:endParaRPr lang="en-US" sz="1637" dirty="0"/>
          </a:p>
        </p:txBody>
      </p:sp>
      <p:sp>
        <p:nvSpPr>
          <p:cNvPr id="14" name="Text 11"/>
          <p:cNvSpPr/>
          <p:nvPr/>
        </p:nvSpPr>
        <p:spPr>
          <a:xfrm>
            <a:off x="5113020" y="4459724"/>
            <a:ext cx="8737640" cy="332780"/>
          </a:xfrm>
          <a:prstGeom prst="rect">
            <a:avLst/>
          </a:prstGeom>
          <a:noFill/>
          <a:ln/>
        </p:spPr>
        <p:txBody>
          <a:bodyPr wrap="none" rtlCol="0" anchor="t"/>
          <a:lstStyle/>
          <a:p>
            <a:pPr marL="0" indent="0">
              <a:lnSpc>
                <a:spcPts val="2620"/>
              </a:lnSpc>
              <a:buNone/>
            </a:pPr>
            <a:r>
              <a:rPr lang="en-US" sz="1637" kern="0" spc="-33" dirty="0">
                <a:solidFill>
                  <a:srgbClr val="272525"/>
                </a:solidFill>
                <a:latin typeface="Inter" pitchFamily="34" charset="0"/>
                <a:ea typeface="Inter" pitchFamily="34" charset="-122"/>
                <a:cs typeface="Inter" pitchFamily="34" charset="-120"/>
              </a:rPr>
              <a:t>Contact Number: 0777350000</a:t>
            </a:r>
            <a:endParaRPr lang="en-US" sz="1637" dirty="0"/>
          </a:p>
        </p:txBody>
      </p:sp>
      <p:sp>
        <p:nvSpPr>
          <p:cNvPr id="15" name="Text 12"/>
          <p:cNvSpPr/>
          <p:nvPr/>
        </p:nvSpPr>
        <p:spPr>
          <a:xfrm>
            <a:off x="5113020" y="4979551"/>
            <a:ext cx="8737640" cy="332780"/>
          </a:xfrm>
          <a:prstGeom prst="rect">
            <a:avLst/>
          </a:prstGeom>
          <a:noFill/>
          <a:ln/>
        </p:spPr>
        <p:txBody>
          <a:bodyPr wrap="none" rtlCol="0" anchor="t"/>
          <a:lstStyle/>
          <a:p>
            <a:pPr marL="0" indent="0">
              <a:lnSpc>
                <a:spcPts val="2620"/>
              </a:lnSpc>
              <a:buNone/>
            </a:pPr>
            <a:r>
              <a:rPr lang="en-US" sz="1637" kern="0" spc="-33" dirty="0">
                <a:solidFill>
                  <a:srgbClr val="272525"/>
                </a:solidFill>
                <a:latin typeface="Inter" pitchFamily="34" charset="0"/>
                <a:ea typeface="Inter" pitchFamily="34" charset="-122"/>
                <a:cs typeface="Inter" pitchFamily="34" charset="-120"/>
              </a:rPr>
              <a:t>Email: nbitsyp@gmail.com</a:t>
            </a:r>
            <a:endParaRPr lang="en-US" sz="1637" dirty="0"/>
          </a:p>
        </p:txBody>
      </p:sp>
      <p:sp>
        <p:nvSpPr>
          <p:cNvPr id="16" name="Shape 13"/>
          <p:cNvSpPr/>
          <p:nvPr/>
        </p:nvSpPr>
        <p:spPr>
          <a:xfrm>
            <a:off x="4437340" y="5682615"/>
            <a:ext cx="467797" cy="467797"/>
          </a:xfrm>
          <a:prstGeom prst="roundRect">
            <a:avLst>
              <a:gd name="adj" fmla="val 20004"/>
            </a:avLst>
          </a:prstGeom>
          <a:solidFill>
            <a:srgbClr val="DADBF1"/>
          </a:solidFill>
          <a:ln w="12978">
            <a:solidFill>
              <a:srgbClr val="B5B7E3"/>
            </a:solidFill>
            <a:prstDash val="solid"/>
          </a:ln>
        </p:spPr>
      </p:sp>
      <p:sp>
        <p:nvSpPr>
          <p:cNvPr id="17" name="Text 14"/>
          <p:cNvSpPr/>
          <p:nvPr/>
        </p:nvSpPr>
        <p:spPr>
          <a:xfrm>
            <a:off x="4574143" y="5721548"/>
            <a:ext cx="194072" cy="389930"/>
          </a:xfrm>
          <a:prstGeom prst="rect">
            <a:avLst/>
          </a:prstGeom>
          <a:noFill/>
          <a:ln/>
        </p:spPr>
        <p:txBody>
          <a:bodyPr wrap="none" rtlCol="0" anchor="t"/>
          <a:lstStyle/>
          <a:p>
            <a:pPr marL="0" indent="0" algn="ctr">
              <a:lnSpc>
                <a:spcPts val="3070"/>
              </a:lnSpc>
              <a:buNone/>
            </a:pPr>
            <a:r>
              <a:rPr lang="en-US" sz="2456" b="1" kern="0" spc="-33" dirty="0">
                <a:solidFill>
                  <a:srgbClr val="272525"/>
                </a:solidFill>
                <a:latin typeface="Inter" pitchFamily="34" charset="0"/>
                <a:ea typeface="Inter" pitchFamily="34" charset="-122"/>
                <a:cs typeface="Inter" pitchFamily="34" charset="-120"/>
              </a:rPr>
              <a:t>3</a:t>
            </a:r>
            <a:endParaRPr lang="en-US" sz="2456" dirty="0"/>
          </a:p>
        </p:txBody>
      </p:sp>
      <p:sp>
        <p:nvSpPr>
          <p:cNvPr id="18" name="Text 15"/>
          <p:cNvSpPr/>
          <p:nvPr/>
        </p:nvSpPr>
        <p:spPr>
          <a:xfrm>
            <a:off x="5113020" y="5754053"/>
            <a:ext cx="2079427" cy="324802"/>
          </a:xfrm>
          <a:prstGeom prst="rect">
            <a:avLst/>
          </a:prstGeom>
          <a:noFill/>
          <a:ln/>
        </p:spPr>
        <p:txBody>
          <a:bodyPr wrap="none" rtlCol="0" anchor="t"/>
          <a:lstStyle/>
          <a:p>
            <a:pPr marL="0" indent="0">
              <a:lnSpc>
                <a:spcPts val="2558"/>
              </a:lnSpc>
              <a:buNone/>
            </a:pPr>
            <a:r>
              <a:rPr lang="en-US" sz="2047" b="1" kern="0" spc="-61" dirty="0">
                <a:solidFill>
                  <a:srgbClr val="272525"/>
                </a:solidFill>
                <a:latin typeface="Inter" pitchFamily="34" charset="0"/>
                <a:ea typeface="Inter" pitchFamily="34" charset="-122"/>
                <a:cs typeface="Inter" pitchFamily="34" charset="-120"/>
              </a:rPr>
              <a:t>Students:</a:t>
            </a:r>
            <a:endParaRPr lang="en-US" sz="2047" dirty="0"/>
          </a:p>
        </p:txBody>
      </p:sp>
      <p:sp>
        <p:nvSpPr>
          <p:cNvPr id="19" name="Text 16"/>
          <p:cNvSpPr/>
          <p:nvPr/>
        </p:nvSpPr>
        <p:spPr>
          <a:xfrm>
            <a:off x="5113020" y="6286738"/>
            <a:ext cx="8737640" cy="332780"/>
          </a:xfrm>
          <a:prstGeom prst="rect">
            <a:avLst/>
          </a:prstGeom>
          <a:noFill/>
          <a:ln/>
        </p:spPr>
        <p:txBody>
          <a:bodyPr wrap="none" rtlCol="0" anchor="t"/>
          <a:lstStyle/>
          <a:p>
            <a:pPr marL="0" indent="0">
              <a:lnSpc>
                <a:spcPts val="2620"/>
              </a:lnSpc>
              <a:buNone/>
            </a:pPr>
            <a:r>
              <a:rPr lang="en-US" sz="1637" kern="0" spc="-33" dirty="0">
                <a:solidFill>
                  <a:srgbClr val="272525"/>
                </a:solidFill>
                <a:latin typeface="Inter" pitchFamily="34" charset="0"/>
                <a:ea typeface="Inter" pitchFamily="34" charset="-122"/>
                <a:cs typeface="Inter" pitchFamily="34" charset="-120"/>
              </a:rPr>
              <a:t>Name: Ashen Nirmal Wadugodapitiya</a:t>
            </a:r>
            <a:endParaRPr lang="en-US" sz="1637" dirty="0"/>
          </a:p>
        </p:txBody>
      </p:sp>
      <p:sp>
        <p:nvSpPr>
          <p:cNvPr id="20" name="Text 17"/>
          <p:cNvSpPr/>
          <p:nvPr/>
        </p:nvSpPr>
        <p:spPr>
          <a:xfrm>
            <a:off x="5113020" y="6806565"/>
            <a:ext cx="8737640" cy="332780"/>
          </a:xfrm>
          <a:prstGeom prst="rect">
            <a:avLst/>
          </a:prstGeom>
          <a:noFill/>
          <a:ln/>
        </p:spPr>
        <p:txBody>
          <a:bodyPr wrap="none" rtlCol="0" anchor="t"/>
          <a:lstStyle/>
          <a:p>
            <a:pPr marL="0" indent="0">
              <a:lnSpc>
                <a:spcPts val="2620"/>
              </a:lnSpc>
              <a:buNone/>
            </a:pPr>
            <a:r>
              <a:rPr lang="en-US" sz="1637" kern="0" spc="-33" dirty="0">
                <a:solidFill>
                  <a:srgbClr val="272525"/>
                </a:solidFill>
                <a:latin typeface="Inter" pitchFamily="34" charset="0"/>
                <a:ea typeface="Inter" pitchFamily="34" charset="-122"/>
                <a:cs typeface="Inter" pitchFamily="34" charset="-120"/>
              </a:rPr>
              <a:t>Contact Number: 0703620555</a:t>
            </a:r>
            <a:endParaRPr lang="en-US" sz="1637" dirty="0"/>
          </a:p>
        </p:txBody>
      </p:sp>
      <p:sp>
        <p:nvSpPr>
          <p:cNvPr id="21" name="Text 18"/>
          <p:cNvSpPr/>
          <p:nvPr/>
        </p:nvSpPr>
        <p:spPr>
          <a:xfrm>
            <a:off x="5113020" y="7326392"/>
            <a:ext cx="8737640" cy="332780"/>
          </a:xfrm>
          <a:prstGeom prst="rect">
            <a:avLst/>
          </a:prstGeom>
          <a:noFill/>
          <a:ln/>
        </p:spPr>
        <p:txBody>
          <a:bodyPr wrap="none" rtlCol="0" anchor="t"/>
          <a:lstStyle/>
          <a:p>
            <a:pPr marL="0" indent="0">
              <a:lnSpc>
                <a:spcPts val="2620"/>
              </a:lnSpc>
              <a:buNone/>
            </a:pPr>
            <a:r>
              <a:rPr lang="en-US" sz="1637" kern="0" spc="-33" dirty="0">
                <a:solidFill>
                  <a:srgbClr val="272525"/>
                </a:solidFill>
                <a:latin typeface="Inter" pitchFamily="34" charset="0"/>
                <a:ea typeface="Inter" pitchFamily="34" charset="-122"/>
                <a:cs typeface="Inter" pitchFamily="34" charset="-120"/>
              </a:rPr>
              <a:t>Email: anirmalwadugodapitiya@gmail.com</a:t>
            </a:r>
            <a:endParaRPr lang="en-US" sz="163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chemeClr val="accent4">
              <a:lumMod val="40000"/>
              <a:lumOff val="60000"/>
            </a:schemeClr>
          </a:solidFill>
          <a:ln w="13811">
            <a:solidFill>
              <a:srgbClr val="E5E0DF"/>
            </a:solidFill>
            <a:prstDash val="solid"/>
          </a:ln>
        </p:spPr>
      </p:sp>
      <p:sp>
        <p:nvSpPr>
          <p:cNvPr id="4" name="Text 2"/>
          <p:cNvSpPr/>
          <p:nvPr/>
        </p:nvSpPr>
        <p:spPr>
          <a:xfrm>
            <a:off x="2037993" y="1683663"/>
            <a:ext cx="472594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Main Components</a:t>
            </a:r>
            <a:endParaRPr lang="en-US" sz="4374" dirty="0"/>
          </a:p>
        </p:txBody>
      </p:sp>
      <p:sp>
        <p:nvSpPr>
          <p:cNvPr id="5" name="Text 3"/>
          <p:cNvSpPr/>
          <p:nvPr/>
        </p:nvSpPr>
        <p:spPr>
          <a:xfrm>
            <a:off x="2037993" y="2933462"/>
            <a:ext cx="222194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Brief Overview</a:t>
            </a:r>
            <a:endParaRPr lang="en-US" sz="2187" dirty="0"/>
          </a:p>
        </p:txBody>
      </p:sp>
      <p:sp>
        <p:nvSpPr>
          <p:cNvPr id="6" name="Text 4"/>
          <p:cNvSpPr/>
          <p:nvPr/>
        </p:nvSpPr>
        <p:spPr>
          <a:xfrm>
            <a:off x="2037993" y="3502819"/>
            <a:ext cx="3156347" cy="2843213"/>
          </a:xfrm>
          <a:prstGeom prst="rect">
            <a:avLst/>
          </a:prstGeom>
          <a:noFill/>
          <a:ln/>
        </p:spPr>
        <p:txBody>
          <a:bodyPr wrap="square" rtlCol="0" anchor="t"/>
          <a:lstStyle/>
          <a:p>
            <a:pPr>
              <a:lnSpc>
                <a:spcPts val="2799"/>
              </a:lnSpc>
            </a:pPr>
            <a:r>
              <a:rPr lang="en-US" sz="1750" kern="0" spc="-35" dirty="0">
                <a:solidFill>
                  <a:srgbClr val="272525"/>
                </a:solidFill>
                <a:latin typeface="Inter" pitchFamily="34" charset="0"/>
                <a:ea typeface="Inter" pitchFamily="34" charset="-122"/>
                <a:cs typeface="Inter" pitchFamily="34" charset="-120"/>
              </a:rPr>
              <a:t>The school management system helps with tasks conducting online classes managing the library and enabling smooth communication, between teachers and students.</a:t>
            </a:r>
            <a:endParaRPr lang="en-US" sz="1750" dirty="0"/>
          </a:p>
        </p:txBody>
      </p:sp>
      <p:sp>
        <p:nvSpPr>
          <p:cNvPr id="7" name="Text 5"/>
          <p:cNvSpPr/>
          <p:nvPr/>
        </p:nvSpPr>
        <p:spPr>
          <a:xfrm>
            <a:off x="5743932" y="2933462"/>
            <a:ext cx="222194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Key Features</a:t>
            </a:r>
            <a:endParaRPr lang="en-US" sz="2187" dirty="0"/>
          </a:p>
        </p:txBody>
      </p:sp>
      <p:sp>
        <p:nvSpPr>
          <p:cNvPr id="8" name="Text 6"/>
          <p:cNvSpPr/>
          <p:nvPr/>
        </p:nvSpPr>
        <p:spPr>
          <a:xfrm>
            <a:off x="5743932" y="3502819"/>
            <a:ext cx="3156347" cy="2487811"/>
          </a:xfrm>
          <a:prstGeom prst="rect">
            <a:avLst/>
          </a:prstGeom>
          <a:noFill/>
          <a:ln/>
        </p:spPr>
        <p:txBody>
          <a:bodyPr wrap="square" rtlCol="0" anchor="t"/>
          <a:lstStyle/>
          <a:p>
            <a:pPr>
              <a:lnSpc>
                <a:spcPts val="2799"/>
              </a:lnSpc>
            </a:pPr>
            <a:r>
              <a:rPr lang="en-US" sz="1750" kern="0" spc="-35" dirty="0">
                <a:solidFill>
                  <a:srgbClr val="272525"/>
                </a:solidFill>
                <a:latin typeface="Inter" pitchFamily="34" charset="0"/>
                <a:ea typeface="Inter" pitchFamily="34" charset="-122"/>
                <a:cs typeface="Inter" pitchFamily="34" charset="-120"/>
              </a:rPr>
              <a:t>The core features of the system include automated grading, managing student profiles, accessing classes and a messaging platform, for collaboration.</a:t>
            </a:r>
            <a:endParaRPr lang="en-US" sz="1750" dirty="0"/>
          </a:p>
        </p:txBody>
      </p:sp>
      <p:sp>
        <p:nvSpPr>
          <p:cNvPr id="9" name="Text 7"/>
          <p:cNvSpPr/>
          <p:nvPr/>
        </p:nvSpPr>
        <p:spPr>
          <a:xfrm>
            <a:off x="9449872" y="2933462"/>
            <a:ext cx="2221944"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System Benefits</a:t>
            </a:r>
            <a:endParaRPr lang="en-US" sz="2187" dirty="0"/>
          </a:p>
        </p:txBody>
      </p:sp>
      <p:sp>
        <p:nvSpPr>
          <p:cNvPr id="10" name="Text 8"/>
          <p:cNvSpPr/>
          <p:nvPr/>
        </p:nvSpPr>
        <p:spPr>
          <a:xfrm>
            <a:off x="9449872" y="3502819"/>
            <a:ext cx="3473648" cy="2132409"/>
          </a:xfrm>
          <a:prstGeom prst="rect">
            <a:avLst/>
          </a:prstGeom>
          <a:noFill/>
          <a:ln/>
        </p:spPr>
        <p:txBody>
          <a:bodyPr wrap="square" rtlCol="0" anchor="t"/>
          <a:lstStyle/>
          <a:p>
            <a:pPr>
              <a:lnSpc>
                <a:spcPts val="2799"/>
              </a:lnSpc>
            </a:pPr>
            <a:r>
              <a:rPr lang="en-US" sz="1750" kern="0" spc="-35" dirty="0">
                <a:solidFill>
                  <a:srgbClr val="272525"/>
                </a:solidFill>
                <a:latin typeface="Inter" pitchFamily="34" charset="0"/>
                <a:ea typeface="Inter" pitchFamily="34" charset="-122"/>
                <a:cs typeface="Inter" pitchFamily="34" charset="-120"/>
              </a:rPr>
              <a:t>Enhances students ability to conveniently access information fosters communication, between teachers and students and enhances </a:t>
            </a:r>
            <a:r>
              <a:rPr lang="en-US" sz="1750" kern="0" spc="-35" dirty="0" smtClean="0">
                <a:solidFill>
                  <a:srgbClr val="272525"/>
                </a:solidFill>
                <a:latin typeface="Inter" pitchFamily="34" charset="0"/>
                <a:ea typeface="Inter" pitchFamily="34" charset="-122"/>
                <a:cs typeface="Inter" pitchFamily="34" charset="-120"/>
              </a:rPr>
              <a:t>overall administrative </a:t>
            </a:r>
            <a:r>
              <a:rPr lang="en-US" sz="1750" kern="0" spc="-35" dirty="0">
                <a:solidFill>
                  <a:srgbClr val="272525"/>
                </a:solidFill>
                <a:latin typeface="Inter" pitchFamily="34" charset="0"/>
                <a:ea typeface="Inter" pitchFamily="34" charset="-122"/>
                <a:cs typeface="Inter" pitchFamily="34" charset="-120"/>
              </a:rPr>
              <a:t>effectiveness.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750570"/>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Student Benefits</a:t>
            </a:r>
            <a:endParaRPr lang="en-US" sz="4374" dirty="0"/>
          </a:p>
        </p:txBody>
      </p:sp>
      <p:sp>
        <p:nvSpPr>
          <p:cNvPr id="6" name="Shape 3"/>
          <p:cNvSpPr/>
          <p:nvPr/>
        </p:nvSpPr>
        <p:spPr>
          <a:xfrm>
            <a:off x="833199" y="1778198"/>
            <a:ext cx="9306401" cy="1752124"/>
          </a:xfrm>
          <a:prstGeom prst="roundRect">
            <a:avLst>
              <a:gd name="adj" fmla="val 5707"/>
            </a:avLst>
          </a:prstGeom>
          <a:solidFill>
            <a:srgbClr val="DADBF1"/>
          </a:solidFill>
          <a:ln w="13811">
            <a:solidFill>
              <a:srgbClr val="B5B7E3"/>
            </a:solidFill>
            <a:prstDash val="solid"/>
          </a:ln>
        </p:spPr>
      </p:sp>
      <p:sp>
        <p:nvSpPr>
          <p:cNvPr id="7" name="Text 4"/>
          <p:cNvSpPr/>
          <p:nvPr/>
        </p:nvSpPr>
        <p:spPr>
          <a:xfrm>
            <a:off x="1069181" y="2014180"/>
            <a:ext cx="301930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Academic Management</a:t>
            </a:r>
            <a:endParaRPr lang="en-US" sz="2187" dirty="0"/>
          </a:p>
        </p:txBody>
      </p:sp>
      <p:sp>
        <p:nvSpPr>
          <p:cNvPr id="8" name="Text 5"/>
          <p:cNvSpPr/>
          <p:nvPr/>
        </p:nvSpPr>
        <p:spPr>
          <a:xfrm>
            <a:off x="1069181" y="2583537"/>
            <a:ext cx="8834438" cy="710803"/>
          </a:xfrm>
          <a:prstGeom prst="rect">
            <a:avLst/>
          </a:prstGeom>
          <a:noFill/>
          <a:ln/>
        </p:spPr>
        <p:txBody>
          <a:bodyPr wrap="square" rtlCol="0" anchor="t"/>
          <a:lstStyle/>
          <a:p>
            <a:pPr>
              <a:lnSpc>
                <a:spcPts val="2799"/>
              </a:lnSpc>
            </a:pPr>
            <a:r>
              <a:rPr lang="en-US" sz="1750" kern="0" spc="-35" dirty="0">
                <a:solidFill>
                  <a:srgbClr val="272525"/>
                </a:solidFill>
                <a:latin typeface="Inter" pitchFamily="34" charset="0"/>
                <a:ea typeface="Inter" pitchFamily="34" charset="-122"/>
                <a:cs typeface="Inter" pitchFamily="34" charset="-120"/>
              </a:rPr>
              <a:t>Students are able to check and print their grades make changes, to their information and view records of books available, in the library.</a:t>
            </a:r>
            <a:endParaRPr lang="en-US" sz="1750" dirty="0"/>
          </a:p>
        </p:txBody>
      </p:sp>
      <p:sp>
        <p:nvSpPr>
          <p:cNvPr id="9" name="Shape 6"/>
          <p:cNvSpPr/>
          <p:nvPr/>
        </p:nvSpPr>
        <p:spPr>
          <a:xfrm>
            <a:off x="833199" y="3752493"/>
            <a:ext cx="9306401" cy="1752124"/>
          </a:xfrm>
          <a:prstGeom prst="roundRect">
            <a:avLst>
              <a:gd name="adj" fmla="val 5707"/>
            </a:avLst>
          </a:prstGeom>
          <a:solidFill>
            <a:srgbClr val="DADBF1"/>
          </a:solidFill>
          <a:ln w="13811">
            <a:solidFill>
              <a:srgbClr val="B5B7E3"/>
            </a:solidFill>
            <a:prstDash val="solid"/>
          </a:ln>
        </p:spPr>
      </p:sp>
      <p:sp>
        <p:nvSpPr>
          <p:cNvPr id="10" name="Text 7"/>
          <p:cNvSpPr/>
          <p:nvPr/>
        </p:nvSpPr>
        <p:spPr>
          <a:xfrm>
            <a:off x="1069181" y="3988475"/>
            <a:ext cx="2456855"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Enhanced Learning</a:t>
            </a:r>
            <a:endParaRPr lang="en-US" sz="2187" dirty="0"/>
          </a:p>
        </p:txBody>
      </p:sp>
      <p:sp>
        <p:nvSpPr>
          <p:cNvPr id="11" name="Text 8"/>
          <p:cNvSpPr/>
          <p:nvPr/>
        </p:nvSpPr>
        <p:spPr>
          <a:xfrm>
            <a:off x="1069181" y="4557832"/>
            <a:ext cx="8834438" cy="710803"/>
          </a:xfrm>
          <a:prstGeom prst="rect">
            <a:avLst/>
          </a:prstGeom>
          <a:noFill/>
          <a:ln/>
        </p:spPr>
        <p:txBody>
          <a:bodyPr wrap="square" rtlCol="0" anchor="t"/>
          <a:lstStyle/>
          <a:p>
            <a:pPr>
              <a:lnSpc>
                <a:spcPts val="2799"/>
              </a:lnSpc>
            </a:pPr>
            <a:r>
              <a:rPr lang="en-US" sz="1750" kern="0" spc="-35" dirty="0">
                <a:solidFill>
                  <a:srgbClr val="272525"/>
                </a:solidFill>
                <a:latin typeface="Inter" pitchFamily="34" charset="0"/>
                <a:ea typeface="Inter" pitchFamily="34" charset="-122"/>
                <a:cs typeface="Inter" pitchFamily="34" charset="-120"/>
              </a:rPr>
              <a:t>Our platform offers the opportunity for students to attend classes and gain access, to a range of educational materials creating an engaging and interactive learning atmosphere.</a:t>
            </a:r>
            <a:endParaRPr lang="en-US" sz="1750" dirty="0"/>
          </a:p>
        </p:txBody>
      </p:sp>
      <p:sp>
        <p:nvSpPr>
          <p:cNvPr id="12" name="Shape 9"/>
          <p:cNvSpPr/>
          <p:nvPr/>
        </p:nvSpPr>
        <p:spPr>
          <a:xfrm>
            <a:off x="833199" y="5726787"/>
            <a:ext cx="9306401" cy="1752124"/>
          </a:xfrm>
          <a:prstGeom prst="roundRect">
            <a:avLst>
              <a:gd name="adj" fmla="val 5707"/>
            </a:avLst>
          </a:prstGeom>
          <a:solidFill>
            <a:srgbClr val="DADBF1"/>
          </a:solidFill>
          <a:ln w="13811">
            <a:solidFill>
              <a:srgbClr val="B5B7E3"/>
            </a:solidFill>
            <a:prstDash val="solid"/>
          </a:ln>
        </p:spPr>
      </p:sp>
      <p:sp>
        <p:nvSpPr>
          <p:cNvPr id="13" name="Text 10"/>
          <p:cNvSpPr/>
          <p:nvPr/>
        </p:nvSpPr>
        <p:spPr>
          <a:xfrm>
            <a:off x="1069181" y="5962769"/>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Communication</a:t>
            </a:r>
            <a:endParaRPr lang="en-US" sz="2187" dirty="0"/>
          </a:p>
        </p:txBody>
      </p:sp>
      <p:sp>
        <p:nvSpPr>
          <p:cNvPr id="14" name="Text 11"/>
          <p:cNvSpPr/>
          <p:nvPr/>
        </p:nvSpPr>
        <p:spPr>
          <a:xfrm>
            <a:off x="1069181" y="6532126"/>
            <a:ext cx="8834438" cy="710803"/>
          </a:xfrm>
          <a:prstGeom prst="rect">
            <a:avLst/>
          </a:prstGeom>
          <a:noFill/>
          <a:ln/>
        </p:spPr>
        <p:txBody>
          <a:bodyPr wrap="square" rtlCol="0" anchor="t"/>
          <a:lstStyle/>
          <a:p>
            <a:pPr>
              <a:lnSpc>
                <a:spcPts val="2799"/>
              </a:lnSpc>
            </a:pPr>
            <a:r>
              <a:rPr lang="en-US" sz="1750" kern="0" spc="-35" dirty="0">
                <a:solidFill>
                  <a:srgbClr val="272525"/>
                </a:solidFill>
                <a:latin typeface="Inter" pitchFamily="34" charset="0"/>
                <a:ea typeface="Inter" pitchFamily="34" charset="-122"/>
                <a:cs typeface="Inter" pitchFamily="34" charset="-120"/>
              </a:rPr>
              <a:t>Enables teachers to interact and facilitates communication, within the school community.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Text 2"/>
          <p:cNvSpPr/>
          <p:nvPr/>
        </p:nvSpPr>
        <p:spPr>
          <a:xfrm>
            <a:off x="2987040" y="3779047"/>
            <a:ext cx="9144000" cy="865822"/>
          </a:xfrm>
          <a:prstGeom prst="rect">
            <a:avLst/>
          </a:prstGeom>
          <a:noFill/>
          <a:ln/>
        </p:spPr>
        <p:txBody>
          <a:bodyPr wrap="none" rtlCol="0" anchor="t"/>
          <a:lstStyle/>
          <a:p>
            <a:pPr marL="0" indent="0">
              <a:lnSpc>
                <a:spcPts val="5468"/>
              </a:lnSpc>
              <a:buNone/>
            </a:pPr>
            <a:r>
              <a:rPr lang="en-US" sz="9600" b="1" kern="0" spc="-131" dirty="0">
                <a:latin typeface="Inter" pitchFamily="34" charset="0"/>
                <a:ea typeface="Inter" pitchFamily="34" charset="-122"/>
                <a:cs typeface="Inter" pitchFamily="34" charset="-120"/>
              </a:rPr>
              <a:t>Demonstration</a:t>
            </a:r>
            <a:endParaRPr lang="en-US" sz="9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396722"/>
            <a:ext cx="489692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Visual Impressions</a:t>
            </a:r>
            <a:endParaRPr lang="en-US" sz="4374" dirty="0"/>
          </a:p>
        </p:txBody>
      </p:sp>
      <p:pic>
        <p:nvPicPr>
          <p:cNvPr id="5" name="Image 0" descr="preencoded.png"/>
          <p:cNvPicPr>
            <a:picLocks noChangeAspect="1"/>
          </p:cNvPicPr>
          <p:nvPr/>
        </p:nvPicPr>
        <p:blipFill>
          <a:blip r:embed="rId3"/>
          <a:stretch>
            <a:fillRect/>
          </a:stretch>
        </p:blipFill>
        <p:spPr>
          <a:xfrm>
            <a:off x="2037993" y="2535436"/>
            <a:ext cx="3295888" cy="2036921"/>
          </a:xfrm>
          <a:prstGeom prst="rect">
            <a:avLst/>
          </a:prstGeom>
        </p:spPr>
      </p:pic>
      <p:sp>
        <p:nvSpPr>
          <p:cNvPr id="6" name="Text 3"/>
          <p:cNvSpPr/>
          <p:nvPr/>
        </p:nvSpPr>
        <p:spPr>
          <a:xfrm>
            <a:off x="2037993" y="4850011"/>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User Interface</a:t>
            </a:r>
            <a:endParaRPr lang="en-US" sz="2187" dirty="0"/>
          </a:p>
        </p:txBody>
      </p:sp>
      <p:sp>
        <p:nvSpPr>
          <p:cNvPr id="7" name="Text 4"/>
          <p:cNvSpPr/>
          <p:nvPr/>
        </p:nvSpPr>
        <p:spPr>
          <a:xfrm>
            <a:off x="2037993" y="5419368"/>
            <a:ext cx="329588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Intuitive and user-friendly interface for seamless navigation and system interaction.</a:t>
            </a:r>
            <a:endParaRPr lang="en-US" sz="1750" dirty="0"/>
          </a:p>
        </p:txBody>
      </p:sp>
      <p:pic>
        <p:nvPicPr>
          <p:cNvPr id="8" name="Image 1" descr="preencoded.png"/>
          <p:cNvPicPr>
            <a:picLocks noChangeAspect="1"/>
          </p:cNvPicPr>
          <p:nvPr/>
        </p:nvPicPr>
        <p:blipFill>
          <a:blip r:embed="rId4"/>
          <a:stretch>
            <a:fillRect/>
          </a:stretch>
        </p:blipFill>
        <p:spPr>
          <a:xfrm>
            <a:off x="5667137" y="2535436"/>
            <a:ext cx="3296007" cy="2037040"/>
          </a:xfrm>
          <a:prstGeom prst="rect">
            <a:avLst/>
          </a:prstGeom>
        </p:spPr>
      </p:pic>
      <p:sp>
        <p:nvSpPr>
          <p:cNvPr id="9" name="Text 5"/>
          <p:cNvSpPr/>
          <p:nvPr/>
        </p:nvSpPr>
        <p:spPr>
          <a:xfrm>
            <a:off x="5667137" y="4850130"/>
            <a:ext cx="3296007"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Student-Teacher Interaction</a:t>
            </a:r>
            <a:endParaRPr lang="en-US" sz="2187" dirty="0"/>
          </a:p>
        </p:txBody>
      </p:sp>
      <p:sp>
        <p:nvSpPr>
          <p:cNvPr id="10" name="Text 6"/>
          <p:cNvSpPr/>
          <p:nvPr/>
        </p:nvSpPr>
        <p:spPr>
          <a:xfrm>
            <a:off x="5667137" y="5766673"/>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Visual representation of the collaborative environment encouraged by the system.</a:t>
            </a:r>
            <a:endParaRPr lang="en-US" sz="1750" dirty="0"/>
          </a:p>
        </p:txBody>
      </p:sp>
      <p:pic>
        <p:nvPicPr>
          <p:cNvPr id="11" name="Image 2" descr="preencoded.png"/>
          <p:cNvPicPr>
            <a:picLocks noChangeAspect="1"/>
          </p:cNvPicPr>
          <p:nvPr/>
        </p:nvPicPr>
        <p:blipFill>
          <a:blip r:embed="rId5"/>
          <a:stretch>
            <a:fillRect/>
          </a:stretch>
        </p:blipFill>
        <p:spPr>
          <a:xfrm>
            <a:off x="9296400" y="2535436"/>
            <a:ext cx="3296007" cy="2037040"/>
          </a:xfrm>
          <a:prstGeom prst="rect">
            <a:avLst/>
          </a:prstGeom>
        </p:spPr>
      </p:pic>
      <p:sp>
        <p:nvSpPr>
          <p:cNvPr id="12" name="Text 7"/>
          <p:cNvSpPr/>
          <p:nvPr/>
        </p:nvSpPr>
        <p:spPr>
          <a:xfrm>
            <a:off x="9296400" y="4850130"/>
            <a:ext cx="2472095"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Academic Progress</a:t>
            </a:r>
            <a:endParaRPr lang="en-US" sz="2187" dirty="0"/>
          </a:p>
        </p:txBody>
      </p:sp>
      <p:sp>
        <p:nvSpPr>
          <p:cNvPr id="13" name="Text 8"/>
          <p:cNvSpPr/>
          <p:nvPr/>
        </p:nvSpPr>
        <p:spPr>
          <a:xfrm>
            <a:off x="9296400" y="5419487"/>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Illustration of the system's impact on academic growth and student accomplishments.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303</Words>
  <Application>Microsoft Office PowerPoint</Application>
  <PresentationFormat>Custom</PresentationFormat>
  <Paragraphs>45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A_ Nirmal ©</cp:lastModifiedBy>
  <cp:revision>8</cp:revision>
  <dcterms:created xsi:type="dcterms:W3CDTF">2023-12-07T07:53:55Z</dcterms:created>
  <dcterms:modified xsi:type="dcterms:W3CDTF">2023-12-13T06:34:19Z</dcterms:modified>
</cp:coreProperties>
</file>