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8160"/>
  </p:normalViewPr>
  <p:slideViewPr>
    <p:cSldViewPr snapToGrid="0" snapToObjects="1">
      <p:cViewPr varScale="1">
        <p:scale>
          <a:sx n="95" d="100"/>
          <a:sy n="95" d="100"/>
        </p:scale>
        <p:origin x="12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nemr/Library/Containers/com.microsoft.Excel/Data/Library/Application%20Support/Microsoft/capstone%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nemr/Library/Containers/com.microsoft.Excel/Data/Library/Application%20Support/Microsoft/capstone%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nemr/Library/Containers/com.microsoft.Excel/Data/Library/Application%20Support/Microsoft/capstone%20(version%201).xlsb"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[capstone.xlsx]car_revenue_fixed!PivotTable4</c:name>
    <c:fmtId val="8"/>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car_revenue_fixed!$AG$85</c:f>
              <c:strCache>
                <c:ptCount val="1"/>
                <c:pt idx="0">
                  <c:v>Total</c:v>
                </c:pt>
              </c:strCache>
            </c:strRef>
          </c:tx>
          <c:spPr>
            <a:solidFill>
              <a:schemeClr val="accent1"/>
            </a:solidFill>
            <a:ln>
              <a:noFill/>
            </a:ln>
            <a:effectLst/>
          </c:spPr>
          <c:invertIfNegative val="0"/>
          <c:cat>
            <c:strRef>
              <c:f>car_revenue_fixed!$AF$86:$AF$91</c:f>
              <c:strCache>
                <c:ptCount val="5"/>
                <c:pt idx="0">
                  <c:v>Ford</c:v>
                </c:pt>
                <c:pt idx="1">
                  <c:v>Chevrolet</c:v>
                </c:pt>
                <c:pt idx="2">
                  <c:v>Dodge</c:v>
                </c:pt>
                <c:pt idx="3">
                  <c:v>Toyota</c:v>
                </c:pt>
                <c:pt idx="4">
                  <c:v>GMC</c:v>
                </c:pt>
              </c:strCache>
            </c:strRef>
          </c:cat>
          <c:val>
            <c:numRef>
              <c:f>car_revenue_fixed!$AG$86:$AG$91</c:f>
              <c:numCache>
                <c:formatCode>_("$"* #,##0.00_);_("$"* \(#,##0.00\);_("$"* "-"??_);_(@_)</c:formatCode>
                <c:ptCount val="5"/>
                <c:pt idx="0">
                  <c:v>4378243.29</c:v>
                </c:pt>
                <c:pt idx="1">
                  <c:v>3990277.6</c:v>
                </c:pt>
                <c:pt idx="2">
                  <c:v>2844219.53</c:v>
                </c:pt>
                <c:pt idx="3">
                  <c:v>2321701.4</c:v>
                </c:pt>
                <c:pt idx="4">
                  <c:v>2047436.81</c:v>
                </c:pt>
              </c:numCache>
            </c:numRef>
          </c:val>
          <c:extLst>
            <c:ext xmlns:c16="http://schemas.microsoft.com/office/drawing/2014/chart" uri="{C3380CC4-5D6E-409C-BE32-E72D297353CC}">
              <c16:uniqueId val="{00000000-8156-B04D-980E-EE3EAFCFA031}"/>
            </c:ext>
          </c:extLst>
        </c:ser>
        <c:dLbls>
          <c:showLegendKey val="0"/>
          <c:showVal val="0"/>
          <c:showCatName val="0"/>
          <c:showSerName val="0"/>
          <c:showPercent val="0"/>
          <c:showBubbleSize val="0"/>
        </c:dLbls>
        <c:gapWidth val="219"/>
        <c:overlap val="-27"/>
        <c:axId val="1940470032"/>
        <c:axId val="1872880752"/>
      </c:barChart>
      <c:catAx>
        <c:axId val="194047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2880752"/>
        <c:crosses val="autoZero"/>
        <c:auto val="1"/>
        <c:lblAlgn val="ctr"/>
        <c:lblOffset val="100"/>
        <c:noMultiLvlLbl val="0"/>
      </c:catAx>
      <c:valAx>
        <c:axId val="1872880752"/>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04700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[capstone.xlsx]car_revenue_fixed!PivotTable9</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Lowest Performing States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car_revenue_fixed!$AJ$57</c:f>
              <c:strCache>
                <c:ptCount val="1"/>
                <c:pt idx="0">
                  <c:v>Total</c:v>
                </c:pt>
              </c:strCache>
            </c:strRef>
          </c:tx>
          <c:spPr>
            <a:solidFill>
              <a:schemeClr val="accent1"/>
            </a:solidFill>
            <a:ln>
              <a:noFill/>
            </a:ln>
            <a:effectLst/>
          </c:spPr>
          <c:invertIfNegative val="0"/>
          <c:cat>
            <c:strRef>
              <c:f>car_revenue_fixed!$AI$58:$AI$63</c:f>
              <c:strCache>
                <c:ptCount val="5"/>
                <c:pt idx="0">
                  <c:v>Minnesota</c:v>
                </c:pt>
                <c:pt idx="1">
                  <c:v>Arizona</c:v>
                </c:pt>
                <c:pt idx="2">
                  <c:v>Kansas</c:v>
                </c:pt>
                <c:pt idx="3">
                  <c:v>New Jersey</c:v>
                </c:pt>
                <c:pt idx="4">
                  <c:v>Pennsylvania</c:v>
                </c:pt>
              </c:strCache>
            </c:strRef>
          </c:cat>
          <c:val>
            <c:numRef>
              <c:f>car_revenue_fixed!$AJ$58:$AJ$63</c:f>
              <c:numCache>
                <c:formatCode>_("$"* #,##0.00_);_("$"* \(#,##0.00\);_("$"* "-"??_);_(@_)</c:formatCode>
                <c:ptCount val="5"/>
                <c:pt idx="0">
                  <c:v>895908.61999999976</c:v>
                </c:pt>
                <c:pt idx="1">
                  <c:v>911879.63</c:v>
                </c:pt>
                <c:pt idx="2">
                  <c:v>947801.93000000017</c:v>
                </c:pt>
                <c:pt idx="3">
                  <c:v>974562.56000000017</c:v>
                </c:pt>
                <c:pt idx="4">
                  <c:v>985992.32000000007</c:v>
                </c:pt>
              </c:numCache>
            </c:numRef>
          </c:val>
          <c:extLst>
            <c:ext xmlns:c16="http://schemas.microsoft.com/office/drawing/2014/chart" uri="{C3380CC4-5D6E-409C-BE32-E72D297353CC}">
              <c16:uniqueId val="{00000000-8FCD-154E-B0D7-ED335E02BF43}"/>
            </c:ext>
          </c:extLst>
        </c:ser>
        <c:dLbls>
          <c:showLegendKey val="0"/>
          <c:showVal val="0"/>
          <c:showCatName val="0"/>
          <c:showSerName val="0"/>
          <c:showPercent val="0"/>
          <c:showBubbleSize val="0"/>
        </c:dLbls>
        <c:gapWidth val="219"/>
        <c:overlap val="-27"/>
        <c:axId val="1834944080"/>
        <c:axId val="1503967440"/>
      </c:barChart>
      <c:catAx>
        <c:axId val="183494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3967440"/>
        <c:crosses val="autoZero"/>
        <c:auto val="1"/>
        <c:lblAlgn val="ctr"/>
        <c:lblOffset val="100"/>
        <c:noMultiLvlLbl val="0"/>
      </c:catAx>
      <c:valAx>
        <c:axId val="150396744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49440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(Sheet5!$H$9,Sheet5!$H$12)</c:f>
              <c:strCache>
                <c:ptCount val="2"/>
                <c:pt idx="0">
                  <c:v>Profit</c:v>
                </c:pt>
                <c:pt idx="1">
                  <c:v>New profit</c:v>
                </c:pt>
              </c:strCache>
            </c:strRef>
          </c:cat>
          <c:val>
            <c:numRef>
              <c:f>(Sheet5!$I$9,Sheet5!$I$12)</c:f>
              <c:numCache>
                <c:formatCode>_("$"* #,##0.00_);_("$"* \(#,##0.00\);_("$"* "-"??_);_(@_)</c:formatCode>
                <c:ptCount val="2"/>
                <c:pt idx="0">
                  <c:v>50073816.280000001</c:v>
                </c:pt>
                <c:pt idx="1">
                  <c:v>65946931.5</c:v>
                </c:pt>
              </c:numCache>
            </c:numRef>
          </c:val>
          <c:extLst>
            <c:ext xmlns:c16="http://schemas.microsoft.com/office/drawing/2014/chart" uri="{C3380CC4-5D6E-409C-BE32-E72D297353CC}">
              <c16:uniqueId val="{00000000-5B4B-CB46-AEE7-58652A50BD70}"/>
            </c:ext>
          </c:extLst>
        </c:ser>
        <c:dLbls>
          <c:showLegendKey val="0"/>
          <c:showVal val="0"/>
          <c:showCatName val="0"/>
          <c:showSerName val="0"/>
          <c:showPercent val="0"/>
          <c:showBubbleSize val="0"/>
        </c:dLbls>
        <c:gapWidth val="219"/>
        <c:overlap val="-27"/>
        <c:axId val="2131551792"/>
        <c:axId val="1206426016"/>
      </c:barChart>
      <c:catAx>
        <c:axId val="2131551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426016"/>
        <c:crosses val="autoZero"/>
        <c:auto val="1"/>
        <c:lblAlgn val="ctr"/>
        <c:lblOffset val="100"/>
        <c:noMultiLvlLbl val="0"/>
      </c:catAx>
      <c:valAx>
        <c:axId val="1206426016"/>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1551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7B091-AD81-4F42-8716-EA20D82394A6}" type="datetimeFigureOut">
              <a:rPr lang="en-US" smtClean="0"/>
              <a:t>8/25/21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AB22A-3727-294A-8173-5D8D77F8DDB0}" type="slidenum">
              <a:rPr lang="en-US" smtClean="0"/>
              <a:t>‹#›</a:t>
            </a:fld>
            <a:endParaRPr lang="en-US"/>
          </a:p>
        </p:txBody>
      </p:sp>
    </p:spTree>
    <p:extLst>
      <p:ext uri="{BB962C8B-B14F-4D97-AF65-F5344CB8AC3E}">
        <p14:creationId xmlns:p14="http://schemas.microsoft.com/office/powerpoint/2010/main" val="1023514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welcome to the presentation for my analysis of Lariat Rentals data for the year 2018.</a:t>
            </a:r>
          </a:p>
        </p:txBody>
      </p:sp>
      <p:sp>
        <p:nvSpPr>
          <p:cNvPr id="4" name="Slide Number Placeholder 3"/>
          <p:cNvSpPr>
            <a:spLocks noGrp="1"/>
          </p:cNvSpPr>
          <p:nvPr>
            <p:ph type="sldNum" sz="quarter" idx="5"/>
          </p:nvPr>
        </p:nvSpPr>
        <p:spPr/>
        <p:txBody>
          <a:bodyPr/>
          <a:lstStyle/>
          <a:p>
            <a:fld id="{CA7AB22A-3727-294A-8173-5D8D77F8DDB0}" type="slidenum">
              <a:rPr lang="en-US" smtClean="0"/>
              <a:t>1</a:t>
            </a:fld>
            <a:endParaRPr lang="en-US"/>
          </a:p>
        </p:txBody>
      </p:sp>
    </p:spTree>
    <p:extLst>
      <p:ext uri="{BB962C8B-B14F-4D97-AF65-F5344CB8AC3E}">
        <p14:creationId xmlns:p14="http://schemas.microsoft.com/office/powerpoint/2010/main" val="1038823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are going to examine some ways in which Lariat Rentals can maximize its revenue and minimize costs.</a:t>
            </a:r>
          </a:p>
          <a:p>
            <a:endParaRPr lang="en-US" dirty="0"/>
          </a:p>
          <a:p>
            <a:r>
              <a:rPr lang="en-US" dirty="0"/>
              <a:t>We’ll be going over a couple different strategies I’ve thought of in order for the company to improve its numbers and reach its goals.</a:t>
            </a:r>
          </a:p>
          <a:p>
            <a:endParaRPr lang="en-US" dirty="0"/>
          </a:p>
          <a:p>
            <a:r>
              <a:rPr lang="en-US" dirty="0"/>
              <a:t>The strategies I’ve thought primarily examined the data by make and state performance.  Looking at the profitability of each make of car that Lariat owns I tried to determine which cars are the best performers in our fleet.  The revenue for each car make was calculated by summing the price of each rental by make.  Costs were determined by adding the monthly cost of the car and the insurance.  The remaining profit is what I used to determine the best performing cars.</a:t>
            </a:r>
          </a:p>
        </p:txBody>
      </p:sp>
      <p:sp>
        <p:nvSpPr>
          <p:cNvPr id="4" name="Slide Number Placeholder 3"/>
          <p:cNvSpPr>
            <a:spLocks noGrp="1"/>
          </p:cNvSpPr>
          <p:nvPr>
            <p:ph type="sldNum" sz="quarter" idx="5"/>
          </p:nvPr>
        </p:nvSpPr>
        <p:spPr/>
        <p:txBody>
          <a:bodyPr/>
          <a:lstStyle/>
          <a:p>
            <a:fld id="{CA7AB22A-3727-294A-8173-5D8D77F8DDB0}" type="slidenum">
              <a:rPr lang="en-US" smtClean="0"/>
              <a:t>2</a:t>
            </a:fld>
            <a:endParaRPr lang="en-US"/>
          </a:p>
        </p:txBody>
      </p:sp>
    </p:spTree>
    <p:extLst>
      <p:ext uri="{BB962C8B-B14F-4D97-AF65-F5344CB8AC3E}">
        <p14:creationId xmlns:p14="http://schemas.microsoft.com/office/powerpoint/2010/main" val="410650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Based on the numbers we’ve looked at these are the top 5 most profitable car makes.</a:t>
            </a:r>
          </a:p>
          <a:p>
            <a:endParaRPr lang="en-US" dirty="0"/>
          </a:p>
          <a:p>
            <a:r>
              <a:rPr lang="en-US" dirty="0"/>
              <a:t>Ford, Chevrolet, dodge Toyota, GMC</a:t>
            </a:r>
          </a:p>
          <a:p>
            <a:endParaRPr lang="en-US" dirty="0"/>
          </a:p>
          <a:p>
            <a:r>
              <a:rPr lang="en-US" dirty="0"/>
              <a:t>As you can see here Ford and Chevrolet have been especially profitable</a:t>
            </a:r>
          </a:p>
          <a:p>
            <a:endParaRPr lang="en-US" dirty="0"/>
          </a:p>
          <a:p>
            <a:r>
              <a:rPr lang="en-US" dirty="0"/>
              <a:t>Right now we currently have 4000 cars within our own fleet.</a:t>
            </a:r>
          </a:p>
          <a:p>
            <a:r>
              <a:rPr lang="en-US" dirty="0"/>
              <a:t> </a:t>
            </a:r>
          </a:p>
          <a:p>
            <a:r>
              <a:rPr lang="en-US" dirty="0"/>
              <a:t>Our revenue for the year of 2018 was </a:t>
            </a:r>
            <a:r>
              <a:rPr lang="en-US" sz="1200" b="0" i="0" u="none" strike="noStrike" kern="1200" dirty="0">
                <a:solidFill>
                  <a:schemeClr val="tx1"/>
                </a:solidFill>
                <a:effectLst/>
                <a:latin typeface="+mn-lt"/>
                <a:ea typeface="+mn-ea"/>
                <a:cs typeface="+mn-cs"/>
              </a:rPr>
              <a:t> $ 52,830,207.00 (52 million).  Our total costs were  $   2,756,390.72 (2.7 million).  This brought our total profits for 2018 to around  $ 50,073,816.28 (50 million).</a:t>
            </a:r>
          </a:p>
          <a:p>
            <a:endParaRPr lang="en-US" sz="1200" b="0" i="0" u="none" strike="noStrike" kern="1200" dirty="0">
              <a:solidFill>
                <a:schemeClr val="tx1"/>
              </a:solidFill>
              <a:effectLst/>
              <a:latin typeface="+mn-lt"/>
              <a:ea typeface="+mn-ea"/>
              <a:cs typeface="+mn-cs"/>
            </a:endParaRPr>
          </a:p>
          <a:p>
            <a:r>
              <a:rPr lang="en-US" dirty="0"/>
              <a:t>By purchasing more cars for the fleet, we can expect to see an increase in our total revenue and profits</a:t>
            </a:r>
          </a:p>
          <a:p>
            <a:endParaRPr lang="en-US" dirty="0"/>
          </a:p>
          <a:p>
            <a:endParaRPr lang="en-US" dirty="0"/>
          </a:p>
        </p:txBody>
      </p:sp>
      <p:sp>
        <p:nvSpPr>
          <p:cNvPr id="4" name="Slide Number Placeholder 3"/>
          <p:cNvSpPr>
            <a:spLocks noGrp="1"/>
          </p:cNvSpPr>
          <p:nvPr>
            <p:ph type="sldNum" sz="quarter" idx="5"/>
          </p:nvPr>
        </p:nvSpPr>
        <p:spPr/>
        <p:txBody>
          <a:bodyPr/>
          <a:lstStyle/>
          <a:p>
            <a:fld id="{CA7AB22A-3727-294A-8173-5D8D77F8DDB0}" type="slidenum">
              <a:rPr lang="en-US" smtClean="0"/>
              <a:t>3</a:t>
            </a:fld>
            <a:endParaRPr lang="en-US"/>
          </a:p>
        </p:txBody>
      </p:sp>
    </p:spTree>
    <p:extLst>
      <p:ext uri="{BB962C8B-B14F-4D97-AF65-F5344CB8AC3E}">
        <p14:creationId xmlns:p14="http://schemas.microsoft.com/office/powerpoint/2010/main" val="1900050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the numbers I described</a:t>
            </a:r>
          </a:p>
          <a:p>
            <a:endParaRPr lang="en-US" dirty="0"/>
          </a:p>
          <a:p>
            <a:r>
              <a:rPr lang="en-US" dirty="0"/>
              <a:t>We have our baseline at the top at the projected values if we added 500 cars to the fleet.</a:t>
            </a:r>
          </a:p>
          <a:p>
            <a:endParaRPr lang="en-US" dirty="0"/>
          </a:p>
          <a:p>
            <a:r>
              <a:rPr lang="en-US" dirty="0"/>
              <a:t>While adding in 500 new cars would cost us almost a million more, it would bring our total profits up around 15 million.  This is assuming we’d get as much business with all the added cars.</a:t>
            </a:r>
          </a:p>
          <a:p>
            <a:endParaRPr lang="en-US" dirty="0"/>
          </a:p>
          <a:p>
            <a:r>
              <a:rPr lang="en-US" dirty="0"/>
              <a:t>These numbers came from purchasing 100 of each of the top 5 most profitable cars we found.  Another option we could consider is purchasing 50 of the top 10 most profitable vehicles in order to ensure a healthy variety of cars in our fleet.</a:t>
            </a:r>
          </a:p>
        </p:txBody>
      </p:sp>
      <p:sp>
        <p:nvSpPr>
          <p:cNvPr id="4" name="Slide Number Placeholder 3"/>
          <p:cNvSpPr>
            <a:spLocks noGrp="1"/>
          </p:cNvSpPr>
          <p:nvPr>
            <p:ph type="sldNum" sz="quarter" idx="5"/>
          </p:nvPr>
        </p:nvSpPr>
        <p:spPr/>
        <p:txBody>
          <a:bodyPr/>
          <a:lstStyle/>
          <a:p>
            <a:fld id="{CA7AB22A-3727-294A-8173-5D8D77F8DDB0}" type="slidenum">
              <a:rPr lang="en-US" smtClean="0"/>
              <a:t>4</a:t>
            </a:fld>
            <a:endParaRPr lang="en-US"/>
          </a:p>
        </p:txBody>
      </p:sp>
    </p:spTree>
    <p:extLst>
      <p:ext uri="{BB962C8B-B14F-4D97-AF65-F5344CB8AC3E}">
        <p14:creationId xmlns:p14="http://schemas.microsoft.com/office/powerpoint/2010/main" val="2959694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second strategy we examined the performance of all of our locations throughout the US.  Based on the data we chose these are the states that have generated the least amount of profit.</a:t>
            </a:r>
          </a:p>
          <a:p>
            <a:endParaRPr lang="en-US" dirty="0"/>
          </a:p>
          <a:p>
            <a:r>
              <a:rPr lang="en-US" dirty="0"/>
              <a:t>As you can see here the states which brought in the least profits were Minnesota, Arizona, Kansas, New Jersey, and Pennsylvania.</a:t>
            </a:r>
          </a:p>
          <a:p>
            <a:endParaRPr lang="en-US" dirty="0"/>
          </a:p>
          <a:p>
            <a:r>
              <a:rPr lang="en-US" dirty="0"/>
              <a:t>We can look at this as an opportunity for growth and try to increase our business presence there.</a:t>
            </a:r>
          </a:p>
          <a:p>
            <a:endParaRPr lang="en-US" dirty="0"/>
          </a:p>
          <a:p>
            <a:r>
              <a:rPr lang="en-US" dirty="0"/>
              <a:t>Some ways we could consider achieving this is increasing advertising in those areas, opening up new locations around there, or running promotions.</a:t>
            </a:r>
          </a:p>
          <a:p>
            <a:endParaRPr lang="en-US" dirty="0"/>
          </a:p>
        </p:txBody>
      </p:sp>
      <p:sp>
        <p:nvSpPr>
          <p:cNvPr id="4" name="Slide Number Placeholder 3"/>
          <p:cNvSpPr>
            <a:spLocks noGrp="1"/>
          </p:cNvSpPr>
          <p:nvPr>
            <p:ph type="sldNum" sz="quarter" idx="5"/>
          </p:nvPr>
        </p:nvSpPr>
        <p:spPr/>
        <p:txBody>
          <a:bodyPr/>
          <a:lstStyle/>
          <a:p>
            <a:fld id="{CA7AB22A-3727-294A-8173-5D8D77F8DDB0}" type="slidenum">
              <a:rPr lang="en-US" smtClean="0"/>
              <a:t>5</a:t>
            </a:fld>
            <a:endParaRPr lang="en-US"/>
          </a:p>
        </p:txBody>
      </p:sp>
    </p:spTree>
    <p:extLst>
      <p:ext uri="{BB962C8B-B14F-4D97-AF65-F5344CB8AC3E}">
        <p14:creationId xmlns:p14="http://schemas.microsoft.com/office/powerpoint/2010/main" val="2653782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projection made for strategy 2.</a:t>
            </a:r>
          </a:p>
          <a:p>
            <a:endParaRPr lang="en-US" dirty="0"/>
          </a:p>
          <a:p>
            <a:r>
              <a:rPr lang="en-US" dirty="0"/>
              <a:t>We calculated the average profit per state, then subtracted the average of the lowest performing states.</a:t>
            </a:r>
          </a:p>
          <a:p>
            <a:endParaRPr lang="en-US" dirty="0"/>
          </a:p>
          <a:p>
            <a:r>
              <a:rPr lang="en-US" dirty="0"/>
              <a:t>This is to give us a picture of how short these bottom 5 states came of our company’s average.</a:t>
            </a:r>
          </a:p>
          <a:p>
            <a:endParaRPr lang="en-US" dirty="0"/>
          </a:p>
          <a:p>
            <a:r>
              <a:rPr lang="en-US" dirty="0"/>
              <a:t>Assuming that each state is able to reach the new average the combined increase in profits would be about $1.5 million.</a:t>
            </a:r>
          </a:p>
        </p:txBody>
      </p:sp>
      <p:sp>
        <p:nvSpPr>
          <p:cNvPr id="4" name="Slide Number Placeholder 3"/>
          <p:cNvSpPr>
            <a:spLocks noGrp="1"/>
          </p:cNvSpPr>
          <p:nvPr>
            <p:ph type="sldNum" sz="quarter" idx="5"/>
          </p:nvPr>
        </p:nvSpPr>
        <p:spPr/>
        <p:txBody>
          <a:bodyPr/>
          <a:lstStyle/>
          <a:p>
            <a:fld id="{CA7AB22A-3727-294A-8173-5D8D77F8DDB0}" type="slidenum">
              <a:rPr lang="en-US" smtClean="0"/>
              <a:t>6</a:t>
            </a:fld>
            <a:endParaRPr lang="en-US"/>
          </a:p>
        </p:txBody>
      </p:sp>
    </p:spTree>
    <p:extLst>
      <p:ext uri="{BB962C8B-B14F-4D97-AF65-F5344CB8AC3E}">
        <p14:creationId xmlns:p14="http://schemas.microsoft.com/office/powerpoint/2010/main" val="336773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last strategy will be a combination of the previous two we have just discussed.</a:t>
            </a:r>
          </a:p>
          <a:p>
            <a:endParaRPr lang="en-US" dirty="0"/>
          </a:p>
          <a:p>
            <a:r>
              <a:rPr lang="en-US" dirty="0"/>
              <a:t>By both increasing the amount of cars we have within our fleet and increasing business in our lowest performing states we can maximize our revenue making potential.</a:t>
            </a:r>
          </a:p>
          <a:p>
            <a:endParaRPr lang="en-US" dirty="0"/>
          </a:p>
          <a:p>
            <a:r>
              <a:rPr lang="en-US" dirty="0"/>
              <a:t>Here we can see the difference in profits comparing the numbers for 2018 to a projection using both strategies.</a:t>
            </a:r>
          </a:p>
          <a:p>
            <a:r>
              <a:rPr lang="en-US" dirty="0"/>
              <a:t>We might able to see a $15 million increase in profits.</a:t>
            </a:r>
          </a:p>
        </p:txBody>
      </p:sp>
      <p:sp>
        <p:nvSpPr>
          <p:cNvPr id="4" name="Slide Number Placeholder 3"/>
          <p:cNvSpPr>
            <a:spLocks noGrp="1"/>
          </p:cNvSpPr>
          <p:nvPr>
            <p:ph type="sldNum" sz="quarter" idx="5"/>
          </p:nvPr>
        </p:nvSpPr>
        <p:spPr/>
        <p:txBody>
          <a:bodyPr/>
          <a:lstStyle/>
          <a:p>
            <a:fld id="{CA7AB22A-3727-294A-8173-5D8D77F8DDB0}" type="slidenum">
              <a:rPr lang="en-US" smtClean="0"/>
              <a:t>7</a:t>
            </a:fld>
            <a:endParaRPr lang="en-US"/>
          </a:p>
        </p:txBody>
      </p:sp>
    </p:spTree>
    <p:extLst>
      <p:ext uri="{BB962C8B-B14F-4D97-AF65-F5344CB8AC3E}">
        <p14:creationId xmlns:p14="http://schemas.microsoft.com/office/powerpoint/2010/main" val="806033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Implementing the third strategy seems to be the wisest choice.</a:t>
            </a:r>
          </a:p>
          <a:p>
            <a:endParaRPr lang="en-US" dirty="0"/>
          </a:p>
          <a:p>
            <a:r>
              <a:rPr lang="en-US" dirty="0"/>
              <a:t>By both purchasing new cars that have shown to be previously profitable and increasing our business presence in the lowest performing states we may be able to see the greatest</a:t>
            </a:r>
          </a:p>
          <a:p>
            <a:r>
              <a:rPr lang="en-US" dirty="0"/>
              <a:t>Increase in revenue</a:t>
            </a:r>
          </a:p>
        </p:txBody>
      </p:sp>
      <p:sp>
        <p:nvSpPr>
          <p:cNvPr id="4" name="Slide Number Placeholder 3"/>
          <p:cNvSpPr>
            <a:spLocks noGrp="1"/>
          </p:cNvSpPr>
          <p:nvPr>
            <p:ph type="sldNum" sz="quarter" idx="5"/>
          </p:nvPr>
        </p:nvSpPr>
        <p:spPr/>
        <p:txBody>
          <a:bodyPr/>
          <a:lstStyle/>
          <a:p>
            <a:fld id="{CA7AB22A-3727-294A-8173-5D8D77F8DDB0}" type="slidenum">
              <a:rPr lang="en-US" smtClean="0"/>
              <a:t>8</a:t>
            </a:fld>
            <a:endParaRPr lang="en-US"/>
          </a:p>
        </p:txBody>
      </p:sp>
    </p:spTree>
    <p:extLst>
      <p:ext uri="{BB962C8B-B14F-4D97-AF65-F5344CB8AC3E}">
        <p14:creationId xmlns:p14="http://schemas.microsoft.com/office/powerpoint/2010/main" val="956199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now take any questions</a:t>
            </a:r>
          </a:p>
        </p:txBody>
      </p:sp>
      <p:sp>
        <p:nvSpPr>
          <p:cNvPr id="4" name="Slide Number Placeholder 3"/>
          <p:cNvSpPr>
            <a:spLocks noGrp="1"/>
          </p:cNvSpPr>
          <p:nvPr>
            <p:ph type="sldNum" sz="quarter" idx="5"/>
          </p:nvPr>
        </p:nvSpPr>
        <p:spPr/>
        <p:txBody>
          <a:bodyPr/>
          <a:lstStyle/>
          <a:p>
            <a:fld id="{CA7AB22A-3727-294A-8173-5D8D77F8DDB0}" type="slidenum">
              <a:rPr lang="en-US" smtClean="0"/>
              <a:t>9</a:t>
            </a:fld>
            <a:endParaRPr lang="en-US"/>
          </a:p>
        </p:txBody>
      </p:sp>
    </p:spTree>
    <p:extLst>
      <p:ext uri="{BB962C8B-B14F-4D97-AF65-F5344CB8AC3E}">
        <p14:creationId xmlns:p14="http://schemas.microsoft.com/office/powerpoint/2010/main" val="291612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8/25/21</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443477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8/25/21</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257589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8/25/21</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51136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8/25/21</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235724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8/25/21</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351273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8/25/21</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00106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8/25/21</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72641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8/25/21</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20768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8/25/21</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413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8/25/21</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173703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8/25/21</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51185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8/25/21</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35737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w poly blue background">
            <a:extLst>
              <a:ext uri="{FF2B5EF4-FFF2-40B4-BE49-F238E27FC236}">
                <a16:creationId xmlns:a16="http://schemas.microsoft.com/office/drawing/2014/main" id="{6D8DC836-1C18-4FCB-BB20-CCB5C6F89E2D}"/>
              </a:ext>
            </a:extLst>
          </p:cNvPr>
          <p:cNvPicPr>
            <a:picLocks noChangeAspect="1"/>
          </p:cNvPicPr>
          <p:nvPr/>
        </p:nvPicPr>
        <p:blipFill rotWithShape="1">
          <a:blip r:embed="rId3"/>
          <a:src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CE80B-A5C1-474F-82FF-861920FBE845}"/>
              </a:ext>
            </a:extLst>
          </p:cNvPr>
          <p:cNvSpPr>
            <a:spLocks noGrp="1"/>
          </p:cNvSpPr>
          <p:nvPr>
            <p:ph type="ctrTitle"/>
          </p:nvPr>
        </p:nvSpPr>
        <p:spPr>
          <a:xfrm>
            <a:off x="6421729" y="914400"/>
            <a:ext cx="4892948" cy="3427867"/>
          </a:xfrm>
        </p:spPr>
        <p:txBody>
          <a:bodyPr anchor="t">
            <a:normAutofit/>
          </a:bodyPr>
          <a:lstStyle/>
          <a:p>
            <a:pPr algn="r"/>
            <a:r>
              <a:rPr lang="en-US" dirty="0">
                <a:solidFill>
                  <a:srgbClr val="FFFFFF"/>
                </a:solidFill>
              </a:rPr>
              <a:t>Lariat Car Rentals Analytics Presentation</a:t>
            </a: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580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network of node and mesh">
            <a:extLst>
              <a:ext uri="{FF2B5EF4-FFF2-40B4-BE49-F238E27FC236}">
                <a16:creationId xmlns:a16="http://schemas.microsoft.com/office/drawing/2014/main" id="{27988A07-AD6B-4AA8-AA3E-B4ABAE38410C}"/>
              </a:ext>
            </a:extLst>
          </p:cNvPr>
          <p:cNvPicPr>
            <a:picLocks noChangeAspect="1"/>
          </p:cNvPicPr>
          <p:nvPr/>
        </p:nvPicPr>
        <p:blipFill rotWithShape="1">
          <a:blip r:embed="rId3">
            <a:alphaModFix amt="40000"/>
          </a:blip>
          <a:srcRect t="1060" b="23942"/>
          <a:stretch/>
        </p:blipFill>
        <p:spPr>
          <a:xfrm>
            <a:off x="20" y="152"/>
            <a:ext cx="12191980" cy="6857848"/>
          </a:xfrm>
          <a:prstGeom prst="rect">
            <a:avLst/>
          </a:prstGeom>
        </p:spPr>
      </p:pic>
      <p:sp>
        <p:nvSpPr>
          <p:cNvPr id="2" name="Title 1">
            <a:extLst>
              <a:ext uri="{FF2B5EF4-FFF2-40B4-BE49-F238E27FC236}">
                <a16:creationId xmlns:a16="http://schemas.microsoft.com/office/drawing/2014/main" id="{962FE692-FB41-864D-967D-9B21F3AB1064}"/>
              </a:ext>
            </a:extLst>
          </p:cNvPr>
          <p:cNvSpPr>
            <a:spLocks noGrp="1"/>
          </p:cNvSpPr>
          <p:nvPr>
            <p:ph type="title"/>
          </p:nvPr>
        </p:nvSpPr>
        <p:spPr>
          <a:xfrm>
            <a:off x="912629" y="1371600"/>
            <a:ext cx="5758628" cy="690248"/>
          </a:xfrm>
        </p:spPr>
        <p:txBody>
          <a:bodyPr vert="horz" lIns="91440" tIns="45720" rIns="91440" bIns="45720" rtlCol="0" anchor="t">
            <a:normAutofit fontScale="90000"/>
          </a:bodyPr>
          <a:lstStyle/>
          <a:p>
            <a:r>
              <a:rPr lang="en-US" dirty="0">
                <a:solidFill>
                  <a:srgbClr val="FFFFFF"/>
                </a:solidFill>
              </a:rPr>
              <a:t>Background</a:t>
            </a:r>
            <a:br>
              <a:rPr lang="en-US" dirty="0">
                <a:solidFill>
                  <a:srgbClr val="FFFFFF"/>
                </a:solidFill>
              </a:rPr>
            </a:br>
            <a:br>
              <a:rPr lang="en-US" dirty="0">
                <a:solidFill>
                  <a:srgbClr val="FFFFFF"/>
                </a:solidFill>
              </a:rPr>
            </a:br>
            <a:endParaRPr lang="en-US" dirty="0">
              <a:solidFill>
                <a:srgbClr val="FFFFFF"/>
              </a:solidFill>
            </a:endParaRPr>
          </a:p>
        </p:txBody>
      </p:sp>
      <p:cxnSp>
        <p:nvCxnSpPr>
          <p:cNvPr id="15" name="Straight Connector 14">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336AFE6-F218-1C42-94A6-ACEBD5FF917D}"/>
              </a:ext>
            </a:extLst>
          </p:cNvPr>
          <p:cNvSpPr txBox="1"/>
          <p:nvPr/>
        </p:nvSpPr>
        <p:spPr>
          <a:xfrm>
            <a:off x="990599" y="2857500"/>
            <a:ext cx="9053513"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Lariat Rentals seeks to maximize revenue and minimize costs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3 Strategies to implement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Examined profitability by make and state</a:t>
            </a:r>
          </a:p>
        </p:txBody>
      </p:sp>
    </p:spTree>
    <p:extLst>
      <p:ext uri="{BB962C8B-B14F-4D97-AF65-F5344CB8AC3E}">
        <p14:creationId xmlns:p14="http://schemas.microsoft.com/office/powerpoint/2010/main" val="21737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88AE-4B05-B648-994A-7C6A4A7BB5B0}"/>
              </a:ext>
            </a:extLst>
          </p:cNvPr>
          <p:cNvSpPr>
            <a:spLocks noGrp="1"/>
          </p:cNvSpPr>
          <p:nvPr>
            <p:ph type="title"/>
          </p:nvPr>
        </p:nvSpPr>
        <p:spPr/>
        <p:txBody>
          <a:bodyPr/>
          <a:lstStyle/>
          <a:p>
            <a:r>
              <a:rPr lang="en-US" dirty="0"/>
              <a:t>Strategy 1</a:t>
            </a:r>
            <a:br>
              <a:rPr lang="en-US" dirty="0"/>
            </a:br>
            <a:r>
              <a:rPr lang="en-US" dirty="0"/>
              <a:t>Purchase more cars for the fleet</a:t>
            </a:r>
          </a:p>
        </p:txBody>
      </p:sp>
      <p:graphicFrame>
        <p:nvGraphicFramePr>
          <p:cNvPr id="4" name="Content Placeholder 3">
            <a:extLst>
              <a:ext uri="{FF2B5EF4-FFF2-40B4-BE49-F238E27FC236}">
                <a16:creationId xmlns:a16="http://schemas.microsoft.com/office/drawing/2014/main" id="{5B1CAE5F-7263-934F-A9B3-5924E96FE32D}"/>
              </a:ext>
            </a:extLst>
          </p:cNvPr>
          <p:cNvGraphicFramePr>
            <a:graphicFrameLocks noGrp="1"/>
          </p:cNvGraphicFramePr>
          <p:nvPr>
            <p:ph idx="1"/>
            <p:extLst>
              <p:ext uri="{D42A27DB-BD31-4B8C-83A1-F6EECF244321}">
                <p14:modId xmlns:p14="http://schemas.microsoft.com/office/powerpoint/2010/main" val="4198619471"/>
              </p:ext>
            </p:extLst>
          </p:nvPr>
        </p:nvGraphicFramePr>
        <p:xfrm>
          <a:off x="914400" y="2852738"/>
          <a:ext cx="10363200" cy="3089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5987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AA3FB-E8BE-A442-914C-B6F25166C32F}"/>
              </a:ext>
            </a:extLst>
          </p:cNvPr>
          <p:cNvSpPr>
            <a:spLocks noGrp="1"/>
          </p:cNvSpPr>
          <p:nvPr>
            <p:ph type="title"/>
          </p:nvPr>
        </p:nvSpPr>
        <p:spPr>
          <a:xfrm>
            <a:off x="914402" y="3108960"/>
            <a:ext cx="3798275" cy="2682240"/>
          </a:xfrm>
        </p:spPr>
        <p:txBody>
          <a:bodyPr vert="horz" lIns="91440" tIns="45720" rIns="91440" bIns="45720" rtlCol="0" anchor="b">
            <a:normAutofit/>
          </a:bodyPr>
          <a:lstStyle/>
          <a:p>
            <a:r>
              <a:rPr lang="en-US" dirty="0"/>
              <a:t>Strategy 1 </a:t>
            </a:r>
            <a:br>
              <a:rPr lang="en-US" dirty="0"/>
            </a:br>
            <a:r>
              <a:rPr lang="en-US" dirty="0"/>
              <a:t>Numbers</a:t>
            </a:r>
          </a:p>
        </p:txBody>
      </p:sp>
      <p:cxnSp>
        <p:nvCxnSpPr>
          <p:cNvPr id="22" name="Straight Connector 21">
            <a:extLst>
              <a:ext uri="{FF2B5EF4-FFF2-40B4-BE49-F238E27FC236}">
                <a16:creationId xmlns:a16="http://schemas.microsoft.com/office/drawing/2014/main" id="{923D9990-956B-4AC8-93BB-32078816E9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7" name="Content Placeholder 6">
            <a:extLst>
              <a:ext uri="{FF2B5EF4-FFF2-40B4-BE49-F238E27FC236}">
                <a16:creationId xmlns:a16="http://schemas.microsoft.com/office/drawing/2014/main" id="{A914FE55-1891-E045-BDC2-F218083C5BF9}"/>
              </a:ext>
            </a:extLst>
          </p:cNvPr>
          <p:cNvGraphicFramePr>
            <a:graphicFrameLocks noGrp="1"/>
          </p:cNvGraphicFramePr>
          <p:nvPr>
            <p:ph idx="1"/>
            <p:extLst>
              <p:ext uri="{D42A27DB-BD31-4B8C-83A1-F6EECF244321}">
                <p14:modId xmlns:p14="http://schemas.microsoft.com/office/powerpoint/2010/main" val="2545217597"/>
              </p:ext>
            </p:extLst>
          </p:nvPr>
        </p:nvGraphicFramePr>
        <p:xfrm>
          <a:off x="5743586" y="921438"/>
          <a:ext cx="5016765" cy="5208035"/>
        </p:xfrm>
        <a:graphic>
          <a:graphicData uri="http://schemas.openxmlformats.org/drawingml/2006/table">
            <a:tbl>
              <a:tblPr firstRow="1" bandRow="1"/>
              <a:tblGrid>
                <a:gridCol w="2456204">
                  <a:extLst>
                    <a:ext uri="{9D8B030D-6E8A-4147-A177-3AD203B41FA5}">
                      <a16:colId xmlns:a16="http://schemas.microsoft.com/office/drawing/2014/main" val="2106110644"/>
                    </a:ext>
                  </a:extLst>
                </a:gridCol>
                <a:gridCol w="2560561">
                  <a:extLst>
                    <a:ext uri="{9D8B030D-6E8A-4147-A177-3AD203B41FA5}">
                      <a16:colId xmlns:a16="http://schemas.microsoft.com/office/drawing/2014/main" val="966735605"/>
                    </a:ext>
                  </a:extLst>
                </a:gridCol>
              </a:tblGrid>
              <a:tr h="391797">
                <a:tc gridSpan="2">
                  <a:txBody>
                    <a:bodyPr/>
                    <a:lstStyle/>
                    <a:p>
                      <a:pPr algn="ctr" fontAlgn="b"/>
                      <a:r>
                        <a:rPr lang="en-US" sz="2200" b="1" i="0" u="none" strike="noStrike">
                          <a:solidFill>
                            <a:srgbClr val="000000"/>
                          </a:solidFill>
                          <a:effectLst/>
                          <a:latin typeface="Calibri" panose="020F0502020204030204" pitchFamily="34" charset="0"/>
                        </a:rPr>
                        <a:t>Strategy 1</a:t>
                      </a:r>
                    </a:p>
                  </a:txBody>
                  <a:tcPr marL="0" marR="0" marT="0" marB="0" anchor="b">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2646549346"/>
                  </a:ext>
                </a:extLst>
              </a:tr>
              <a:tr h="344017">
                <a:tc>
                  <a:txBody>
                    <a:bodyPr/>
                    <a:lstStyle/>
                    <a:p>
                      <a:pPr algn="l" fontAlgn="b"/>
                      <a:r>
                        <a:rPr lang="en-US" sz="1900" b="0" i="0" u="none" strike="noStrike">
                          <a:solidFill>
                            <a:srgbClr val="000000"/>
                          </a:solidFill>
                          <a:effectLst/>
                          <a:latin typeface="Calibri" panose="020F050202020403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900" b="0" i="0" u="none" strike="noStrike">
                          <a:solidFill>
                            <a:srgbClr val="000000"/>
                          </a:solidFill>
                          <a:effectLst/>
                          <a:latin typeface="Calibri" panose="020F050202020403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18531815"/>
                  </a:ext>
                </a:extLst>
              </a:tr>
              <a:tr h="344017">
                <a:tc gridSpan="2">
                  <a:txBody>
                    <a:bodyPr/>
                    <a:lstStyle/>
                    <a:p>
                      <a:pPr algn="ctr" fontAlgn="b"/>
                      <a:r>
                        <a:rPr lang="en-US" sz="1900" b="0" i="0" u="none" strike="noStrike">
                          <a:solidFill>
                            <a:srgbClr val="000000"/>
                          </a:solidFill>
                          <a:effectLst/>
                          <a:latin typeface="Calibri" panose="020F0502020204030204" pitchFamily="34" charset="0"/>
                        </a:rPr>
                        <a:t>Baseline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3937616413"/>
                  </a:ext>
                </a:extLst>
              </a:tr>
              <a:tr h="344017">
                <a:tc>
                  <a:txBody>
                    <a:bodyPr/>
                    <a:lstStyle/>
                    <a:p>
                      <a:pPr algn="l" fontAlgn="b"/>
                      <a:r>
                        <a:rPr lang="en-US" sz="1900" b="0" i="0" u="none" strike="noStrike">
                          <a:solidFill>
                            <a:srgbClr val="000000"/>
                          </a:solidFill>
                          <a:effectLst/>
                          <a:latin typeface="Calibri" panose="020F0502020204030204" pitchFamily="34" charset="0"/>
                        </a:rPr>
                        <a:t>Number of cars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900" b="0" i="0" u="none" strike="noStrike">
                          <a:solidFill>
                            <a:srgbClr val="000000"/>
                          </a:solidFill>
                          <a:effectLst/>
                          <a:latin typeface="Calibri" panose="020F0502020204030204" pitchFamily="34" charset="0"/>
                        </a:rPr>
                        <a:t>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2026822"/>
                  </a:ext>
                </a:extLst>
              </a:tr>
              <a:tr h="344017">
                <a:tc>
                  <a:txBody>
                    <a:bodyPr/>
                    <a:lstStyle/>
                    <a:p>
                      <a:pPr algn="l" fontAlgn="b"/>
                      <a:r>
                        <a:rPr lang="en-US" sz="1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94361923"/>
                  </a:ext>
                </a:extLst>
              </a:tr>
              <a:tr h="344017">
                <a:tc>
                  <a:txBody>
                    <a:bodyPr/>
                    <a:lstStyle/>
                    <a:p>
                      <a:pPr algn="l" fontAlgn="b"/>
                      <a:r>
                        <a:rPr lang="en-US" sz="1900" b="0" i="0" u="none" strike="noStrike">
                          <a:solidFill>
                            <a:srgbClr val="000000"/>
                          </a:solidFill>
                          <a:effectLst/>
                          <a:latin typeface="Calibri" panose="020F0502020204030204" pitchFamily="34" charset="0"/>
                        </a:rPr>
                        <a:t>Gross Revenue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900" b="0" i="0" u="none" strike="noStrike" dirty="0">
                          <a:solidFill>
                            <a:srgbClr val="000000"/>
                          </a:solidFill>
                          <a:effectLst/>
                          <a:latin typeface="Calibri" panose="020F0502020204030204" pitchFamily="34" charset="0"/>
                        </a:rPr>
                        <a:t> $ 52,830,207.00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862468056"/>
                  </a:ext>
                </a:extLst>
              </a:tr>
              <a:tr h="344017">
                <a:tc>
                  <a:txBody>
                    <a:bodyPr/>
                    <a:lstStyle/>
                    <a:p>
                      <a:pPr algn="l" fontAlgn="b"/>
                      <a:r>
                        <a:rPr lang="en-US" sz="1900" b="0" i="0" u="none" strike="noStrike">
                          <a:solidFill>
                            <a:srgbClr val="000000"/>
                          </a:solidFill>
                          <a:effectLst/>
                          <a:latin typeface="Calibri" panose="020F0502020204030204" pitchFamily="34" charset="0"/>
                        </a:rPr>
                        <a:t>Total Costs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dirty="0">
                          <a:solidFill>
                            <a:srgbClr val="000000"/>
                          </a:solidFill>
                          <a:effectLst/>
                          <a:latin typeface="Calibri" panose="020F0502020204030204" pitchFamily="34" charset="0"/>
                        </a:rPr>
                        <a:t> </a:t>
                      </a:r>
                      <a:r>
                        <a:rPr lang="en-US" sz="1900" b="0" i="0" u="none" strike="noStrike" dirty="0">
                          <a:solidFill>
                            <a:srgbClr val="000000"/>
                          </a:solidFill>
                          <a:effectLst/>
                          <a:latin typeface="Calibri" panose="020F0502020204030204" pitchFamily="34" charset="0"/>
                        </a:rPr>
                        <a:t>$ 30,320,297.92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598200620"/>
                  </a:ext>
                </a:extLst>
              </a:tr>
              <a:tr h="344017">
                <a:tc>
                  <a:txBody>
                    <a:bodyPr/>
                    <a:lstStyle/>
                    <a:p>
                      <a:pPr algn="l" fontAlgn="b"/>
                      <a:r>
                        <a:rPr lang="en-US" sz="1900" b="0" i="0" u="none" strike="noStrike">
                          <a:solidFill>
                            <a:srgbClr val="000000"/>
                          </a:solidFill>
                          <a:effectLst/>
                          <a:latin typeface="Calibri" panose="020F0502020204030204" pitchFamily="34" charset="0"/>
                        </a:rPr>
                        <a:t>Profit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900" b="0" i="0" u="none" strike="noStrike" dirty="0">
                          <a:solidFill>
                            <a:srgbClr val="000000"/>
                          </a:solidFill>
                          <a:effectLst/>
                          <a:latin typeface="Calibri" panose="020F0502020204030204" pitchFamily="34" charset="0"/>
                        </a:rPr>
                        <a:t> $ 22,509,909.08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090616312"/>
                  </a:ext>
                </a:extLst>
              </a:tr>
              <a:tr h="344017">
                <a:tc>
                  <a:txBody>
                    <a:bodyPr/>
                    <a:lstStyle/>
                    <a:p>
                      <a:pPr algn="l" fontAlgn="b"/>
                      <a:r>
                        <a:rPr lang="en-US" sz="19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9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58082913"/>
                  </a:ext>
                </a:extLst>
              </a:tr>
              <a:tr h="344017">
                <a:tc gridSpan="2">
                  <a:txBody>
                    <a:bodyPr/>
                    <a:lstStyle/>
                    <a:p>
                      <a:pPr algn="ctr" fontAlgn="b"/>
                      <a:r>
                        <a:rPr lang="en-US" sz="1900" b="0" i="0" u="none" strike="noStrike">
                          <a:solidFill>
                            <a:srgbClr val="000000"/>
                          </a:solidFill>
                          <a:effectLst/>
                          <a:latin typeface="Calibri" panose="020F0502020204030204" pitchFamily="34" charset="0"/>
                        </a:rPr>
                        <a:t>Projected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2886164792"/>
                  </a:ext>
                </a:extLst>
              </a:tr>
              <a:tr h="344017">
                <a:tc>
                  <a:txBody>
                    <a:bodyPr/>
                    <a:lstStyle/>
                    <a:p>
                      <a:pPr algn="l" fontAlgn="b"/>
                      <a:r>
                        <a:rPr lang="en-US" sz="1900" b="0" i="0" u="none" strike="noStrike">
                          <a:solidFill>
                            <a:srgbClr val="000000"/>
                          </a:solidFill>
                          <a:effectLst/>
                          <a:latin typeface="Calibri" panose="020F0502020204030204" pitchFamily="34" charset="0"/>
                        </a:rPr>
                        <a:t>Number of cars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900" b="0" i="0" u="none" strike="noStrike">
                          <a:solidFill>
                            <a:srgbClr val="000000"/>
                          </a:solidFill>
                          <a:effectLst/>
                          <a:latin typeface="Calibri" panose="020F0502020204030204" pitchFamily="34" charset="0"/>
                        </a:rPr>
                        <a:t>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012846917"/>
                  </a:ext>
                </a:extLst>
              </a:tr>
              <a:tr h="344017">
                <a:tc>
                  <a:txBody>
                    <a:bodyPr/>
                    <a:lstStyle/>
                    <a:p>
                      <a:pPr algn="l" fontAlgn="b"/>
                      <a:r>
                        <a:rPr lang="en-US" sz="1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29301060"/>
                  </a:ext>
                </a:extLst>
              </a:tr>
              <a:tr h="344017">
                <a:tc>
                  <a:txBody>
                    <a:bodyPr/>
                    <a:lstStyle/>
                    <a:p>
                      <a:pPr algn="l" fontAlgn="b"/>
                      <a:r>
                        <a:rPr lang="en-US" sz="1900" b="0" i="0" u="none" strike="noStrike">
                          <a:solidFill>
                            <a:srgbClr val="000000"/>
                          </a:solidFill>
                          <a:effectLst/>
                          <a:latin typeface="Calibri" panose="020F0502020204030204" pitchFamily="34" charset="0"/>
                        </a:rPr>
                        <a:t>Gross Revenue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900" b="0" i="0" u="none" strike="noStrike">
                          <a:solidFill>
                            <a:srgbClr val="000000"/>
                          </a:solidFill>
                          <a:effectLst/>
                          <a:latin typeface="Calibri" panose="020F0502020204030204" pitchFamily="34" charset="0"/>
                        </a:rPr>
                        <a:t> $ 69,252,732.00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083467491"/>
                  </a:ext>
                </a:extLst>
              </a:tr>
              <a:tr h="344017">
                <a:tc>
                  <a:txBody>
                    <a:bodyPr/>
                    <a:lstStyle/>
                    <a:p>
                      <a:pPr algn="l" fontAlgn="b"/>
                      <a:r>
                        <a:rPr lang="en-US" sz="1900" b="0" i="0" u="none" strike="noStrike">
                          <a:solidFill>
                            <a:srgbClr val="000000"/>
                          </a:solidFill>
                          <a:effectLst/>
                          <a:latin typeface="Calibri" panose="020F0502020204030204" pitchFamily="34" charset="0"/>
                        </a:rPr>
                        <a:t>Total Costs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900" b="0" i="0" u="none" strike="noStrike" dirty="0">
                          <a:solidFill>
                            <a:srgbClr val="000000"/>
                          </a:solidFill>
                          <a:effectLst/>
                          <a:latin typeface="Calibri" panose="020F0502020204030204" pitchFamily="34" charset="0"/>
                        </a:rPr>
                        <a:t> $ 31,160,944.29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737367784"/>
                  </a:ext>
                </a:extLst>
              </a:tr>
              <a:tr h="344017">
                <a:tc>
                  <a:txBody>
                    <a:bodyPr/>
                    <a:lstStyle/>
                    <a:p>
                      <a:pPr algn="l" fontAlgn="b"/>
                      <a:r>
                        <a:rPr lang="en-US" sz="1900" b="0" i="0" u="none" strike="noStrike">
                          <a:solidFill>
                            <a:srgbClr val="000000"/>
                          </a:solidFill>
                          <a:effectLst/>
                          <a:latin typeface="Calibri" panose="020F0502020204030204" pitchFamily="34" charset="0"/>
                        </a:rPr>
                        <a:t>Profit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900" b="0" i="0" u="none" strike="noStrike" dirty="0">
                          <a:solidFill>
                            <a:srgbClr val="000000"/>
                          </a:solidFill>
                          <a:effectLst/>
                          <a:latin typeface="Calibri" panose="020F0502020204030204" pitchFamily="34" charset="0"/>
                        </a:rPr>
                        <a:t> $ 38,091,787.71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534723199"/>
                  </a:ext>
                </a:extLst>
              </a:tr>
            </a:tbl>
          </a:graphicData>
        </a:graphic>
      </p:graphicFrame>
    </p:spTree>
    <p:extLst>
      <p:ext uri="{BB962C8B-B14F-4D97-AF65-F5344CB8AC3E}">
        <p14:creationId xmlns:p14="http://schemas.microsoft.com/office/powerpoint/2010/main" val="1849077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5F56-3C03-C544-99B6-481DE1EAADD2}"/>
              </a:ext>
            </a:extLst>
          </p:cNvPr>
          <p:cNvSpPr>
            <a:spLocks noGrp="1"/>
          </p:cNvSpPr>
          <p:nvPr>
            <p:ph type="title"/>
          </p:nvPr>
        </p:nvSpPr>
        <p:spPr/>
        <p:txBody>
          <a:bodyPr/>
          <a:lstStyle/>
          <a:p>
            <a:r>
              <a:rPr lang="en-US" dirty="0"/>
              <a:t>Strategy 2</a:t>
            </a:r>
            <a:br>
              <a:rPr lang="en-US" dirty="0"/>
            </a:br>
            <a:r>
              <a:rPr lang="en-US" dirty="0"/>
              <a:t>Increase business in low performing states</a:t>
            </a:r>
          </a:p>
        </p:txBody>
      </p:sp>
      <p:graphicFrame>
        <p:nvGraphicFramePr>
          <p:cNvPr id="4" name="Content Placeholder 3">
            <a:extLst>
              <a:ext uri="{FF2B5EF4-FFF2-40B4-BE49-F238E27FC236}">
                <a16:creationId xmlns:a16="http://schemas.microsoft.com/office/drawing/2014/main" id="{D6597FE4-769B-9541-8276-B67D09BAAF61}"/>
              </a:ext>
            </a:extLst>
          </p:cNvPr>
          <p:cNvGraphicFramePr>
            <a:graphicFrameLocks noGrp="1"/>
          </p:cNvGraphicFramePr>
          <p:nvPr>
            <p:ph idx="1"/>
            <p:extLst>
              <p:ext uri="{D42A27DB-BD31-4B8C-83A1-F6EECF244321}">
                <p14:modId xmlns:p14="http://schemas.microsoft.com/office/powerpoint/2010/main" val="4077544212"/>
              </p:ext>
            </p:extLst>
          </p:nvPr>
        </p:nvGraphicFramePr>
        <p:xfrm>
          <a:off x="914400" y="2852738"/>
          <a:ext cx="10363200" cy="3089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43849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76A965-E4FD-404F-9F5A-4AA1012E8D08}"/>
              </a:ext>
            </a:extLst>
          </p:cNvPr>
          <p:cNvSpPr>
            <a:spLocks noGrp="1"/>
          </p:cNvSpPr>
          <p:nvPr>
            <p:ph type="title"/>
          </p:nvPr>
        </p:nvSpPr>
        <p:spPr>
          <a:xfrm>
            <a:off x="914402" y="3108960"/>
            <a:ext cx="3798275" cy="2682240"/>
          </a:xfrm>
        </p:spPr>
        <p:txBody>
          <a:bodyPr vert="horz" lIns="91440" tIns="45720" rIns="91440" bIns="45720" rtlCol="0" anchor="b">
            <a:normAutofit/>
          </a:bodyPr>
          <a:lstStyle/>
          <a:p>
            <a:r>
              <a:rPr lang="en-US" dirty="0"/>
              <a:t>Strategy 2 Numbers</a:t>
            </a:r>
          </a:p>
        </p:txBody>
      </p:sp>
      <p:cxnSp>
        <p:nvCxnSpPr>
          <p:cNvPr id="22" name="Straight Connector 21">
            <a:extLst>
              <a:ext uri="{FF2B5EF4-FFF2-40B4-BE49-F238E27FC236}">
                <a16:creationId xmlns:a16="http://schemas.microsoft.com/office/drawing/2014/main" id="{923D9990-956B-4AC8-93BB-32078816E9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7" name="Content Placeholder 6">
            <a:extLst>
              <a:ext uri="{FF2B5EF4-FFF2-40B4-BE49-F238E27FC236}">
                <a16:creationId xmlns:a16="http://schemas.microsoft.com/office/drawing/2014/main" id="{198D9A8B-F1DC-3A43-93C0-D30ED061EB7F}"/>
              </a:ext>
            </a:extLst>
          </p:cNvPr>
          <p:cNvGraphicFramePr>
            <a:graphicFrameLocks noGrp="1"/>
          </p:cNvGraphicFramePr>
          <p:nvPr>
            <p:ph idx="1"/>
            <p:extLst>
              <p:ext uri="{D42A27DB-BD31-4B8C-83A1-F6EECF244321}">
                <p14:modId xmlns:p14="http://schemas.microsoft.com/office/powerpoint/2010/main" val="3713350234"/>
              </p:ext>
            </p:extLst>
          </p:nvPr>
        </p:nvGraphicFramePr>
        <p:xfrm>
          <a:off x="5609236" y="921438"/>
          <a:ext cx="5793870" cy="5208038"/>
        </p:xfrm>
        <a:graphic>
          <a:graphicData uri="http://schemas.openxmlformats.org/drawingml/2006/table">
            <a:tbl>
              <a:tblPr/>
              <a:tblGrid>
                <a:gridCol w="3521214">
                  <a:extLst>
                    <a:ext uri="{9D8B030D-6E8A-4147-A177-3AD203B41FA5}">
                      <a16:colId xmlns:a16="http://schemas.microsoft.com/office/drawing/2014/main" val="2260626164"/>
                    </a:ext>
                  </a:extLst>
                </a:gridCol>
                <a:gridCol w="2272656">
                  <a:extLst>
                    <a:ext uri="{9D8B030D-6E8A-4147-A177-3AD203B41FA5}">
                      <a16:colId xmlns:a16="http://schemas.microsoft.com/office/drawing/2014/main" val="2613752969"/>
                    </a:ext>
                  </a:extLst>
                </a:gridCol>
              </a:tblGrid>
              <a:tr h="669210">
                <a:tc gridSpan="2">
                  <a:txBody>
                    <a:bodyPr/>
                    <a:lstStyle/>
                    <a:p>
                      <a:pPr algn="ctr" fontAlgn="b">
                        <a:spcBef>
                          <a:spcPts val="0"/>
                        </a:spcBef>
                        <a:spcAft>
                          <a:spcPts val="0"/>
                        </a:spcAft>
                      </a:pPr>
                      <a:r>
                        <a:rPr lang="en-US" sz="2700" b="1" i="0" u="none" strike="noStrike">
                          <a:solidFill>
                            <a:srgbClr val="000000"/>
                          </a:solidFill>
                          <a:effectLst/>
                          <a:latin typeface="Calibri" panose="020F0502020204030204" pitchFamily="34" charset="0"/>
                        </a:rPr>
                        <a:t>Strategy 2</a:t>
                      </a:r>
                      <a:endParaRPr lang="en-US" sz="3500" b="0" i="0" u="none" strike="noStrike">
                        <a:effectLst/>
                        <a:latin typeface="Arial" panose="020B0604020202020204" pitchFamily="34" charset="0"/>
                      </a:endParaRPr>
                    </a:p>
                  </a:txBody>
                  <a:tcPr marL="179252" marR="179252" marT="89626" marB="89626">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827027180"/>
                  </a:ext>
                </a:extLst>
              </a:tr>
              <a:tr h="448879">
                <a:tc>
                  <a:txBody>
                    <a:bodyPr/>
                    <a:lstStyle/>
                    <a:p>
                      <a:pPr algn="l" fontAlgn="b">
                        <a:spcBef>
                          <a:spcPts val="0"/>
                        </a:spcBef>
                        <a:spcAft>
                          <a:spcPts val="0"/>
                        </a:spcAft>
                      </a:pPr>
                      <a:r>
                        <a:rPr lang="en-US" sz="2400" b="0" i="0" u="none" strike="noStrike">
                          <a:solidFill>
                            <a:srgbClr val="000000"/>
                          </a:solidFill>
                          <a:effectLst/>
                          <a:latin typeface="Calibri" panose="020F0502020204030204" pitchFamily="34" charset="0"/>
                        </a:rPr>
                        <a:t> </a:t>
                      </a:r>
                      <a:endParaRPr lang="en-US" sz="3500" b="0" i="0" u="none" strike="noStrike">
                        <a:effectLst/>
                        <a:latin typeface="Arial" panose="020B0604020202020204" pitchFamily="34" charset="0"/>
                      </a:endParaRPr>
                    </a:p>
                  </a:txBody>
                  <a:tcPr marL="18672" marR="18672" marT="1867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400" b="0" i="0" u="none" strike="noStrike">
                          <a:solidFill>
                            <a:srgbClr val="000000"/>
                          </a:solidFill>
                          <a:effectLst/>
                          <a:latin typeface="Calibri" panose="020F0502020204030204" pitchFamily="34" charset="0"/>
                        </a:rPr>
                        <a:t> </a:t>
                      </a:r>
                      <a:endParaRPr lang="en-US" sz="3500" b="0" i="0" u="none" strike="noStrike">
                        <a:effectLst/>
                        <a:latin typeface="Arial" panose="020B0604020202020204" pitchFamily="34" charset="0"/>
                      </a:endParaRPr>
                    </a:p>
                  </a:txBody>
                  <a:tcPr marL="18672" marR="18672" marT="18672"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490739"/>
                  </a:ext>
                </a:extLst>
              </a:tr>
              <a:tr h="609459">
                <a:tc gridSpan="2">
                  <a:txBody>
                    <a:bodyPr/>
                    <a:lstStyle/>
                    <a:p>
                      <a:pPr algn="ctr" fontAlgn="b">
                        <a:spcBef>
                          <a:spcPts val="0"/>
                        </a:spcBef>
                        <a:spcAft>
                          <a:spcPts val="0"/>
                        </a:spcAft>
                      </a:pPr>
                      <a:r>
                        <a:rPr lang="en-US" sz="2400" b="0" i="0" u="none" strike="noStrike">
                          <a:solidFill>
                            <a:srgbClr val="000000"/>
                          </a:solidFill>
                          <a:effectLst/>
                          <a:latin typeface="Calibri" panose="020F0502020204030204" pitchFamily="34" charset="0"/>
                        </a:rPr>
                        <a:t>Baseline</a:t>
                      </a:r>
                      <a:endParaRPr lang="en-US" sz="3500" b="0" i="0" u="none" strike="noStrike">
                        <a:effectLst/>
                        <a:latin typeface="Arial" panose="020B0604020202020204" pitchFamily="34" charset="0"/>
                      </a:endParaRPr>
                    </a:p>
                  </a:txBody>
                  <a:tcPr marL="179252" marR="179252" marT="89626" marB="89626">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591504190"/>
                  </a:ext>
                </a:extLst>
              </a:tr>
              <a:tr h="807384">
                <a:tc>
                  <a:txBody>
                    <a:bodyPr/>
                    <a:lstStyle/>
                    <a:p>
                      <a:pPr algn="l" fontAlgn="b">
                        <a:spcBef>
                          <a:spcPts val="0"/>
                        </a:spcBef>
                        <a:spcAft>
                          <a:spcPts val="0"/>
                        </a:spcAft>
                      </a:pPr>
                      <a:r>
                        <a:rPr lang="en-US" sz="2400" b="0" i="0" u="none" strike="noStrike" dirty="0">
                          <a:solidFill>
                            <a:srgbClr val="000000"/>
                          </a:solidFill>
                          <a:effectLst/>
                          <a:latin typeface="Calibri" panose="020F0502020204030204" pitchFamily="34" charset="0"/>
                        </a:rPr>
                        <a:t>Avg profit per state</a:t>
                      </a:r>
                      <a:endParaRPr lang="en-US" sz="3500" b="0" i="0" u="none" strike="noStrike" dirty="0">
                        <a:effectLst/>
                        <a:latin typeface="Arial" panose="020B0604020202020204" pitchFamily="34" charset="0"/>
                      </a:endParaRPr>
                    </a:p>
                  </a:txBody>
                  <a:tcPr marL="18672" marR="18672" marT="186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400" b="1" i="0" u="none" strike="noStrike" dirty="0">
                          <a:solidFill>
                            <a:srgbClr val="000000"/>
                          </a:solidFill>
                          <a:effectLst/>
                          <a:latin typeface="Calibri" panose="020F0502020204030204" pitchFamily="34" charset="0"/>
                        </a:rPr>
                        <a:t> $     1,001,476.33 </a:t>
                      </a:r>
                      <a:endParaRPr lang="en-US" sz="3500" b="0" i="0" u="none" strike="noStrike" dirty="0">
                        <a:effectLst/>
                        <a:latin typeface="Arial" panose="020B0604020202020204" pitchFamily="34" charset="0"/>
                      </a:endParaRPr>
                    </a:p>
                  </a:txBody>
                  <a:tcPr marL="18672" marR="18672" marT="186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002475142"/>
                  </a:ext>
                </a:extLst>
              </a:tr>
              <a:tr h="807384">
                <a:tc>
                  <a:txBody>
                    <a:bodyPr/>
                    <a:lstStyle/>
                    <a:p>
                      <a:pPr algn="l" fontAlgn="b">
                        <a:spcBef>
                          <a:spcPts val="0"/>
                        </a:spcBef>
                        <a:spcAft>
                          <a:spcPts val="0"/>
                        </a:spcAft>
                      </a:pPr>
                      <a:r>
                        <a:rPr lang="en-US" sz="2400" b="0" i="0" u="none" strike="noStrike">
                          <a:solidFill>
                            <a:srgbClr val="000000"/>
                          </a:solidFill>
                          <a:effectLst/>
                          <a:latin typeface="Calibri" panose="020F0502020204030204" pitchFamily="34" charset="0"/>
                        </a:rPr>
                        <a:t>Avg - Lowest Performing States</a:t>
                      </a:r>
                      <a:endParaRPr lang="en-US" sz="3500" b="0" i="0" u="none" strike="noStrike">
                        <a:effectLst/>
                        <a:latin typeface="Arial" panose="020B0604020202020204" pitchFamily="34" charset="0"/>
                      </a:endParaRPr>
                    </a:p>
                  </a:txBody>
                  <a:tcPr marL="18672" marR="18672" marT="186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400" b="0" i="0" u="none" strike="noStrike">
                          <a:solidFill>
                            <a:srgbClr val="000000"/>
                          </a:solidFill>
                          <a:effectLst/>
                          <a:latin typeface="Calibri" panose="020F0502020204030204" pitchFamily="34" charset="0"/>
                        </a:rPr>
                        <a:t> $        291,236.59 </a:t>
                      </a:r>
                      <a:endParaRPr lang="en-US" sz="3500" b="0" i="0" u="none" strike="noStrike">
                        <a:effectLst/>
                        <a:latin typeface="Arial" panose="020B0604020202020204" pitchFamily="34" charset="0"/>
                      </a:endParaRPr>
                    </a:p>
                  </a:txBody>
                  <a:tcPr marL="18672" marR="18672" marT="186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237588467"/>
                  </a:ext>
                </a:extLst>
              </a:tr>
              <a:tr h="448879">
                <a:tc>
                  <a:txBody>
                    <a:bodyPr/>
                    <a:lstStyle/>
                    <a:p>
                      <a:pPr algn="l" fontAlgn="b">
                        <a:spcBef>
                          <a:spcPts val="0"/>
                        </a:spcBef>
                        <a:spcAft>
                          <a:spcPts val="0"/>
                        </a:spcAft>
                      </a:pPr>
                      <a:r>
                        <a:rPr lang="en-US" sz="2400" b="0" i="0" u="none" strike="noStrike">
                          <a:solidFill>
                            <a:srgbClr val="000000"/>
                          </a:solidFill>
                          <a:effectLst/>
                          <a:latin typeface="Calibri" panose="020F0502020204030204" pitchFamily="34" charset="0"/>
                        </a:rPr>
                        <a:t> </a:t>
                      </a:r>
                      <a:endParaRPr lang="en-US" sz="3500" b="0" i="0" u="none" strike="noStrike">
                        <a:effectLst/>
                        <a:latin typeface="Arial" panose="020B0604020202020204" pitchFamily="34" charset="0"/>
                      </a:endParaRPr>
                    </a:p>
                  </a:txBody>
                  <a:tcPr marL="18672" marR="18672" marT="186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400" b="0" i="0" u="none" strike="noStrike">
                          <a:solidFill>
                            <a:srgbClr val="000000"/>
                          </a:solidFill>
                          <a:effectLst/>
                          <a:latin typeface="Calibri" panose="020F0502020204030204" pitchFamily="34" charset="0"/>
                        </a:rPr>
                        <a:t> </a:t>
                      </a:r>
                      <a:endParaRPr lang="en-US" sz="3500" b="0" i="0" u="none" strike="noStrike">
                        <a:effectLst/>
                        <a:latin typeface="Arial" panose="020B0604020202020204" pitchFamily="34" charset="0"/>
                      </a:endParaRPr>
                    </a:p>
                  </a:txBody>
                  <a:tcPr marL="18672" marR="18672" marT="186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1677451"/>
                  </a:ext>
                </a:extLst>
              </a:tr>
              <a:tr h="609459">
                <a:tc gridSpan="2">
                  <a:txBody>
                    <a:bodyPr/>
                    <a:lstStyle/>
                    <a:p>
                      <a:pPr algn="ctr" fontAlgn="b">
                        <a:spcBef>
                          <a:spcPts val="0"/>
                        </a:spcBef>
                        <a:spcAft>
                          <a:spcPts val="0"/>
                        </a:spcAft>
                      </a:pPr>
                      <a:r>
                        <a:rPr lang="en-US" sz="2400" b="0" i="0" u="none" strike="noStrike">
                          <a:solidFill>
                            <a:srgbClr val="000000"/>
                          </a:solidFill>
                          <a:effectLst/>
                          <a:latin typeface="Calibri" panose="020F0502020204030204" pitchFamily="34" charset="0"/>
                        </a:rPr>
                        <a:t>Projected</a:t>
                      </a:r>
                      <a:endParaRPr lang="en-US" sz="3500" b="0" i="0" u="none" strike="noStrike">
                        <a:effectLst/>
                        <a:latin typeface="Arial" panose="020B0604020202020204" pitchFamily="34" charset="0"/>
                      </a:endParaRPr>
                    </a:p>
                  </a:txBody>
                  <a:tcPr marL="179252" marR="179252" marT="89626" marB="89626">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475125758"/>
                  </a:ext>
                </a:extLst>
              </a:tr>
              <a:tr h="807384">
                <a:tc>
                  <a:txBody>
                    <a:bodyPr/>
                    <a:lstStyle/>
                    <a:p>
                      <a:pPr algn="l" fontAlgn="b">
                        <a:spcBef>
                          <a:spcPts val="0"/>
                        </a:spcBef>
                        <a:spcAft>
                          <a:spcPts val="0"/>
                        </a:spcAft>
                      </a:pPr>
                      <a:r>
                        <a:rPr lang="en-US" sz="2400" b="0" i="0" u="none" strike="noStrike">
                          <a:solidFill>
                            <a:srgbClr val="000000"/>
                          </a:solidFill>
                          <a:effectLst/>
                          <a:latin typeface="Calibri" panose="020F0502020204030204" pitchFamily="34" charset="0"/>
                        </a:rPr>
                        <a:t>New profit</a:t>
                      </a:r>
                      <a:endParaRPr lang="en-US" sz="3500" b="0" i="0" u="none" strike="noStrike">
                        <a:effectLst/>
                        <a:latin typeface="Arial" panose="020B0604020202020204" pitchFamily="34" charset="0"/>
                      </a:endParaRPr>
                    </a:p>
                  </a:txBody>
                  <a:tcPr marL="18672" marR="18672" marT="186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400" b="0" i="0" u="none" strike="noStrike" dirty="0">
                          <a:solidFill>
                            <a:srgbClr val="000000"/>
                          </a:solidFill>
                          <a:effectLst/>
                          <a:latin typeface="Calibri" panose="020F0502020204030204" pitchFamily="34" charset="0"/>
                        </a:rPr>
                        <a:t> $   51,529,999.23 </a:t>
                      </a:r>
                      <a:endParaRPr lang="en-US" sz="3500" b="0" i="0" u="none" strike="noStrike" dirty="0">
                        <a:effectLst/>
                        <a:latin typeface="Arial" panose="020B0604020202020204" pitchFamily="34" charset="0"/>
                      </a:endParaRPr>
                    </a:p>
                  </a:txBody>
                  <a:tcPr marL="18672" marR="18672" marT="186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913675436"/>
                  </a:ext>
                </a:extLst>
              </a:tr>
            </a:tbl>
          </a:graphicData>
        </a:graphic>
      </p:graphicFrame>
    </p:spTree>
    <p:extLst>
      <p:ext uri="{BB962C8B-B14F-4D97-AF65-F5344CB8AC3E}">
        <p14:creationId xmlns:p14="http://schemas.microsoft.com/office/powerpoint/2010/main" val="1962666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4EEAB-DD77-2A4B-BC05-D827B44F65B9}"/>
              </a:ext>
            </a:extLst>
          </p:cNvPr>
          <p:cNvSpPr>
            <a:spLocks noGrp="1"/>
          </p:cNvSpPr>
          <p:nvPr>
            <p:ph type="title"/>
          </p:nvPr>
        </p:nvSpPr>
        <p:spPr/>
        <p:txBody>
          <a:bodyPr/>
          <a:lstStyle/>
          <a:p>
            <a:r>
              <a:rPr lang="en-US" dirty="0"/>
              <a:t>Strategy 3 Combined</a:t>
            </a:r>
          </a:p>
        </p:txBody>
      </p:sp>
      <p:graphicFrame>
        <p:nvGraphicFramePr>
          <p:cNvPr id="4" name="Content Placeholder 3">
            <a:extLst>
              <a:ext uri="{FF2B5EF4-FFF2-40B4-BE49-F238E27FC236}">
                <a16:creationId xmlns:a16="http://schemas.microsoft.com/office/drawing/2014/main" id="{23D41EEB-C329-C743-BA6C-3A9EB9E69FBB}"/>
              </a:ext>
            </a:extLst>
          </p:cNvPr>
          <p:cNvGraphicFramePr>
            <a:graphicFrameLocks noGrp="1"/>
          </p:cNvGraphicFramePr>
          <p:nvPr>
            <p:ph idx="1"/>
            <p:extLst>
              <p:ext uri="{D42A27DB-BD31-4B8C-83A1-F6EECF244321}">
                <p14:modId xmlns:p14="http://schemas.microsoft.com/office/powerpoint/2010/main" val="1600374841"/>
              </p:ext>
            </p:extLst>
          </p:nvPr>
        </p:nvGraphicFramePr>
        <p:xfrm>
          <a:off x="914400" y="2852738"/>
          <a:ext cx="5181600" cy="30892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56A4DAE8-D433-A443-ABCE-6ED7C4138091}"/>
              </a:ext>
            </a:extLst>
          </p:cNvPr>
          <p:cNvGraphicFramePr>
            <a:graphicFrameLocks noGrp="1"/>
          </p:cNvGraphicFramePr>
          <p:nvPr>
            <p:extLst>
              <p:ext uri="{D42A27DB-BD31-4B8C-83A1-F6EECF244321}">
                <p14:modId xmlns:p14="http://schemas.microsoft.com/office/powerpoint/2010/main" val="3104946423"/>
              </p:ext>
            </p:extLst>
          </p:nvPr>
        </p:nvGraphicFramePr>
        <p:xfrm>
          <a:off x="6248400" y="2905128"/>
          <a:ext cx="5029200" cy="2838446"/>
        </p:xfrm>
        <a:graphic>
          <a:graphicData uri="http://schemas.openxmlformats.org/drawingml/2006/table">
            <a:tbl>
              <a:tblPr/>
              <a:tblGrid>
                <a:gridCol w="2346961">
                  <a:extLst>
                    <a:ext uri="{9D8B030D-6E8A-4147-A177-3AD203B41FA5}">
                      <a16:colId xmlns:a16="http://schemas.microsoft.com/office/drawing/2014/main" val="1575311760"/>
                    </a:ext>
                  </a:extLst>
                </a:gridCol>
                <a:gridCol w="2682239">
                  <a:extLst>
                    <a:ext uri="{9D8B030D-6E8A-4147-A177-3AD203B41FA5}">
                      <a16:colId xmlns:a16="http://schemas.microsoft.com/office/drawing/2014/main" val="4058158241"/>
                    </a:ext>
                  </a:extLst>
                </a:gridCol>
              </a:tblGrid>
              <a:tr h="457038">
                <a:tc gridSpan="2">
                  <a:txBody>
                    <a:bodyPr/>
                    <a:lstStyle/>
                    <a:p>
                      <a:pPr algn="ctr" fontAlgn="b"/>
                      <a:r>
                        <a:rPr lang="en-US" sz="1200" b="1" i="0" u="none" strike="noStrike">
                          <a:solidFill>
                            <a:srgbClr val="000000"/>
                          </a:solidFill>
                          <a:effectLst/>
                          <a:latin typeface="Calibri" panose="020F0502020204030204" pitchFamily="34" charset="0"/>
                        </a:rPr>
                        <a:t>Strategy 3</a:t>
                      </a:r>
                    </a:p>
                  </a:txBody>
                  <a:tcPr marL="0" marR="0" marT="0" marB="0" anchor="b">
                    <a:lnL>
                      <a:noFill/>
                    </a:lnL>
                    <a:lnR>
                      <a:noFill/>
                    </a:lnR>
                    <a:lnT>
                      <a:noFill/>
                    </a:lnT>
                    <a:lnB>
                      <a:noFill/>
                    </a:lnB>
                    <a:solidFill>
                      <a:srgbClr val="FFFFFF"/>
                    </a:solidFill>
                  </a:tcPr>
                </a:tc>
                <a:tc hMerge="1">
                  <a:txBody>
                    <a:bodyPr/>
                    <a:lstStyle/>
                    <a:p>
                      <a:endParaRPr lang="en-US"/>
                    </a:p>
                  </a:txBody>
                  <a:tcPr/>
                </a:tc>
                <a:extLst>
                  <a:ext uri="{0D108BD9-81ED-4DB2-BD59-A6C34878D82A}">
                    <a16:rowId xmlns:a16="http://schemas.microsoft.com/office/drawing/2014/main" val="2377894767"/>
                  </a:ext>
                </a:extLst>
              </a:tr>
              <a:tr h="457038">
                <a:tc>
                  <a:txBody>
                    <a:bodyPr/>
                    <a:lstStyle/>
                    <a:p>
                      <a:pPr algn="l" fontAlgn="b"/>
                      <a:r>
                        <a:rPr lang="en-US" sz="1400" b="1" i="0" u="none" strike="noStrike">
                          <a:solidFill>
                            <a:srgbClr val="000000"/>
                          </a:solidFill>
                          <a:effectLst/>
                          <a:latin typeface="Calibri" panose="020F050202020403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1" i="0" u="none" strike="noStrike">
                          <a:solidFill>
                            <a:srgbClr val="000000"/>
                          </a:solidFill>
                          <a:effectLst/>
                          <a:latin typeface="Calibri" panose="020F050202020403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06398539"/>
                  </a:ext>
                </a:extLst>
              </a:tr>
              <a:tr h="384874">
                <a:tc gridSpan="2">
                  <a:txBody>
                    <a:bodyPr/>
                    <a:lstStyle/>
                    <a:p>
                      <a:pPr algn="ctr" fontAlgn="b"/>
                      <a:r>
                        <a:rPr lang="en-US" sz="1200" b="0" i="0" u="none" strike="noStrike" dirty="0">
                          <a:solidFill>
                            <a:srgbClr val="000000"/>
                          </a:solidFill>
                          <a:effectLst/>
                          <a:latin typeface="Calibri" panose="020F0502020204030204" pitchFamily="34" charset="0"/>
                        </a:rPr>
                        <a:t>Baseline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398401937"/>
                  </a:ext>
                </a:extLst>
              </a:tr>
              <a:tr h="384874">
                <a:tc>
                  <a:txBody>
                    <a:bodyPr/>
                    <a:lstStyle/>
                    <a:p>
                      <a:pPr algn="l" fontAlgn="b"/>
                      <a:r>
                        <a:rPr lang="en-US" sz="1200" b="0" i="0" u="none" strike="noStrike" dirty="0">
                          <a:solidFill>
                            <a:srgbClr val="000000"/>
                          </a:solidFill>
                          <a:effectLst/>
                          <a:latin typeface="Calibri" panose="020F0502020204030204" pitchFamily="34" charset="0"/>
                        </a:rPr>
                        <a:t>Profit for 2018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Calibri" panose="020F0502020204030204" pitchFamily="34" charset="0"/>
                        </a:rPr>
                        <a:t> $ 50,073,816.28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458771530"/>
                  </a:ext>
                </a:extLst>
              </a:tr>
              <a:tr h="384874">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915360438"/>
                  </a:ext>
                </a:extLst>
              </a:tr>
              <a:tr h="384874">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Calibri" panose="020F050202020403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54968814"/>
                  </a:ext>
                </a:extLst>
              </a:tr>
              <a:tr h="384874">
                <a:tc>
                  <a:txBody>
                    <a:bodyPr/>
                    <a:lstStyle/>
                    <a:p>
                      <a:pPr algn="l" fontAlgn="b"/>
                      <a:r>
                        <a:rPr lang="en-US" sz="1200" b="0" i="0" u="none" strike="noStrike">
                          <a:solidFill>
                            <a:srgbClr val="000000"/>
                          </a:solidFill>
                          <a:effectLst/>
                          <a:latin typeface="Calibri" panose="020F0502020204030204" pitchFamily="34" charset="0"/>
                        </a:rPr>
                        <a:t>New profit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dirty="0">
                          <a:solidFill>
                            <a:srgbClr val="000000"/>
                          </a:solidFill>
                          <a:effectLst/>
                          <a:latin typeface="Calibri" panose="020F0502020204030204" pitchFamily="34" charset="0"/>
                        </a:rPr>
                        <a:t> $ 65,946,931.50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79589437"/>
                  </a:ext>
                </a:extLst>
              </a:tr>
            </a:tbl>
          </a:graphicData>
        </a:graphic>
      </p:graphicFrame>
    </p:spTree>
    <p:extLst>
      <p:ext uri="{BB962C8B-B14F-4D97-AF65-F5344CB8AC3E}">
        <p14:creationId xmlns:p14="http://schemas.microsoft.com/office/powerpoint/2010/main" val="2222956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4058-94EA-BC40-BDA0-C7C406290DCA}"/>
              </a:ext>
            </a:extLst>
          </p:cNvPr>
          <p:cNvSpPr>
            <a:spLocks noGrp="1"/>
          </p:cNvSpPr>
          <p:nvPr>
            <p:ph type="title"/>
          </p:nvPr>
        </p:nvSpPr>
        <p:spPr/>
        <p:txBody>
          <a:bodyPr/>
          <a:lstStyle/>
          <a:p>
            <a:r>
              <a:rPr lang="en-US" dirty="0"/>
              <a:t>Final Recommendation</a:t>
            </a:r>
          </a:p>
        </p:txBody>
      </p:sp>
      <p:sp>
        <p:nvSpPr>
          <p:cNvPr id="3" name="Content Placeholder 2">
            <a:extLst>
              <a:ext uri="{FF2B5EF4-FFF2-40B4-BE49-F238E27FC236}">
                <a16:creationId xmlns:a16="http://schemas.microsoft.com/office/drawing/2014/main" id="{0532056E-9901-054B-B8FB-4A07E160E664}"/>
              </a:ext>
            </a:extLst>
          </p:cNvPr>
          <p:cNvSpPr>
            <a:spLocks noGrp="1"/>
          </p:cNvSpPr>
          <p:nvPr>
            <p:ph idx="1"/>
          </p:nvPr>
        </p:nvSpPr>
        <p:spPr/>
        <p:txBody>
          <a:bodyPr/>
          <a:lstStyle/>
          <a:p>
            <a:r>
              <a:rPr lang="en-US" dirty="0"/>
              <a:t>Implement Strategy 3</a:t>
            </a:r>
          </a:p>
          <a:p>
            <a:r>
              <a:rPr lang="en-US" dirty="0"/>
              <a:t>This combined strategy will be the most effective for maximizing revenue</a:t>
            </a:r>
          </a:p>
        </p:txBody>
      </p:sp>
    </p:spTree>
    <p:extLst>
      <p:ext uri="{BB962C8B-B14F-4D97-AF65-F5344CB8AC3E}">
        <p14:creationId xmlns:p14="http://schemas.microsoft.com/office/powerpoint/2010/main" val="3838288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9">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7" name="Rectangle 1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F161C-7224-9E41-A2B4-F7D58A409B57}"/>
              </a:ext>
            </a:extLst>
          </p:cNvPr>
          <p:cNvSpPr>
            <a:spLocks noGrp="1"/>
          </p:cNvSpPr>
          <p:nvPr>
            <p:ph type="title"/>
          </p:nvPr>
        </p:nvSpPr>
        <p:spPr>
          <a:xfrm>
            <a:off x="914402" y="3108960"/>
            <a:ext cx="3798275" cy="2682240"/>
          </a:xfrm>
        </p:spPr>
        <p:txBody>
          <a:bodyPr vert="horz" lIns="91440" tIns="45720" rIns="91440" bIns="45720" rtlCol="0" anchor="b">
            <a:normAutofit/>
          </a:bodyPr>
          <a:lstStyle/>
          <a:p>
            <a:r>
              <a:rPr lang="en-US" dirty="0"/>
              <a:t>Q&amp;A</a:t>
            </a:r>
          </a:p>
        </p:txBody>
      </p:sp>
      <p:cxnSp>
        <p:nvCxnSpPr>
          <p:cNvPr id="18" name="Straight Connector 13">
            <a:extLst>
              <a:ext uri="{FF2B5EF4-FFF2-40B4-BE49-F238E27FC236}">
                <a16:creationId xmlns:a16="http://schemas.microsoft.com/office/drawing/2014/main" id="{923D9990-956B-4AC8-93BB-32078816E9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9" name="Graphic 6" descr="Questions">
            <a:extLst>
              <a:ext uri="{FF2B5EF4-FFF2-40B4-BE49-F238E27FC236}">
                <a16:creationId xmlns:a16="http://schemas.microsoft.com/office/drawing/2014/main" id="{98E16E4C-0A97-4642-A188-2BE169AE16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47952" y="921438"/>
            <a:ext cx="5208032" cy="5208032"/>
          </a:xfrm>
          <a:prstGeom prst="rect">
            <a:avLst/>
          </a:prstGeom>
        </p:spPr>
      </p:pic>
    </p:spTree>
    <p:extLst>
      <p:ext uri="{BB962C8B-B14F-4D97-AF65-F5344CB8AC3E}">
        <p14:creationId xmlns:p14="http://schemas.microsoft.com/office/powerpoint/2010/main" val="230925761"/>
      </p:ext>
    </p:extLst>
  </p:cSld>
  <p:clrMapOvr>
    <a:masterClrMapping/>
  </p:clrMapOvr>
</p:sld>
</file>

<file path=ppt/theme/theme1.xml><?xml version="1.0" encoding="utf-8"?>
<a:theme xmlns:a="http://schemas.openxmlformats.org/drawingml/2006/main" name="DashVTI">
  <a:themeElements>
    <a:clrScheme name="AnalogousFromLightSeedRightStep">
      <a:dk1>
        <a:srgbClr val="000000"/>
      </a:dk1>
      <a:lt1>
        <a:srgbClr val="FFFFFF"/>
      </a:lt1>
      <a:dk2>
        <a:srgbClr val="21303A"/>
      </a:dk2>
      <a:lt2>
        <a:srgbClr val="E2E3E8"/>
      </a:lt2>
      <a:accent1>
        <a:srgbClr val="ABA271"/>
      </a:accent1>
      <a:accent2>
        <a:srgbClr val="94A75E"/>
      </a:accent2>
      <a:accent3>
        <a:srgbClr val="83AA70"/>
      </a:accent3>
      <a:accent4>
        <a:srgbClr val="63B16A"/>
      </a:accent4>
      <a:accent5>
        <a:srgbClr val="70AD8F"/>
      </a:accent5>
      <a:accent6>
        <a:srgbClr val="62AEA8"/>
      </a:accent6>
      <a:hlink>
        <a:srgbClr val="6975AE"/>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4565</TotalTime>
  <Words>861</Words>
  <Application>Microsoft Macintosh PowerPoint</Application>
  <PresentationFormat>Widescreen</PresentationFormat>
  <Paragraphs>131</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Grandview Display</vt:lpstr>
      <vt:lpstr>DashVTI</vt:lpstr>
      <vt:lpstr>Lariat Car Rentals Analytics Presentation</vt:lpstr>
      <vt:lpstr>Background  </vt:lpstr>
      <vt:lpstr>Strategy 1 Purchase more cars for the fleet</vt:lpstr>
      <vt:lpstr>Strategy 1  Numbers</vt:lpstr>
      <vt:lpstr>Strategy 2 Increase business in low performing states</vt:lpstr>
      <vt:lpstr>Strategy 2 Numbers</vt:lpstr>
      <vt:lpstr>Strategy 3 Combined</vt:lpstr>
      <vt:lpstr>Final Recommendation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Lariat Car Rentals Presentation</dc:title>
  <dc:creator>N N</dc:creator>
  <cp:lastModifiedBy>N N</cp:lastModifiedBy>
  <cp:revision>15</cp:revision>
  <dcterms:created xsi:type="dcterms:W3CDTF">2021-08-11T20:26:51Z</dcterms:created>
  <dcterms:modified xsi:type="dcterms:W3CDTF">2021-08-25T18:53:18Z</dcterms:modified>
</cp:coreProperties>
</file>