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95" r:id="rId4"/>
    <p:sldId id="296" r:id="rId5"/>
    <p:sldId id="297" r:id="rId6"/>
    <p:sldId id="279" r:id="rId7"/>
  </p:sldIdLst>
  <p:sldSz cx="9144000" cy="5143500" type="screen16x9"/>
  <p:notesSz cx="6858000" cy="9144000"/>
  <p:embeddedFontLst>
    <p:embeddedFont>
      <p:font typeface="Quicksand" pitchFamily="2" charset="77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2BC7C8-C338-41CD-80D9-10C1A72606E0}">
  <a:tblStyle styleId="{EC2BC7C8-C338-41CD-80D9-10C1A72606E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FFAC687-9729-4D55-B406-9181E3D0BE0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4789"/>
  </p:normalViewPr>
  <p:slideViewPr>
    <p:cSldViewPr snapToGrid="0" snapToObjects="1">
      <p:cViewPr varScale="1">
        <p:scale>
          <a:sx n="121" d="100"/>
          <a:sy n="121" d="100"/>
        </p:scale>
        <p:origin x="1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emr/Downloads/housing-price-data-040420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emr/Downloads/housing-price-data-0404201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emr/Downloads/housing-price-data-0404201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emr/Downloads/housing-price-data-0404201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emr/Downloads/housing-price-data-0404201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Fence!$H$23</c:f>
                <c:numCache>
                  <c:formatCode>General</c:formatCode>
                  <c:ptCount val="1"/>
                  <c:pt idx="0">
                    <c:v>59120.964428156221</c:v>
                  </c:pt>
                </c:numCache>
              </c:numRef>
            </c:plus>
            <c:minus>
              <c:numRef>
                <c:f>Fence!$H$22</c:f>
                <c:numCache>
                  <c:formatCode>General</c:formatCode>
                  <c:ptCount val="1"/>
                  <c:pt idx="0">
                    <c:v>17975.321196451474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Good Privacy</c:v>
              </c:pt>
              <c:pt idx="1">
                <c:v> Good Wood</c:v>
              </c:pt>
            </c:strLit>
          </c:cat>
          <c:val>
            <c:numRef>
              <c:f>(Fence!$H$6,Fence!$I$6)</c:f>
              <c:numCache>
                <c:formatCode>General</c:formatCode>
                <c:ptCount val="2"/>
                <c:pt idx="0">
                  <c:v>178927.45762711865</c:v>
                </c:pt>
                <c:pt idx="1">
                  <c:v>140379.3148148148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D7-9144-8A23-032BEF1E9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0506223"/>
        <c:axId val="1830507871"/>
      </c:barChart>
      <c:catAx>
        <c:axId val="183050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507871"/>
        <c:crosses val="autoZero"/>
        <c:auto val="1"/>
        <c:lblAlgn val="ctr"/>
        <c:lblOffset val="100"/>
        <c:noMultiLvlLbl val="0"/>
      </c:catAx>
      <c:valAx>
        <c:axId val="183050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506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Fencing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0506223"/>
        <c:axId val="1830507871"/>
      </c:barChart>
      <c:catAx>
        <c:axId val="183050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507871"/>
        <c:crosses val="autoZero"/>
        <c:auto val="1"/>
        <c:lblAlgn val="ctr"/>
        <c:lblOffset val="100"/>
        <c:noMultiLvlLbl val="0"/>
      </c:catAx>
      <c:valAx>
        <c:axId val="183050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506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LandContour!$H$23</c:f>
                <c:numCache>
                  <c:formatCode>General</c:formatCode>
                  <c:ptCount val="1"/>
                  <c:pt idx="0">
                    <c:v>50190.748247094234</c:v>
                  </c:pt>
                </c:numCache>
              </c:numRef>
            </c:plus>
            <c:minus>
              <c:numRef>
                <c:f>LandContour!$H$22</c:f>
                <c:numCache>
                  <c:formatCode>General</c:formatCode>
                  <c:ptCount val="1"/>
                  <c:pt idx="0">
                    <c:v>23968.586539146709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Level</c:v>
              </c:pt>
              <c:pt idx="1">
                <c:v> Banked</c:v>
              </c:pt>
            </c:strLit>
          </c:cat>
          <c:val>
            <c:numRef>
              <c:f>(LandContour!$H$6,LandContour!$I$6)</c:f>
              <c:numCache>
                <c:formatCode>General</c:formatCode>
                <c:ptCount val="2"/>
                <c:pt idx="0">
                  <c:v>180183.74675819985</c:v>
                </c:pt>
                <c:pt idx="1">
                  <c:v>143104.07936507938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73-8942-B873-65D19882A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8229215"/>
        <c:axId val="1428380207"/>
      </c:barChart>
      <c:catAx>
        <c:axId val="1428229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380207"/>
        <c:crosses val="autoZero"/>
        <c:auto val="1"/>
        <c:lblAlgn val="ctr"/>
        <c:lblOffset val="100"/>
        <c:noMultiLvlLbl val="0"/>
      </c:catAx>
      <c:valAx>
        <c:axId val="1428380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229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Fencing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0506223"/>
        <c:axId val="1830507871"/>
      </c:barChart>
      <c:catAx>
        <c:axId val="183050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507871"/>
        <c:crosses val="autoZero"/>
        <c:auto val="1"/>
        <c:lblAlgn val="ctr"/>
        <c:lblOffset val="100"/>
        <c:noMultiLvlLbl val="0"/>
      </c:catAx>
      <c:valAx>
        <c:axId val="183050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506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MSZoning!$H$23</c:f>
                <c:numCache>
                  <c:formatCode>General</c:formatCode>
                  <c:ptCount val="1"/>
                  <c:pt idx="0">
                    <c:v>-20269.683504511642</c:v>
                  </c:pt>
                </c:numCache>
              </c:numRef>
            </c:plus>
            <c:minus>
              <c:numRef>
                <c:f>MSZoning!$H$22</c:f>
                <c:numCache>
                  <c:formatCode>General</c:formatCode>
                  <c:ptCount val="1"/>
                  <c:pt idx="0">
                    <c:v>-47508.617575305761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Residential</c:v>
              </c:pt>
              <c:pt idx="1">
                <c:v> Floating Village</c:v>
              </c:pt>
            </c:strLit>
          </c:cat>
          <c:val>
            <c:numRef>
              <c:f>(MSZoning!$H$6,MSZoning!$I$6)</c:f>
              <c:numCache>
                <c:formatCode>General</c:formatCode>
                <c:ptCount val="2"/>
                <c:pt idx="0">
                  <c:v>180124.91099855283</c:v>
                </c:pt>
                <c:pt idx="1">
                  <c:v>214014.06153846154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59-EC46-9DCB-C384E974E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9608607"/>
        <c:axId val="1429812015"/>
      </c:barChart>
      <c:catAx>
        <c:axId val="1429608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812015"/>
        <c:crosses val="autoZero"/>
        <c:auto val="1"/>
        <c:lblAlgn val="ctr"/>
        <c:lblOffset val="100"/>
        <c:noMultiLvlLbl val="0"/>
      </c:catAx>
      <c:valAx>
        <c:axId val="1429812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608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accent1"/>
                </a:solidFill>
                <a:latin typeface="Quicksand"/>
                <a:sym typeface="Quicksand"/>
              </a:rPr>
              <a:t>Our team has money earmarked for investment into mortgage-backed securities.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dirty="0">
              <a:solidFill>
                <a:schemeClr val="accent1"/>
              </a:solidFill>
              <a:latin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accent1"/>
                </a:solidFill>
                <a:latin typeface="Quicksand"/>
                <a:sym typeface="Quicksand"/>
              </a:rPr>
              <a:t>Using statistical analysis and by running t-tests on housing variables, I was able to uncover housing factors that contribute to the final sales price of the house.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dirty="0">
              <a:solidFill>
                <a:schemeClr val="accent1"/>
              </a:solidFill>
              <a:latin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accent1"/>
                </a:solidFill>
                <a:latin typeface="Quicksand"/>
                <a:sym typeface="Quicksand"/>
              </a:rPr>
              <a:t>The dataset used recorded factors like fencing type, land contour, </a:t>
            </a:r>
            <a:r>
              <a:rPr lang="en-US" sz="1100" dirty="0" err="1">
                <a:solidFill>
                  <a:schemeClr val="accent1"/>
                </a:solidFill>
                <a:latin typeface="Quicksand"/>
                <a:sym typeface="Quicksand"/>
              </a:rPr>
              <a:t>MSZoning</a:t>
            </a:r>
            <a:r>
              <a:rPr lang="en-US" sz="1100" dirty="0">
                <a:solidFill>
                  <a:schemeClr val="accent1"/>
                </a:solidFill>
                <a:latin typeface="Quicksand"/>
                <a:sym typeface="Quicksand"/>
              </a:rPr>
              <a:t>, and </a:t>
            </a:r>
            <a:r>
              <a:rPr lang="en-US" sz="1100" dirty="0" err="1">
                <a:solidFill>
                  <a:schemeClr val="accent1"/>
                </a:solidFill>
                <a:latin typeface="Quicksand"/>
                <a:sym typeface="Quicksand"/>
              </a:rPr>
              <a:t>LotShape</a:t>
            </a:r>
            <a:r>
              <a:rPr lang="en-US" sz="1100" dirty="0">
                <a:solidFill>
                  <a:schemeClr val="accent1"/>
                </a:solidFill>
                <a:latin typeface="Quicksand"/>
                <a:sym typeface="Quicksand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accent1"/>
                </a:solidFill>
                <a:latin typeface="Quicksand"/>
                <a:sym typeface="Quicksand"/>
              </a:rPr>
              <a:t>For fencing there were several options to examine which were fences with Good Privacy, Minimum Privacy, Good Wood, Minimum Wood or Wire, and No Fence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It seems obvious that those homes with minimum privacy or no fence might sell for less.  What I thought was more ambiguous was the difference between good privacy and good wood.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After running a t-test on the data we found that there is a statistically significant difference between mean sale prices of houses with Good Privacy over those with Good Wood.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P-value was less than 0.05 and we have  95% confidence mean difference between 17975.3 and 59121.0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0026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accent1"/>
                </a:solidFill>
                <a:latin typeface="Quicksand"/>
                <a:sym typeface="Quicksand"/>
              </a:rPr>
              <a:t>Another factor I chose to look at was the level contour of the house.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seems like a factor that could go easily overlooked when evaluating the potential profitability of a house.  I wanted to find out if there would be a meaningful difference between types of land contours for housing.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Options available for this factor were Level (or near flat), Banked (meaning a quick and significant rise from street grade to building, Hillside, and Low Depression.  I wanted to compare level and banked because I felt like it would be easier to intuitively understand the difference between flat ground and a banked level with a sharp change in slope.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Running a t test found a significant difference in the means of level vs banked land contours.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P-value was less than 0.05 and we have 95% confidence mean difference between 23,968.6 and 50,190.7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0221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accent1"/>
                </a:solidFill>
                <a:latin typeface="Quicksand"/>
                <a:sym typeface="Quicksand"/>
              </a:rPr>
              <a:t>The type of zoning a house is in should definitely be considered as well.  It’s well known how important location is for buyers considering a new house and using zoning is one factor that could be used to predict where higher selling houses would be located.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dirty="0">
              <a:solidFill>
                <a:schemeClr val="accent1"/>
              </a:solidFill>
              <a:latin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accent1"/>
                </a:solidFill>
                <a:latin typeface="Quicksand"/>
                <a:sym typeface="Quicksand"/>
              </a:rPr>
              <a:t>This factor had many options to consider including:  agriculture, commercial, floating village, residential, industrial, residential high density, residential low density, residential low density park, and residential medium density.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dirty="0">
              <a:solidFill>
                <a:schemeClr val="accent1"/>
              </a:solidFill>
              <a:latin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 be able to make a clear comparison I grouped together Residential high, low, and medium density to represent any residential area.  I compared this to floating village which is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special area where a retirement community was developed.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My thinking was that those who are older and have accumulated more wealth in their lives to live in retirement communities would have higher priced homes.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Running a t test found a significant difference in the means of residential vs floating village zones.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P-value was less than 0.05 and we have 95% confidence mean difference between -47508.6 and -20269.7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49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can best maximize returns from investments by considering which factors predict houses selling for the best prices.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By considering fencing, land contours, and zoning we can be given extra insight into which homes to buy.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Home Pricing Factors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dirty="0"/>
              <a:t>Background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5374118" cy="77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600" dirty="0">
                <a:solidFill>
                  <a:schemeClr val="accent1"/>
                </a:solidFill>
                <a:latin typeface="Quicksand"/>
                <a:sym typeface="Quicksand"/>
              </a:rPr>
              <a:t>Our team has money earmarked for investment into mortgage-backed securities.</a:t>
            </a:r>
          </a:p>
          <a:p>
            <a:br>
              <a:rPr lang="en-US" sz="1200" dirty="0"/>
            </a:br>
            <a:endParaRPr sz="1200" b="0" i="0" u="none" strike="noStrike" cap="none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672394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77;p13">
            <a:extLst>
              <a:ext uri="{FF2B5EF4-FFF2-40B4-BE49-F238E27FC236}">
                <a16:creationId xmlns:a16="http://schemas.microsoft.com/office/drawing/2014/main" id="{C68C1DEC-3174-6541-B891-109B7E24D07C}"/>
              </a:ext>
            </a:extLst>
          </p:cNvPr>
          <p:cNvSpPr txBox="1"/>
          <p:nvPr/>
        </p:nvSpPr>
        <p:spPr>
          <a:xfrm>
            <a:off x="1165475" y="2209799"/>
            <a:ext cx="5374118" cy="77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600" dirty="0">
                <a:solidFill>
                  <a:schemeClr val="accent1"/>
                </a:solidFill>
                <a:latin typeface="Quicksand"/>
                <a:sym typeface="Quicksand"/>
              </a:rPr>
              <a:t>Factors to consider</a:t>
            </a:r>
          </a:p>
          <a:p>
            <a:br>
              <a:rPr lang="en-US" sz="1200" dirty="0"/>
            </a:br>
            <a:endParaRPr sz="1200" b="0" i="0" u="none" strike="noStrike" cap="none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dirty="0"/>
              <a:t>Fencing</a:t>
            </a:r>
            <a:endParaRPr sz="2400" dirty="0"/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870089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1"/>
              </a:buClr>
              <a:buSzPts val="1800"/>
            </a:pPr>
            <a:r>
              <a:rPr lang="en-US" sz="2400" dirty="0">
                <a:solidFill>
                  <a:schemeClr val="accent1"/>
                </a:solidFill>
                <a:latin typeface="Quicksand"/>
                <a:sym typeface="Quicksand"/>
              </a:rPr>
              <a:t>Good Privacy &gt; Good Wood</a:t>
            </a:r>
            <a:endParaRPr sz="2400" dirty="0">
              <a:solidFill>
                <a:schemeClr val="accent1"/>
              </a:solidFill>
              <a:latin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39670E6-09E8-5741-8F44-1164FB22E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153616"/>
              </p:ext>
            </p:extLst>
          </p:nvPr>
        </p:nvGraphicFramePr>
        <p:xfrm>
          <a:off x="1165475" y="1048457"/>
          <a:ext cx="4871400" cy="272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061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dirty="0"/>
              <a:t>Land Contours</a:t>
            </a:r>
            <a:endParaRPr sz="2400" dirty="0"/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870089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1"/>
              </a:buClr>
              <a:buSzPts val="1800"/>
            </a:pPr>
            <a:r>
              <a:rPr lang="en-US" sz="2400" dirty="0">
                <a:solidFill>
                  <a:schemeClr val="accent1"/>
                </a:solidFill>
                <a:latin typeface="Quicksand"/>
                <a:sym typeface="Quicksand"/>
              </a:rPr>
              <a:t>Level Contour &gt; Banked</a:t>
            </a:r>
            <a:endParaRPr sz="2400" dirty="0">
              <a:solidFill>
                <a:schemeClr val="accent1"/>
              </a:solidFill>
              <a:latin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39670E6-09E8-5741-8F44-1164FB22E8EE}"/>
              </a:ext>
            </a:extLst>
          </p:cNvPr>
          <p:cNvGraphicFramePr>
            <a:graphicFrameLocks/>
          </p:cNvGraphicFramePr>
          <p:nvPr/>
        </p:nvGraphicFramePr>
        <p:xfrm>
          <a:off x="1424298" y="949610"/>
          <a:ext cx="4871400" cy="272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5DF3444-F63E-7F49-B057-7FE62363A6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712311"/>
              </p:ext>
            </p:extLst>
          </p:nvPr>
        </p:nvGraphicFramePr>
        <p:xfrm>
          <a:off x="1165475" y="1048457"/>
          <a:ext cx="4871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5340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dirty="0"/>
              <a:t>Zoning</a:t>
            </a:r>
            <a:endParaRPr sz="2400" dirty="0"/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870089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1"/>
              </a:buClr>
              <a:buSzPts val="1800"/>
            </a:pPr>
            <a:r>
              <a:rPr lang="en-US" sz="2400" dirty="0">
                <a:solidFill>
                  <a:schemeClr val="accent1"/>
                </a:solidFill>
                <a:latin typeface="Quicksand"/>
                <a:sym typeface="Quicksand"/>
              </a:rPr>
              <a:t>Floating Village &gt; Residential</a:t>
            </a:r>
            <a:endParaRPr sz="2400" dirty="0">
              <a:solidFill>
                <a:schemeClr val="accent1"/>
              </a:solidFill>
              <a:latin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39670E6-09E8-5741-8F44-1164FB22E8EE}"/>
              </a:ext>
            </a:extLst>
          </p:cNvPr>
          <p:cNvGraphicFramePr>
            <a:graphicFrameLocks/>
          </p:cNvGraphicFramePr>
          <p:nvPr/>
        </p:nvGraphicFramePr>
        <p:xfrm>
          <a:off x="1424298" y="949610"/>
          <a:ext cx="4871400" cy="272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A981B22-8CFA-C442-B2A5-AE7D1F57C0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744965"/>
              </p:ext>
            </p:extLst>
          </p:nvPr>
        </p:nvGraphicFramePr>
        <p:xfrm>
          <a:off x="1165475" y="1147305"/>
          <a:ext cx="48713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253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344" name="Google Shape;344;p35"/>
          <p:cNvSpPr txBox="1">
            <a:spLocks noGrp="1"/>
          </p:cNvSpPr>
          <p:nvPr>
            <p:ph type="body" idx="1"/>
          </p:nvPr>
        </p:nvSpPr>
        <p:spPr>
          <a:xfrm>
            <a:off x="1165498" y="1130515"/>
            <a:ext cx="6858000" cy="64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3F3F3"/>
                </a:solidFill>
              </a:rPr>
              <a:t>Make informed purchasing decisions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344;p35">
            <a:extLst>
              <a:ext uri="{FF2B5EF4-FFF2-40B4-BE49-F238E27FC236}">
                <a16:creationId xmlns:a16="http://schemas.microsoft.com/office/drawing/2014/main" id="{43C27605-EAAD-DE46-88E5-DDBD5D918F32}"/>
              </a:ext>
            </a:extLst>
          </p:cNvPr>
          <p:cNvSpPr txBox="1">
            <a:spLocks/>
          </p:cNvSpPr>
          <p:nvPr/>
        </p:nvSpPr>
        <p:spPr>
          <a:xfrm>
            <a:off x="1165475" y="2387412"/>
            <a:ext cx="6858000" cy="64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Consider: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	 fencing, land contours, zoning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Macintosh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Quicksand</vt:lpstr>
      <vt:lpstr>Eleanor template</vt:lpstr>
      <vt:lpstr>Home Pricing Factors</vt:lpstr>
      <vt:lpstr>Background</vt:lpstr>
      <vt:lpstr>Fencing</vt:lpstr>
      <vt:lpstr>Land Contours</vt:lpstr>
      <vt:lpstr>Zoning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Pricing Factors</dc:title>
  <cp:lastModifiedBy>N N</cp:lastModifiedBy>
  <cp:revision>1</cp:revision>
  <dcterms:modified xsi:type="dcterms:W3CDTF">2021-10-05T04:01:46Z</dcterms:modified>
</cp:coreProperties>
</file>