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304" r:id="rId3"/>
    <p:sldId id="257" r:id="rId4"/>
    <p:sldId id="305" r:id="rId5"/>
    <p:sldId id="258" r:id="rId6"/>
    <p:sldId id="270" r:id="rId7"/>
    <p:sldId id="306" r:id="rId8"/>
    <p:sldId id="307" r:id="rId9"/>
    <p:sldId id="308" r:id="rId10"/>
    <p:sldId id="309" r:id="rId11"/>
  </p:sldIdLst>
  <p:sldSz cx="9144000" cy="5143500" type="screen16x9"/>
  <p:notesSz cx="6858000" cy="9144000"/>
  <p:embeddedFontLst>
    <p:embeddedFont>
      <p:font typeface="Arimo" panose="020B0604020202020204" pitchFamily="34" charset="0"/>
      <p:regular r:id="rId13"/>
      <p:bold r:id="rId14"/>
      <p:italic r:id="rId15"/>
      <p:boldItalic r:id="rId16"/>
    </p:embeddedFont>
    <p:embeddedFont>
      <p:font typeface="Average" panose="02000503040000020003" pitchFamily="2" charset="77"/>
      <p:regular r:id="rId17"/>
    </p:embeddedFont>
    <p:embeddedFont>
      <p:font typeface="Cardo" panose="02020600000000000000" pitchFamily="18" charset="-79"/>
      <p:regular r:id="rId18"/>
      <p:bold r:id="rId19"/>
      <p:italic r:id="rId20"/>
    </p:embeddedFont>
    <p:embeddedFont>
      <p:font typeface="Georgia" panose="02040502050405020303" pitchFamily="18" charset="0"/>
      <p:regular r:id="rId21"/>
      <p:bold r:id="rId22"/>
      <p:italic r:id="rId23"/>
      <p:boldItalic r:id="rId24"/>
    </p:embeddedFont>
    <p:embeddedFont>
      <p:font typeface="Gotham" pitchFamily="2" charset="77"/>
      <p:regular r:id="rId25"/>
      <p:bold r:id="rId26"/>
    </p:embeddedFont>
    <p:embeddedFont>
      <p:font typeface="Gotham Light" pitchFamily="2" charset="77"/>
      <p:regular r:id="rId27"/>
    </p:embeddedFont>
    <p:embeddedFont>
      <p:font typeface="Roboto Condensed Light" panose="020F0302020204030204" pitchFamily="34"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954"/>
    <a:srgbClr val="19B954"/>
    <a:srgbClr val="19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A7B599-F5D6-431E-A2A2-ABB42728DD75}">
  <a:tblStyle styleId="{5EA7B599-F5D6-431E-A2A2-ABB42728DD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197"/>
  </p:normalViewPr>
  <p:slideViewPr>
    <p:cSldViewPr snapToGrid="0">
      <p:cViewPr>
        <p:scale>
          <a:sx n="120" d="100"/>
          <a:sy n="120" d="100"/>
        </p:scale>
        <p:origin x="200" y="3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mazon_Ech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welcome to my Spotify data analysis presentation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03974c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03974c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now take any questions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5475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03974c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03974c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Spotify</a:t>
            </a:r>
            <a:r>
              <a:rPr lang="en-US" sz="1100" b="0" i="0" u="none" strike="noStrike" cap="none" dirty="0">
                <a:solidFill>
                  <a:srgbClr val="000000"/>
                </a:solidFill>
                <a:effectLst/>
                <a:latin typeface="Arial"/>
                <a:ea typeface="Arial"/>
                <a:cs typeface="Arial"/>
                <a:sym typeface="Arial"/>
              </a:rPr>
              <a:t> is a Swedish audio streaming and media services provider founded in 2006.  It is the world's largest music streaming service providers, with over 381 million monthly active user, including 172 million paying subscribers, as of September 2021</a:t>
            </a:r>
          </a:p>
          <a:p>
            <a:r>
              <a:rPr lang="en-US" sz="1100" b="0" i="0" u="none" strike="noStrike" cap="none" dirty="0">
                <a:solidFill>
                  <a:srgbClr val="000000"/>
                </a:solidFill>
                <a:effectLst/>
                <a:latin typeface="Arial"/>
                <a:ea typeface="Arial"/>
                <a:cs typeface="Arial"/>
                <a:sym typeface="Arial"/>
              </a:rPr>
              <a:t>Spotify offers digital copyright restricted recorded music and podcasts, including more than 70 million songs, from record labels and media companies.</a:t>
            </a:r>
            <a:r>
              <a:rPr lang="en-US" sz="1100" b="0" i="0" u="none" strike="noStrike" cap="none" baseline="3000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As a freemium service, basic features are free with advertisements and limited control, while additional features, such as offline listening and commercial-free listening, are offered via paid subscriptions. Users can search for music based on artist, album, or genre, and can create, edit, and share playlists</a:t>
            </a:r>
          </a:p>
          <a:p>
            <a:r>
              <a:rPr lang="en-US" sz="1100" b="0" i="0" u="none" strike="noStrike" cap="none" dirty="0">
                <a:solidFill>
                  <a:srgbClr val="000000"/>
                </a:solidFill>
                <a:effectLst/>
                <a:latin typeface="Arial"/>
                <a:ea typeface="Arial"/>
                <a:cs typeface="Arial"/>
                <a:sym typeface="Arial"/>
              </a:rPr>
              <a:t>Spotify is available in most of Europe and the Americas, Oceania and more than 40 countries in Africa as of July 2021</a:t>
            </a:r>
            <a:r>
              <a:rPr lang="en-US" sz="1100" b="0" i="0" u="none" strike="noStrike" cap="none" baseline="3000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(including South Africa and Mauritius) and Asia. By the end of 2021,</a:t>
            </a:r>
            <a:r>
              <a:rPr lang="en-US" sz="1100" b="0" i="0" u="none" strike="noStrike" cap="none" baseline="3000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Spotify is expected to operate in a total of 178 countries.  The service is available on most modern devices including Windows, macOS, and Linux computers, iOS and Android smartphones and tablets and AI enabled smart speakers such as Amazon Echo</a:t>
            </a:r>
            <a:r>
              <a:rPr lang="en-US" sz="1100" b="0" i="0" u="none" strike="noStrike" cap="none" dirty="0">
                <a:solidFill>
                  <a:srgbClr val="000000"/>
                </a:solidFill>
                <a:effectLst/>
                <a:latin typeface="Arial"/>
                <a:ea typeface="Arial"/>
                <a:cs typeface="Arial"/>
                <a:sym typeface="Arial"/>
                <a:hlinkClick r:id="rId3" tooltip="Amazon Echo"/>
              </a:rPr>
              <a:t> </a:t>
            </a:r>
            <a:r>
              <a:rPr lang="en-US" sz="1100" b="0" i="0" u="none" strike="noStrike" cap="none" dirty="0">
                <a:solidFill>
                  <a:srgbClr val="000000"/>
                </a:solidFill>
                <a:effectLst/>
                <a:latin typeface="Arial"/>
                <a:ea typeface="Arial"/>
                <a:cs typeface="Arial"/>
                <a:sym typeface="Arial"/>
              </a:rPr>
              <a:t>and Google Home</a:t>
            </a:r>
          </a:p>
          <a:p>
            <a:r>
              <a:rPr lang="en-US" sz="1100" b="0" i="0" u="none" strike="noStrike" cap="none" dirty="0">
                <a:solidFill>
                  <a:srgbClr val="000000"/>
                </a:solidFill>
                <a:effectLst/>
                <a:latin typeface="Arial"/>
                <a:ea typeface="Arial"/>
                <a:cs typeface="Arial"/>
                <a:sym typeface="Arial"/>
              </a:rPr>
              <a:t>Unlike physical or download sales, which pay artists a fixed price per song or album sold, Spotify pays royalties based on the number of artist streams as a proportion of total songs streamed. It distributes approximately 70% of its total revenue to rights holders (often record labels), who then pay artists based on individual agreements.</a:t>
            </a:r>
            <a:r>
              <a:rPr lang="en-US" sz="1100" b="0" i="0" u="none" strike="noStrike" cap="none" baseline="3000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Approximately 13,000 of seven million artists on Spotify generated $50,000 or more in payments in 2020.</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Spotify generates more money for rights holders than any other streaming service: As of 2020, Spotify has paid over $23 billion in royalties to rights holders — including over $5 billion in 2020 alone, up from $3.3 billion in 2017</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227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03974c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03974c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objective for this analysis was to understand the influence of different song features on popularity.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value in this can be seen for artists and record labels who seek to put out popular music to generate revenue.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03974c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03974c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determine what features of a song have an influence on popularity we used hypothesis tests (or t-tests) to see if there were significant differences in the population mean using the sample means from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Basically, we are looking to see the likelihood that the differences in our samples is due to random chance.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groups were separated into high low categories that were split on 0.50 since all the values were rate on a 0 to 1 scale.</a:t>
            </a:r>
          </a:p>
          <a:p>
            <a:pPr marL="0" lvl="0" indent="0" algn="l" rtl="0">
              <a:spcBef>
                <a:spcPts val="0"/>
              </a:spcBef>
              <a:spcAft>
                <a:spcPts val="0"/>
              </a:spcAft>
              <a:buNone/>
            </a:pPr>
            <a:r>
              <a:rPr lang="en-US" dirty="0"/>
              <a:t>Meaning for example a song with less than 0.50 energy rating would be considered Low and more than 0.50 would be high.</a:t>
            </a:r>
            <a:endParaRPr dirty="0"/>
          </a:p>
        </p:txBody>
      </p:sp>
    </p:spTree>
    <p:extLst>
      <p:ext uri="{BB962C8B-B14F-4D97-AF65-F5344CB8AC3E}">
        <p14:creationId xmlns:p14="http://schemas.microsoft.com/office/powerpoint/2010/main" val="39931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a03974c1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a03974c1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three features we explored are:  energy, danceability, and valence</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Energy is a measure from 0.0 to 1.0 and represents a perceptual measure of intensity and activity. Typically, energetic tracks feel fast, loud, and noisy.</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Describes how suitable a track is for dancing based on a combination of musical elements including tempo, rhythm stability, beat strength, and overall regularity. A value of 0.0 is least danceable and 1.0 is most danceable.</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measure from 0.0 to 1.0 describing the musical positiveness conveyed by a track. Tracks with high valence sound more positive (e.g. happy, cheerful, euphoric), while tracks with low valence sound more negative (e.g. sad, depressed, angry).</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*Give example of high energy vs low energy songs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ab714ce38_0_28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ab714ce38_0_28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our test on energy we found a p-value far less than 0.05 which suggests that there is a statistically significant difference in the means for low and high energy songs.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we can see that songs rated as high energy tend to be more popular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difference in means and confidence interval</a:t>
            </a:r>
          </a:p>
          <a:p>
            <a:pPr marL="0" lvl="0" indent="0" algn="l" rtl="0">
              <a:spcBef>
                <a:spcPts val="0"/>
              </a:spcBef>
              <a:spcAft>
                <a:spcPts val="0"/>
              </a:spcAft>
              <a:buNone/>
            </a:pPr>
            <a:r>
              <a:rPr lang="en-US" dirty="0"/>
              <a:t>*Add examples of songs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ab714ce38_0_28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ab714ce38_0_28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Testing danceability we also found a p-value much lower than 0.05 showing a statistically significant difference.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danceable songs tend to be more popular which makes sense when thinking about the prevalence of dance in pop music.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difference in means and confidence interval</a:t>
            </a:r>
          </a:p>
          <a:p>
            <a:pPr marL="0" lvl="0" indent="0" algn="l" rtl="0">
              <a:spcBef>
                <a:spcPts val="0"/>
              </a:spcBef>
              <a:spcAft>
                <a:spcPts val="0"/>
              </a:spcAft>
              <a:buNone/>
            </a:pPr>
            <a:r>
              <a:rPr lang="en-US" dirty="0"/>
              <a:t>*Add examples of songs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22205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ab714ce38_0_28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ab714ce38_0_28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our test on valence we found a p value greater than 0.05 meaning there was not a significant difference in means.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you can see from the visualization songs from both low and high valence groups seem to be similar in popularity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difference in means and confidence interval</a:t>
            </a:r>
          </a:p>
          <a:p>
            <a:pPr marL="0" lvl="0" indent="0" algn="l" rtl="0">
              <a:spcBef>
                <a:spcPts val="0"/>
              </a:spcBef>
              <a:spcAft>
                <a:spcPts val="0"/>
              </a:spcAft>
              <a:buNone/>
            </a:pPr>
            <a:r>
              <a:rPr lang="en-US" dirty="0"/>
              <a:t>*Add examples of songs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878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a03974c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a03974c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an artist or label seeking to put out popular music should consider making music that 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High energy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Highly danceable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have any valence</a:t>
            </a:r>
            <a:endParaRPr dirty="0"/>
          </a:p>
        </p:txBody>
      </p:sp>
    </p:spTree>
    <p:extLst>
      <p:ext uri="{BB962C8B-B14F-4D97-AF65-F5344CB8AC3E}">
        <p14:creationId xmlns:p14="http://schemas.microsoft.com/office/powerpoint/2010/main" val="327116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21100" y="1170272"/>
            <a:ext cx="6901800" cy="1970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Font typeface="Average"/>
              <a:buNone/>
              <a:defRPr sz="6500">
                <a:solidFill>
                  <a:schemeClr val="lt1"/>
                </a:solidFill>
                <a:latin typeface="Average"/>
                <a:ea typeface="Average"/>
                <a:cs typeface="Average"/>
                <a:sym typeface="Average"/>
              </a:defRPr>
            </a:lvl1pPr>
            <a:lvl2pPr lvl="1" algn="ctr">
              <a:spcBef>
                <a:spcPts val="0"/>
              </a:spcBef>
              <a:spcAft>
                <a:spcPts val="0"/>
              </a:spcAft>
              <a:buSzPts val="5200"/>
              <a:buFont typeface="Average"/>
              <a:buNone/>
              <a:defRPr sz="5200">
                <a:latin typeface="Average"/>
                <a:ea typeface="Average"/>
                <a:cs typeface="Average"/>
                <a:sym typeface="Average"/>
              </a:defRPr>
            </a:lvl2pPr>
            <a:lvl3pPr lvl="2" algn="ctr">
              <a:spcBef>
                <a:spcPts val="0"/>
              </a:spcBef>
              <a:spcAft>
                <a:spcPts val="0"/>
              </a:spcAft>
              <a:buSzPts val="5200"/>
              <a:buFont typeface="Average"/>
              <a:buNone/>
              <a:defRPr sz="5200">
                <a:latin typeface="Average"/>
                <a:ea typeface="Average"/>
                <a:cs typeface="Average"/>
                <a:sym typeface="Average"/>
              </a:defRPr>
            </a:lvl3pPr>
            <a:lvl4pPr lvl="3" algn="ctr">
              <a:spcBef>
                <a:spcPts val="0"/>
              </a:spcBef>
              <a:spcAft>
                <a:spcPts val="0"/>
              </a:spcAft>
              <a:buSzPts val="5200"/>
              <a:buFont typeface="Average"/>
              <a:buNone/>
              <a:defRPr sz="5200">
                <a:latin typeface="Average"/>
                <a:ea typeface="Average"/>
                <a:cs typeface="Average"/>
                <a:sym typeface="Average"/>
              </a:defRPr>
            </a:lvl4pPr>
            <a:lvl5pPr lvl="4" algn="ctr">
              <a:spcBef>
                <a:spcPts val="0"/>
              </a:spcBef>
              <a:spcAft>
                <a:spcPts val="0"/>
              </a:spcAft>
              <a:buSzPts val="5200"/>
              <a:buFont typeface="Average"/>
              <a:buNone/>
              <a:defRPr sz="5200">
                <a:latin typeface="Average"/>
                <a:ea typeface="Average"/>
                <a:cs typeface="Average"/>
                <a:sym typeface="Average"/>
              </a:defRPr>
            </a:lvl5pPr>
            <a:lvl6pPr lvl="5" algn="ctr">
              <a:spcBef>
                <a:spcPts val="0"/>
              </a:spcBef>
              <a:spcAft>
                <a:spcPts val="0"/>
              </a:spcAft>
              <a:buSzPts val="5200"/>
              <a:buFont typeface="Average"/>
              <a:buNone/>
              <a:defRPr sz="5200">
                <a:latin typeface="Average"/>
                <a:ea typeface="Average"/>
                <a:cs typeface="Average"/>
                <a:sym typeface="Average"/>
              </a:defRPr>
            </a:lvl6pPr>
            <a:lvl7pPr lvl="6" algn="ctr">
              <a:spcBef>
                <a:spcPts val="0"/>
              </a:spcBef>
              <a:spcAft>
                <a:spcPts val="0"/>
              </a:spcAft>
              <a:buSzPts val="5200"/>
              <a:buFont typeface="Average"/>
              <a:buNone/>
              <a:defRPr sz="5200">
                <a:latin typeface="Average"/>
                <a:ea typeface="Average"/>
                <a:cs typeface="Average"/>
                <a:sym typeface="Average"/>
              </a:defRPr>
            </a:lvl7pPr>
            <a:lvl8pPr lvl="7" algn="ctr">
              <a:spcBef>
                <a:spcPts val="0"/>
              </a:spcBef>
              <a:spcAft>
                <a:spcPts val="0"/>
              </a:spcAft>
              <a:buSzPts val="5200"/>
              <a:buFont typeface="Average"/>
              <a:buNone/>
              <a:defRPr sz="5200">
                <a:latin typeface="Average"/>
                <a:ea typeface="Average"/>
                <a:cs typeface="Average"/>
                <a:sym typeface="Average"/>
              </a:defRPr>
            </a:lvl8pPr>
            <a:lvl9pPr lvl="8" algn="ctr">
              <a:spcBef>
                <a:spcPts val="0"/>
              </a:spcBef>
              <a:spcAft>
                <a:spcPts val="0"/>
              </a:spcAft>
              <a:buSzPts val="5200"/>
              <a:buFont typeface="Average"/>
              <a:buNone/>
              <a:defRPr sz="5200">
                <a:latin typeface="Average"/>
                <a:ea typeface="Average"/>
                <a:cs typeface="Average"/>
                <a:sym typeface="Average"/>
              </a:defRPr>
            </a:lvl9pPr>
          </a:lstStyle>
          <a:p>
            <a:endParaRPr/>
          </a:p>
        </p:txBody>
      </p:sp>
      <p:sp>
        <p:nvSpPr>
          <p:cNvPr id="10" name="Google Shape;10;p2"/>
          <p:cNvSpPr txBox="1">
            <a:spLocks noGrp="1"/>
          </p:cNvSpPr>
          <p:nvPr>
            <p:ph type="subTitle" idx="1"/>
          </p:nvPr>
        </p:nvSpPr>
        <p:spPr>
          <a:xfrm>
            <a:off x="2032500" y="3743571"/>
            <a:ext cx="5079000" cy="27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Arimo"/>
              <a:buNone/>
              <a:defRPr sz="1500">
                <a:solidFill>
                  <a:srgbClr val="CCCCCC"/>
                </a:solidFill>
                <a:latin typeface="Cardo"/>
                <a:ea typeface="Cardo"/>
                <a:cs typeface="Cardo"/>
                <a:sym typeface="Cardo"/>
              </a:defRPr>
            </a:lvl1pPr>
            <a:lvl2pPr lvl="1" algn="ctr">
              <a:lnSpc>
                <a:spcPct val="100000"/>
              </a:lnSpc>
              <a:spcBef>
                <a:spcPts val="0"/>
              </a:spcBef>
              <a:spcAft>
                <a:spcPts val="0"/>
              </a:spcAft>
              <a:buSzPts val="2800"/>
              <a:buFont typeface="Arimo"/>
              <a:buNone/>
              <a:defRPr sz="2800">
                <a:latin typeface="Arimo"/>
                <a:ea typeface="Arimo"/>
                <a:cs typeface="Arimo"/>
                <a:sym typeface="Arimo"/>
              </a:defRPr>
            </a:lvl2pPr>
            <a:lvl3pPr lvl="2" algn="ctr">
              <a:lnSpc>
                <a:spcPct val="100000"/>
              </a:lnSpc>
              <a:spcBef>
                <a:spcPts val="0"/>
              </a:spcBef>
              <a:spcAft>
                <a:spcPts val="0"/>
              </a:spcAft>
              <a:buSzPts val="2800"/>
              <a:buFont typeface="Arimo"/>
              <a:buNone/>
              <a:defRPr sz="2800">
                <a:latin typeface="Arimo"/>
                <a:ea typeface="Arimo"/>
                <a:cs typeface="Arimo"/>
                <a:sym typeface="Arimo"/>
              </a:defRPr>
            </a:lvl3pPr>
            <a:lvl4pPr lvl="3" algn="ctr">
              <a:lnSpc>
                <a:spcPct val="100000"/>
              </a:lnSpc>
              <a:spcBef>
                <a:spcPts val="0"/>
              </a:spcBef>
              <a:spcAft>
                <a:spcPts val="0"/>
              </a:spcAft>
              <a:buSzPts val="2800"/>
              <a:buFont typeface="Arimo"/>
              <a:buNone/>
              <a:defRPr sz="2800">
                <a:latin typeface="Arimo"/>
                <a:ea typeface="Arimo"/>
                <a:cs typeface="Arimo"/>
                <a:sym typeface="Arimo"/>
              </a:defRPr>
            </a:lvl4pPr>
            <a:lvl5pPr lvl="4" algn="ctr">
              <a:lnSpc>
                <a:spcPct val="100000"/>
              </a:lnSpc>
              <a:spcBef>
                <a:spcPts val="0"/>
              </a:spcBef>
              <a:spcAft>
                <a:spcPts val="0"/>
              </a:spcAft>
              <a:buSzPts val="2800"/>
              <a:buFont typeface="Arimo"/>
              <a:buNone/>
              <a:defRPr sz="2800">
                <a:latin typeface="Arimo"/>
                <a:ea typeface="Arimo"/>
                <a:cs typeface="Arimo"/>
                <a:sym typeface="Arimo"/>
              </a:defRPr>
            </a:lvl5pPr>
            <a:lvl6pPr lvl="5" algn="ctr">
              <a:lnSpc>
                <a:spcPct val="100000"/>
              </a:lnSpc>
              <a:spcBef>
                <a:spcPts val="0"/>
              </a:spcBef>
              <a:spcAft>
                <a:spcPts val="0"/>
              </a:spcAft>
              <a:buSzPts val="2800"/>
              <a:buFont typeface="Arimo"/>
              <a:buNone/>
              <a:defRPr sz="2800">
                <a:latin typeface="Arimo"/>
                <a:ea typeface="Arimo"/>
                <a:cs typeface="Arimo"/>
                <a:sym typeface="Arimo"/>
              </a:defRPr>
            </a:lvl6pPr>
            <a:lvl7pPr lvl="6" algn="ctr">
              <a:lnSpc>
                <a:spcPct val="100000"/>
              </a:lnSpc>
              <a:spcBef>
                <a:spcPts val="0"/>
              </a:spcBef>
              <a:spcAft>
                <a:spcPts val="0"/>
              </a:spcAft>
              <a:buSzPts val="2800"/>
              <a:buFont typeface="Arimo"/>
              <a:buNone/>
              <a:defRPr sz="2800">
                <a:latin typeface="Arimo"/>
                <a:ea typeface="Arimo"/>
                <a:cs typeface="Arimo"/>
                <a:sym typeface="Arimo"/>
              </a:defRPr>
            </a:lvl7pPr>
            <a:lvl8pPr lvl="7" algn="ctr">
              <a:lnSpc>
                <a:spcPct val="100000"/>
              </a:lnSpc>
              <a:spcBef>
                <a:spcPts val="0"/>
              </a:spcBef>
              <a:spcAft>
                <a:spcPts val="0"/>
              </a:spcAft>
              <a:buSzPts val="2800"/>
              <a:buFont typeface="Arimo"/>
              <a:buNone/>
              <a:defRPr sz="2800">
                <a:latin typeface="Arimo"/>
                <a:ea typeface="Arimo"/>
                <a:cs typeface="Arimo"/>
                <a:sym typeface="Arimo"/>
              </a:defRPr>
            </a:lvl8pPr>
            <a:lvl9pPr lvl="8" algn="ctr">
              <a:lnSpc>
                <a:spcPct val="100000"/>
              </a:lnSpc>
              <a:spcBef>
                <a:spcPts val="0"/>
              </a:spcBef>
              <a:spcAft>
                <a:spcPts val="0"/>
              </a:spcAft>
              <a:buSzPts val="2800"/>
              <a:buFont typeface="Arimo"/>
              <a:buNone/>
              <a:defRPr sz="2800">
                <a:latin typeface="Arimo"/>
                <a:ea typeface="Arimo"/>
                <a:cs typeface="Arimo"/>
                <a:sym typeface="Arimo"/>
              </a:defRPr>
            </a:lvl9pPr>
          </a:lstStyle>
          <a:p>
            <a:endParaRPr/>
          </a:p>
        </p:txBody>
      </p:sp>
      <p:sp>
        <p:nvSpPr>
          <p:cNvPr id="11" name="Google Shape;11;p2"/>
          <p:cNvSpPr/>
          <p:nvPr/>
        </p:nvSpPr>
        <p:spPr>
          <a:xfrm>
            <a:off x="701400" y="545850"/>
            <a:ext cx="7741200" cy="4051800"/>
          </a:xfrm>
          <a:prstGeom prst="frame">
            <a:avLst>
              <a:gd name="adj1" fmla="val 951"/>
            </a:avLst>
          </a:prstGeom>
          <a:gradFill>
            <a:gsLst>
              <a:gs pos="0">
                <a:schemeClr val="accen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01750" y="3353772"/>
            <a:ext cx="5740500" cy="42000"/>
          </a:xfrm>
          <a:prstGeom prst="rect">
            <a:avLst/>
          </a:prstGeom>
          <a:gradFill>
            <a:gsLst>
              <a:gs pos="0">
                <a:schemeClr val="accent1"/>
              </a:gs>
              <a:gs pos="100000">
                <a:schemeClr val="dk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8_1_1_1">
    <p:bg>
      <p:bgPr>
        <a:blipFill>
          <a:blip r:embed="rId2">
            <a:alphaModFix/>
          </a:blip>
          <a:stretch>
            <a:fillRect/>
          </a:stretch>
        </a:blipFill>
        <a:effectLst/>
      </p:bgPr>
    </p:bg>
    <p:spTree>
      <p:nvGrpSpPr>
        <p:cNvPr id="1" name="Shape 1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0" name="Google Shape;20;p4"/>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21" name="Google Shape;21;p4"/>
          <p:cNvSpPr/>
          <p:nvPr/>
        </p:nvSpPr>
        <p:spPr>
          <a:xfrm flipH="1">
            <a:off x="1864" y="1128322"/>
            <a:ext cx="5740500" cy="42000"/>
          </a:xfrm>
          <a:prstGeom prst="rect">
            <a:avLst/>
          </a:prstGeom>
          <a:gradFill>
            <a:gsLst>
              <a:gs pos="0">
                <a:schemeClr val="accent1"/>
              </a:gs>
              <a:gs pos="100000">
                <a:schemeClr val="dk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75" name="Google Shape;75;p15"/>
          <p:cNvSpPr txBox="1">
            <a:spLocks noGrp="1"/>
          </p:cNvSpPr>
          <p:nvPr>
            <p:ph type="title" idx="2"/>
          </p:nvPr>
        </p:nvSpPr>
        <p:spPr>
          <a:xfrm>
            <a:off x="765175" y="2366179"/>
            <a:ext cx="2409300" cy="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76" name="Google Shape;76;p15"/>
          <p:cNvSpPr txBox="1">
            <a:spLocks noGrp="1"/>
          </p:cNvSpPr>
          <p:nvPr>
            <p:ph type="subTitle" idx="1"/>
          </p:nvPr>
        </p:nvSpPr>
        <p:spPr>
          <a:xfrm>
            <a:off x="888175" y="3272476"/>
            <a:ext cx="2163300" cy="7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5"/>
          <p:cNvSpPr txBox="1">
            <a:spLocks noGrp="1"/>
          </p:cNvSpPr>
          <p:nvPr>
            <p:ph type="title" idx="3"/>
          </p:nvPr>
        </p:nvSpPr>
        <p:spPr>
          <a:xfrm>
            <a:off x="3384375" y="2366179"/>
            <a:ext cx="2409300" cy="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78" name="Google Shape;78;p15"/>
          <p:cNvSpPr txBox="1">
            <a:spLocks noGrp="1"/>
          </p:cNvSpPr>
          <p:nvPr>
            <p:ph type="subTitle" idx="4"/>
          </p:nvPr>
        </p:nvSpPr>
        <p:spPr>
          <a:xfrm>
            <a:off x="3507375" y="3272476"/>
            <a:ext cx="2163300" cy="7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5"/>
          <p:cNvSpPr txBox="1">
            <a:spLocks noGrp="1"/>
          </p:cNvSpPr>
          <p:nvPr>
            <p:ph type="title" idx="5"/>
          </p:nvPr>
        </p:nvSpPr>
        <p:spPr>
          <a:xfrm>
            <a:off x="5972225" y="2366179"/>
            <a:ext cx="2409300" cy="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80" name="Google Shape;80;p15"/>
          <p:cNvSpPr txBox="1">
            <a:spLocks noGrp="1"/>
          </p:cNvSpPr>
          <p:nvPr>
            <p:ph type="subTitle" idx="6"/>
          </p:nvPr>
        </p:nvSpPr>
        <p:spPr>
          <a:xfrm>
            <a:off x="6079475" y="3272476"/>
            <a:ext cx="2194800" cy="7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5"/>
          <p:cNvSpPr/>
          <p:nvPr/>
        </p:nvSpPr>
        <p:spPr>
          <a:xfrm flipH="1">
            <a:off x="1864" y="1128322"/>
            <a:ext cx="5740500" cy="42000"/>
          </a:xfrm>
          <a:prstGeom prst="rect">
            <a:avLst/>
          </a:prstGeom>
          <a:gradFill>
            <a:gsLst>
              <a:gs pos="0">
                <a:schemeClr val="accent1"/>
              </a:gs>
              <a:gs pos="100000">
                <a:schemeClr val="dk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4">
  <p:cSld name="CUSTOM_4_1_1_1">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5">
  <p:cSld name="CUSTOM_4_1_1_1_1">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atin typeface="Average"/>
                <a:ea typeface="Average"/>
                <a:cs typeface="Average"/>
                <a:sym typeface="Average"/>
              </a:defRPr>
            </a:lvl1pPr>
            <a:lvl2pPr lvl="1" rtl="0">
              <a:spcBef>
                <a:spcPts val="0"/>
              </a:spcBef>
              <a:spcAft>
                <a:spcPts val="0"/>
              </a:spcAft>
              <a:buSzPts val="2800"/>
              <a:buNone/>
              <a:defRPr>
                <a:latin typeface="Average"/>
                <a:ea typeface="Average"/>
                <a:cs typeface="Average"/>
                <a:sym typeface="Average"/>
              </a:defRPr>
            </a:lvl2pPr>
            <a:lvl3pPr lvl="2" rtl="0">
              <a:spcBef>
                <a:spcPts val="0"/>
              </a:spcBef>
              <a:spcAft>
                <a:spcPts val="0"/>
              </a:spcAft>
              <a:buSzPts val="2800"/>
              <a:buNone/>
              <a:defRPr>
                <a:latin typeface="Average"/>
                <a:ea typeface="Average"/>
                <a:cs typeface="Average"/>
                <a:sym typeface="Average"/>
              </a:defRPr>
            </a:lvl3pPr>
            <a:lvl4pPr lvl="3" rtl="0">
              <a:spcBef>
                <a:spcPts val="0"/>
              </a:spcBef>
              <a:spcAft>
                <a:spcPts val="0"/>
              </a:spcAft>
              <a:buSzPts val="2800"/>
              <a:buNone/>
              <a:defRPr>
                <a:latin typeface="Average"/>
                <a:ea typeface="Average"/>
                <a:cs typeface="Average"/>
                <a:sym typeface="Average"/>
              </a:defRPr>
            </a:lvl4pPr>
            <a:lvl5pPr lvl="4" rtl="0">
              <a:spcBef>
                <a:spcPts val="0"/>
              </a:spcBef>
              <a:spcAft>
                <a:spcPts val="0"/>
              </a:spcAft>
              <a:buSzPts val="2800"/>
              <a:buNone/>
              <a:defRPr>
                <a:latin typeface="Average"/>
                <a:ea typeface="Average"/>
                <a:cs typeface="Average"/>
                <a:sym typeface="Average"/>
              </a:defRPr>
            </a:lvl5pPr>
            <a:lvl6pPr lvl="5" rtl="0">
              <a:spcBef>
                <a:spcPts val="0"/>
              </a:spcBef>
              <a:spcAft>
                <a:spcPts val="0"/>
              </a:spcAft>
              <a:buSzPts val="2800"/>
              <a:buNone/>
              <a:defRPr>
                <a:latin typeface="Average"/>
                <a:ea typeface="Average"/>
                <a:cs typeface="Average"/>
                <a:sym typeface="Average"/>
              </a:defRPr>
            </a:lvl6pPr>
            <a:lvl7pPr lvl="6" rtl="0">
              <a:spcBef>
                <a:spcPts val="0"/>
              </a:spcBef>
              <a:spcAft>
                <a:spcPts val="0"/>
              </a:spcAft>
              <a:buSzPts val="2800"/>
              <a:buNone/>
              <a:defRPr>
                <a:latin typeface="Average"/>
                <a:ea typeface="Average"/>
                <a:cs typeface="Average"/>
                <a:sym typeface="Average"/>
              </a:defRPr>
            </a:lvl7pPr>
            <a:lvl8pPr lvl="7" rtl="0">
              <a:spcBef>
                <a:spcPts val="0"/>
              </a:spcBef>
              <a:spcAft>
                <a:spcPts val="0"/>
              </a:spcAft>
              <a:buSzPts val="2800"/>
              <a:buNone/>
              <a:defRPr>
                <a:latin typeface="Average"/>
                <a:ea typeface="Average"/>
                <a:cs typeface="Average"/>
                <a:sym typeface="Average"/>
              </a:defRPr>
            </a:lvl8pPr>
            <a:lvl9pPr lvl="8" rtl="0">
              <a:spcBef>
                <a:spcPts val="0"/>
              </a:spcBef>
              <a:spcAft>
                <a:spcPts val="0"/>
              </a:spcAft>
              <a:buSzPts val="2800"/>
              <a:buNone/>
              <a:defRPr>
                <a:latin typeface="Average"/>
                <a:ea typeface="Average"/>
                <a:cs typeface="Average"/>
                <a:sym typeface="Average"/>
              </a:defRPr>
            </a:lvl9pPr>
          </a:lstStyle>
          <a:p>
            <a:endParaRPr/>
          </a:p>
        </p:txBody>
      </p:sp>
      <p:sp>
        <p:nvSpPr>
          <p:cNvPr id="147" name="Google Shape;147;p27"/>
          <p:cNvSpPr/>
          <p:nvPr/>
        </p:nvSpPr>
        <p:spPr>
          <a:xfrm flipH="1">
            <a:off x="1864" y="1128322"/>
            <a:ext cx="5740500" cy="42000"/>
          </a:xfrm>
          <a:prstGeom prst="rect">
            <a:avLst/>
          </a:prstGeom>
          <a:gradFill>
            <a:gsLst>
              <a:gs pos="0">
                <a:schemeClr val="accent1"/>
              </a:gs>
              <a:gs pos="100000">
                <a:schemeClr val="dk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bg>
      <p:bgPr>
        <a:blipFill>
          <a:blip r:embed="rId2">
            <a:alphaModFix/>
          </a:blip>
          <a:stretch>
            <a:fillRect/>
          </a:stretch>
        </a:blip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bg>
      <p:bgPr>
        <a:blipFill>
          <a:blip r:embed="rId2">
            <a:alphaModFix/>
          </a:blip>
          <a:stretch>
            <a:fillRect/>
          </a:stretch>
        </a:blipFill>
        <a:effectLst/>
      </p:bgPr>
    </p:bg>
    <p:spTree>
      <p:nvGrpSpPr>
        <p:cNvPr id="1" name="Shape 1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8_1_1">
    <p:bg>
      <p:bgPr>
        <a:blipFill>
          <a:blip r:embed="rId2">
            <a:alphaModFix/>
          </a:blip>
          <a:stretch>
            <a:fillRect/>
          </a:stretch>
        </a:blipFill>
        <a:effectLst/>
      </p:bgPr>
    </p:bg>
    <p:spTree>
      <p:nvGrpSpPr>
        <p:cNvPr id="1" name="Shape 1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1pPr>
            <a:lvl2pPr lvl="1">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2pPr>
            <a:lvl3pPr lvl="2">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3pPr>
            <a:lvl4pPr lvl="3">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4pPr>
            <a:lvl5pPr lvl="4">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5pPr>
            <a:lvl6pPr lvl="5">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6pPr>
            <a:lvl7pPr lvl="6">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7pPr>
            <a:lvl8pPr lvl="7">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8pPr>
            <a:lvl9pPr lvl="8">
              <a:spcBef>
                <a:spcPts val="0"/>
              </a:spcBef>
              <a:spcAft>
                <a:spcPts val="0"/>
              </a:spcAft>
              <a:buClr>
                <a:schemeClr val="lt1"/>
              </a:buClr>
              <a:buSzPts val="2800"/>
              <a:buFont typeface="Georgia"/>
              <a:buNone/>
              <a:defRPr sz="2800">
                <a:solidFill>
                  <a:schemeClr val="lt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Cardo"/>
              <a:buChar char="●"/>
              <a:defRPr sz="1800">
                <a:solidFill>
                  <a:schemeClr val="accent1"/>
                </a:solidFill>
                <a:latin typeface="Cardo"/>
                <a:ea typeface="Cardo"/>
                <a:cs typeface="Cardo"/>
                <a:sym typeface="Cardo"/>
              </a:defRPr>
            </a:lvl1pPr>
            <a:lvl2pPr marL="914400" lvl="1"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2pPr>
            <a:lvl3pPr marL="1371600" lvl="2"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3pPr>
            <a:lvl4pPr marL="1828800" lvl="3"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4pPr>
            <a:lvl5pPr marL="2286000" lvl="4"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5pPr>
            <a:lvl6pPr marL="2743200" lvl="5"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6pPr>
            <a:lvl7pPr marL="3200400" lvl="6"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7pPr>
            <a:lvl8pPr marL="3657600" lvl="7"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8pPr>
            <a:lvl9pPr marL="4114800" lvl="8" indent="-317500">
              <a:lnSpc>
                <a:spcPct val="115000"/>
              </a:lnSpc>
              <a:spcBef>
                <a:spcPts val="0"/>
              </a:spcBef>
              <a:spcAft>
                <a:spcPts val="0"/>
              </a:spcAft>
              <a:buClr>
                <a:schemeClr val="accent1"/>
              </a:buClr>
              <a:buSzPts val="1400"/>
              <a:buFont typeface="Average"/>
              <a:buChar char="■"/>
              <a:defRPr>
                <a:solidFill>
                  <a:schemeClr val="accent1"/>
                </a:solidFill>
                <a:latin typeface="Average"/>
                <a:ea typeface="Average"/>
                <a:cs typeface="Average"/>
                <a:sym typeface="Averag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72" r:id="rId5"/>
    <p:sldLayoutId id="2147483673"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73"/>
        <p:cNvGrpSpPr/>
        <p:nvPr/>
      </p:nvGrpSpPr>
      <p:grpSpPr>
        <a:xfrm>
          <a:off x="0" y="0"/>
          <a:ext cx="0" cy="0"/>
          <a:chOff x="0" y="0"/>
          <a:chExt cx="0" cy="0"/>
        </a:xfrm>
      </p:grpSpPr>
      <p:sp>
        <p:nvSpPr>
          <p:cNvPr id="174" name="Google Shape;174;p38"/>
          <p:cNvSpPr txBox="1">
            <a:spLocks noGrp="1"/>
          </p:cNvSpPr>
          <p:nvPr>
            <p:ph type="ctrTitle"/>
          </p:nvPr>
        </p:nvSpPr>
        <p:spPr>
          <a:xfrm>
            <a:off x="1121100" y="1371172"/>
            <a:ext cx="6901800" cy="197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6000" b="1" dirty="0">
                <a:latin typeface="Gotham" pitchFamily="2" charset="77"/>
              </a:rPr>
            </a:br>
            <a:r>
              <a:rPr lang="en-US" sz="6000" b="1" dirty="0">
                <a:latin typeface="Gotham" pitchFamily="2" charset="77"/>
              </a:rPr>
              <a:t>Data Analysis</a:t>
            </a:r>
            <a:endParaRPr lang="en-US" sz="6000" dirty="0"/>
          </a:p>
        </p:txBody>
      </p:sp>
      <p:pic>
        <p:nvPicPr>
          <p:cNvPr id="4" name="Picture 3" descr="Logo&#10;&#10;Description automatically generated">
            <a:extLst>
              <a:ext uri="{FF2B5EF4-FFF2-40B4-BE49-F238E27FC236}">
                <a16:creationId xmlns:a16="http://schemas.microsoft.com/office/drawing/2014/main" id="{4BFEE2B2-F462-1E48-A900-AD0A90059C5B}"/>
              </a:ext>
            </a:extLst>
          </p:cNvPr>
          <p:cNvPicPr>
            <a:picLocks noChangeAspect="1"/>
          </p:cNvPicPr>
          <p:nvPr/>
        </p:nvPicPr>
        <p:blipFill>
          <a:blip r:embed="rId3"/>
          <a:stretch>
            <a:fillRect/>
          </a:stretch>
        </p:blipFill>
        <p:spPr>
          <a:xfrm>
            <a:off x="2774950" y="831422"/>
            <a:ext cx="3594100" cy="1079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1DB954"/>
                </a:solidFill>
                <a:latin typeface="Gotham" pitchFamily="2" charset="77"/>
              </a:rPr>
              <a:t>Questions?</a:t>
            </a:r>
            <a:endParaRPr b="1" dirty="0">
              <a:solidFill>
                <a:srgbClr val="1DB954"/>
              </a:solidFill>
              <a:latin typeface="Gotham" pitchFamily="2" charset="77"/>
            </a:endParaRPr>
          </a:p>
        </p:txBody>
      </p:sp>
      <p:sp>
        <p:nvSpPr>
          <p:cNvPr id="181" name="Google Shape;181;p39"/>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p:txBody>
      </p:sp>
    </p:spTree>
    <p:extLst>
      <p:ext uri="{BB962C8B-B14F-4D97-AF65-F5344CB8AC3E}">
        <p14:creationId xmlns:p14="http://schemas.microsoft.com/office/powerpoint/2010/main" val="318048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19B954"/>
                </a:solidFill>
                <a:latin typeface="Gotham" pitchFamily="2" charset="77"/>
              </a:rPr>
              <a:t>Background</a:t>
            </a:r>
            <a:endParaRPr b="1" dirty="0">
              <a:solidFill>
                <a:srgbClr val="19B954"/>
              </a:solidFill>
              <a:latin typeface="Gotham" pitchFamily="2" charset="77"/>
            </a:endParaRPr>
          </a:p>
        </p:txBody>
      </p:sp>
      <p:sp>
        <p:nvSpPr>
          <p:cNvPr id="181" name="Google Shape;181;p39"/>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latin typeface="Gotham Light" pitchFamily="2" charset="77"/>
              </a:rPr>
              <a:t>Created 2006</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Largest music streaming service</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178 countries by end of 2021</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Over $23 billion in royalties paid</a:t>
            </a:r>
          </a:p>
        </p:txBody>
      </p:sp>
    </p:spTree>
    <p:extLst>
      <p:ext uri="{BB962C8B-B14F-4D97-AF65-F5344CB8AC3E}">
        <p14:creationId xmlns:p14="http://schemas.microsoft.com/office/powerpoint/2010/main" val="418060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1DB954"/>
                </a:solidFill>
                <a:latin typeface="Gotham" pitchFamily="2" charset="77"/>
              </a:rPr>
              <a:t>Objective</a:t>
            </a:r>
            <a:endParaRPr b="1" dirty="0">
              <a:solidFill>
                <a:srgbClr val="1DB954"/>
              </a:solidFill>
              <a:latin typeface="Gotham" pitchFamily="2" charset="77"/>
            </a:endParaRPr>
          </a:p>
        </p:txBody>
      </p:sp>
      <p:sp>
        <p:nvSpPr>
          <p:cNvPr id="181" name="Google Shape;181;p39"/>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latin typeface="Gotham Light" pitchFamily="2" charset="77"/>
              </a:rPr>
              <a:t>Understand influence of song features on popularity</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Value for artists and record labels</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1DB954"/>
                </a:solidFill>
                <a:latin typeface="Gotham" pitchFamily="2" charset="77"/>
              </a:rPr>
              <a:t>Methodology</a:t>
            </a:r>
            <a:endParaRPr b="1" dirty="0">
              <a:solidFill>
                <a:srgbClr val="1DB954"/>
              </a:solidFill>
              <a:latin typeface="Gotham" pitchFamily="2" charset="77"/>
            </a:endParaRPr>
          </a:p>
        </p:txBody>
      </p:sp>
      <p:sp>
        <p:nvSpPr>
          <p:cNvPr id="181" name="Google Shape;181;p39"/>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latin typeface="Gotham Light" pitchFamily="2" charset="77"/>
              </a:rPr>
              <a:t>Used hypothesis tests to examine mean differences</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Feature samples separated into 2 groups</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Groups separated into High/Low</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p:txBody>
      </p:sp>
    </p:spTree>
    <p:extLst>
      <p:ext uri="{BB962C8B-B14F-4D97-AF65-F5344CB8AC3E}">
        <p14:creationId xmlns:p14="http://schemas.microsoft.com/office/powerpoint/2010/main" val="268847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85"/>
        <p:cNvGrpSpPr/>
        <p:nvPr/>
      </p:nvGrpSpPr>
      <p:grpSpPr>
        <a:xfrm>
          <a:off x="0" y="0"/>
          <a:ext cx="0" cy="0"/>
          <a:chOff x="0" y="0"/>
          <a:chExt cx="0" cy="0"/>
        </a:xfrm>
      </p:grpSpPr>
      <p:sp>
        <p:nvSpPr>
          <p:cNvPr id="186" name="Google Shape;186;p40"/>
          <p:cNvSpPr txBox="1">
            <a:spLocks noGrp="1"/>
          </p:cNvSpPr>
          <p:nvPr>
            <p:ph type="subTitle" idx="1"/>
          </p:nvPr>
        </p:nvSpPr>
        <p:spPr>
          <a:xfrm>
            <a:off x="888175" y="3272476"/>
            <a:ext cx="21633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latin typeface="Gotham Light" pitchFamily="2" charset="77"/>
              </a:rPr>
              <a:t>Intensity and activity</a:t>
            </a:r>
            <a:endParaRPr dirty="0">
              <a:latin typeface="Gotham Light" pitchFamily="2" charset="77"/>
            </a:endParaRPr>
          </a:p>
        </p:txBody>
      </p:sp>
      <p:sp>
        <p:nvSpPr>
          <p:cNvPr id="187" name="Google Shape;187;p40"/>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1DB954"/>
                </a:solidFill>
                <a:latin typeface="Gotham" pitchFamily="2" charset="77"/>
              </a:rPr>
              <a:t>Features Explored</a:t>
            </a:r>
            <a:endParaRPr b="1" dirty="0">
              <a:solidFill>
                <a:srgbClr val="1DB954"/>
              </a:solidFill>
              <a:latin typeface="Gotham" pitchFamily="2" charset="77"/>
            </a:endParaRPr>
          </a:p>
        </p:txBody>
      </p:sp>
      <p:sp>
        <p:nvSpPr>
          <p:cNvPr id="188" name="Google Shape;188;p40"/>
          <p:cNvSpPr txBox="1">
            <a:spLocks noGrp="1"/>
          </p:cNvSpPr>
          <p:nvPr>
            <p:ph type="title" idx="2"/>
          </p:nvPr>
        </p:nvSpPr>
        <p:spPr>
          <a:xfrm>
            <a:off x="765175" y="2366179"/>
            <a:ext cx="2409300" cy="4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otham Light" pitchFamily="2" charset="77"/>
              </a:rPr>
              <a:t>Energy</a:t>
            </a:r>
            <a:endParaRPr dirty="0">
              <a:latin typeface="Gotham Light" pitchFamily="2" charset="77"/>
            </a:endParaRPr>
          </a:p>
        </p:txBody>
      </p:sp>
      <p:sp>
        <p:nvSpPr>
          <p:cNvPr id="189" name="Google Shape;189;p40"/>
          <p:cNvSpPr txBox="1">
            <a:spLocks noGrp="1"/>
          </p:cNvSpPr>
          <p:nvPr>
            <p:ph type="title" idx="3"/>
          </p:nvPr>
        </p:nvSpPr>
        <p:spPr>
          <a:xfrm>
            <a:off x="3384375" y="2366179"/>
            <a:ext cx="2409300" cy="4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latin typeface="Gotham Light" pitchFamily="2" charset="77"/>
              </a:rPr>
              <a:t>Danceability</a:t>
            </a:r>
            <a:endParaRPr dirty="0">
              <a:latin typeface="Gotham Light" pitchFamily="2" charset="77"/>
            </a:endParaRPr>
          </a:p>
        </p:txBody>
      </p:sp>
      <p:sp>
        <p:nvSpPr>
          <p:cNvPr id="190" name="Google Shape;190;p40"/>
          <p:cNvSpPr txBox="1">
            <a:spLocks noGrp="1"/>
          </p:cNvSpPr>
          <p:nvPr>
            <p:ph type="subTitle" idx="4"/>
          </p:nvPr>
        </p:nvSpPr>
        <p:spPr>
          <a:xfrm>
            <a:off x="3507375" y="3272476"/>
            <a:ext cx="21633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latin typeface="Gotham Light" pitchFamily="2" charset="77"/>
              </a:rPr>
              <a:t>Tempo, rhythm stability, beat strength, regularity</a:t>
            </a:r>
            <a:endParaRPr dirty="0">
              <a:latin typeface="Gotham Light" pitchFamily="2" charset="77"/>
            </a:endParaRPr>
          </a:p>
        </p:txBody>
      </p:sp>
      <p:sp>
        <p:nvSpPr>
          <p:cNvPr id="191" name="Google Shape;191;p40"/>
          <p:cNvSpPr txBox="1">
            <a:spLocks noGrp="1"/>
          </p:cNvSpPr>
          <p:nvPr>
            <p:ph type="title" idx="5"/>
          </p:nvPr>
        </p:nvSpPr>
        <p:spPr>
          <a:xfrm>
            <a:off x="5972225" y="2366179"/>
            <a:ext cx="2409300" cy="4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latin typeface="Gotham Light" pitchFamily="2" charset="77"/>
              </a:rPr>
              <a:t>Valence</a:t>
            </a:r>
            <a:endParaRPr dirty="0">
              <a:latin typeface="Gotham Light" pitchFamily="2" charset="77"/>
            </a:endParaRPr>
          </a:p>
        </p:txBody>
      </p:sp>
      <p:sp>
        <p:nvSpPr>
          <p:cNvPr id="192" name="Google Shape;192;p40"/>
          <p:cNvSpPr txBox="1">
            <a:spLocks noGrp="1"/>
          </p:cNvSpPr>
          <p:nvPr>
            <p:ph type="subTitle" idx="6"/>
          </p:nvPr>
        </p:nvSpPr>
        <p:spPr>
          <a:xfrm>
            <a:off x="6079475" y="3272476"/>
            <a:ext cx="21948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latin typeface="Gotham Light" pitchFamily="2" charset="77"/>
              </a:rPr>
              <a:t>Musical positiveness</a:t>
            </a:r>
            <a:endParaRPr dirty="0">
              <a:latin typeface="Gotham Light" pitchFamily="2" charset="77"/>
            </a:endParaRPr>
          </a:p>
        </p:txBody>
      </p:sp>
      <p:sp>
        <p:nvSpPr>
          <p:cNvPr id="208" name="Google Shape;208;p40"/>
          <p:cNvSpPr/>
          <p:nvPr/>
        </p:nvSpPr>
        <p:spPr>
          <a:xfrm>
            <a:off x="733825" y="3013950"/>
            <a:ext cx="2472000" cy="1341000"/>
          </a:xfrm>
          <a:prstGeom prst="frame">
            <a:avLst>
              <a:gd name="adj1" fmla="val 2831"/>
            </a:avLst>
          </a:prstGeom>
          <a:gradFill>
            <a:gsLst>
              <a:gs pos="0">
                <a:schemeClr val="accen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0"/>
          <p:cNvSpPr/>
          <p:nvPr/>
        </p:nvSpPr>
        <p:spPr>
          <a:xfrm>
            <a:off x="3353025" y="3013950"/>
            <a:ext cx="2472000" cy="1341000"/>
          </a:xfrm>
          <a:prstGeom prst="frame">
            <a:avLst>
              <a:gd name="adj1" fmla="val 2831"/>
            </a:avLst>
          </a:prstGeom>
          <a:gradFill>
            <a:gsLst>
              <a:gs pos="0">
                <a:schemeClr val="accen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0"/>
          <p:cNvSpPr/>
          <p:nvPr/>
        </p:nvSpPr>
        <p:spPr>
          <a:xfrm>
            <a:off x="5940875" y="3013950"/>
            <a:ext cx="2472000" cy="1341000"/>
          </a:xfrm>
          <a:prstGeom prst="frame">
            <a:avLst>
              <a:gd name="adj1" fmla="val 2831"/>
            </a:avLst>
          </a:prstGeom>
          <a:gradFill>
            <a:gsLst>
              <a:gs pos="0">
                <a:schemeClr val="accen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descr="High voltage with solid fill">
            <a:extLst>
              <a:ext uri="{FF2B5EF4-FFF2-40B4-BE49-F238E27FC236}">
                <a16:creationId xmlns:a16="http://schemas.microsoft.com/office/drawing/2014/main" id="{DF14FAC4-6CA8-9A42-8DFD-9D83F4A288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6540" y="1489854"/>
            <a:ext cx="914400" cy="914400"/>
          </a:xfrm>
          <a:prstGeom prst="rect">
            <a:avLst/>
          </a:prstGeom>
        </p:spPr>
      </p:pic>
      <p:pic>
        <p:nvPicPr>
          <p:cNvPr id="5" name="Graphic 4" descr="Dancing outline">
            <a:extLst>
              <a:ext uri="{FF2B5EF4-FFF2-40B4-BE49-F238E27FC236}">
                <a16:creationId xmlns:a16="http://schemas.microsoft.com/office/drawing/2014/main" id="{7BDD6D4C-1BD2-5248-A4DE-509BAB832B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775" y="1491588"/>
            <a:ext cx="914400" cy="914400"/>
          </a:xfrm>
          <a:prstGeom prst="rect">
            <a:avLst/>
          </a:prstGeom>
        </p:spPr>
      </p:pic>
      <p:pic>
        <p:nvPicPr>
          <p:cNvPr id="7" name="Graphic 6" descr="Grinning face outline with solid fill">
            <a:extLst>
              <a:ext uri="{FF2B5EF4-FFF2-40B4-BE49-F238E27FC236}">
                <a16:creationId xmlns:a16="http://schemas.microsoft.com/office/drawing/2014/main" id="{06EA42F5-E564-4246-AE5F-C415EEBAEE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16899" y="1482260"/>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441"/>
        <p:cNvGrpSpPr/>
        <p:nvPr/>
      </p:nvGrpSpPr>
      <p:grpSpPr>
        <a:xfrm>
          <a:off x="0" y="0"/>
          <a:ext cx="0" cy="0"/>
          <a:chOff x="0" y="0"/>
          <a:chExt cx="0" cy="0"/>
        </a:xfrm>
      </p:grpSpPr>
      <p:sp>
        <p:nvSpPr>
          <p:cNvPr id="442" name="Google Shape;442;p52"/>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1DB954"/>
                </a:solidFill>
                <a:latin typeface="Gotham" pitchFamily="2" charset="77"/>
              </a:rPr>
              <a:t>Energy</a:t>
            </a:r>
            <a:endParaRPr b="1" dirty="0">
              <a:solidFill>
                <a:srgbClr val="1DB954"/>
              </a:solidFill>
              <a:latin typeface="Gotham" pitchFamily="2" charset="77"/>
            </a:endParaRPr>
          </a:p>
        </p:txBody>
      </p:sp>
      <p:sp>
        <p:nvSpPr>
          <p:cNvPr id="4" name="TextBox 3">
            <a:extLst>
              <a:ext uri="{FF2B5EF4-FFF2-40B4-BE49-F238E27FC236}">
                <a16:creationId xmlns:a16="http://schemas.microsoft.com/office/drawing/2014/main" id="{477573EA-8324-2B49-BAC8-6F5176111FDA}"/>
              </a:ext>
            </a:extLst>
          </p:cNvPr>
          <p:cNvSpPr txBox="1"/>
          <p:nvPr/>
        </p:nvSpPr>
        <p:spPr>
          <a:xfrm>
            <a:off x="4571975" y="1456660"/>
            <a:ext cx="4146723" cy="3046988"/>
          </a:xfrm>
          <a:prstGeom prst="rect">
            <a:avLst/>
          </a:prstGeom>
          <a:noFill/>
        </p:spPr>
        <p:txBody>
          <a:bodyPr wrap="square" rtlCol="0">
            <a:spAutoFit/>
          </a:bodyPr>
          <a:lstStyle/>
          <a:p>
            <a:r>
              <a:rPr lang="en-US" sz="2400" dirty="0">
                <a:solidFill>
                  <a:schemeClr val="bg1"/>
                </a:solidFill>
                <a:latin typeface="Gotham Light" pitchFamily="2" charset="77"/>
              </a:rPr>
              <a:t>p &lt; 0.05</a:t>
            </a:r>
          </a:p>
          <a:p>
            <a:endParaRPr lang="en-US" sz="2400" dirty="0">
              <a:solidFill>
                <a:schemeClr val="bg1"/>
              </a:solidFill>
              <a:latin typeface="Gotham Light" pitchFamily="2" charset="77"/>
            </a:endParaRPr>
          </a:p>
          <a:p>
            <a:r>
              <a:rPr lang="en-US" sz="2400" dirty="0">
                <a:solidFill>
                  <a:schemeClr val="bg1"/>
                </a:solidFill>
                <a:latin typeface="Gotham Light" pitchFamily="2" charset="77"/>
              </a:rPr>
              <a:t>Significant difference</a:t>
            </a: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p:txBody>
      </p:sp>
      <p:pic>
        <p:nvPicPr>
          <p:cNvPr id="1032" name="Picture 8">
            <a:extLst>
              <a:ext uri="{FF2B5EF4-FFF2-40B4-BE49-F238E27FC236}">
                <a16:creationId xmlns:a16="http://schemas.microsoft.com/office/drawing/2014/main" id="{F874CEA1-B9E8-9649-85DB-E34822F6C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02" y="1393600"/>
            <a:ext cx="3860250" cy="340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441"/>
        <p:cNvGrpSpPr/>
        <p:nvPr/>
      </p:nvGrpSpPr>
      <p:grpSpPr>
        <a:xfrm>
          <a:off x="0" y="0"/>
          <a:ext cx="0" cy="0"/>
          <a:chOff x="0" y="0"/>
          <a:chExt cx="0" cy="0"/>
        </a:xfrm>
      </p:grpSpPr>
      <p:sp>
        <p:nvSpPr>
          <p:cNvPr id="442" name="Google Shape;442;p52"/>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1DB954"/>
                </a:solidFill>
                <a:latin typeface="Gotham" pitchFamily="2" charset="77"/>
              </a:rPr>
              <a:t>Danceability</a:t>
            </a:r>
            <a:endParaRPr b="1" dirty="0">
              <a:solidFill>
                <a:srgbClr val="1DB954"/>
              </a:solidFill>
              <a:latin typeface="Gotham" pitchFamily="2" charset="77"/>
            </a:endParaRPr>
          </a:p>
        </p:txBody>
      </p:sp>
      <p:sp>
        <p:nvSpPr>
          <p:cNvPr id="4" name="TextBox 3">
            <a:extLst>
              <a:ext uri="{FF2B5EF4-FFF2-40B4-BE49-F238E27FC236}">
                <a16:creationId xmlns:a16="http://schemas.microsoft.com/office/drawing/2014/main" id="{477573EA-8324-2B49-BAC8-6F5176111FDA}"/>
              </a:ext>
            </a:extLst>
          </p:cNvPr>
          <p:cNvSpPr txBox="1"/>
          <p:nvPr/>
        </p:nvSpPr>
        <p:spPr>
          <a:xfrm>
            <a:off x="4571975" y="1456660"/>
            <a:ext cx="4146723" cy="3046988"/>
          </a:xfrm>
          <a:prstGeom prst="rect">
            <a:avLst/>
          </a:prstGeom>
          <a:noFill/>
        </p:spPr>
        <p:txBody>
          <a:bodyPr wrap="square" rtlCol="0">
            <a:spAutoFit/>
          </a:bodyPr>
          <a:lstStyle/>
          <a:p>
            <a:r>
              <a:rPr lang="en-US" sz="2400" dirty="0">
                <a:solidFill>
                  <a:schemeClr val="bg1"/>
                </a:solidFill>
                <a:latin typeface="Gotham Light" pitchFamily="2" charset="77"/>
              </a:rPr>
              <a:t>p &lt; 0.05</a:t>
            </a:r>
          </a:p>
          <a:p>
            <a:endParaRPr lang="en-US" sz="2400" dirty="0">
              <a:solidFill>
                <a:schemeClr val="bg1"/>
              </a:solidFill>
              <a:latin typeface="Gotham Light" pitchFamily="2" charset="77"/>
            </a:endParaRPr>
          </a:p>
          <a:p>
            <a:r>
              <a:rPr lang="en-US" sz="2400" dirty="0">
                <a:solidFill>
                  <a:schemeClr val="bg1"/>
                </a:solidFill>
                <a:latin typeface="Gotham Light" pitchFamily="2" charset="77"/>
              </a:rPr>
              <a:t>Significant difference</a:t>
            </a: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p:txBody>
      </p:sp>
      <p:pic>
        <p:nvPicPr>
          <p:cNvPr id="3074" name="Picture 2">
            <a:extLst>
              <a:ext uri="{FF2B5EF4-FFF2-40B4-BE49-F238E27FC236}">
                <a16:creationId xmlns:a16="http://schemas.microsoft.com/office/drawing/2014/main" id="{C4D7AFEF-F476-F848-86A0-2B016E6D8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02" y="1456660"/>
            <a:ext cx="3858768" cy="331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59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441"/>
        <p:cNvGrpSpPr/>
        <p:nvPr/>
      </p:nvGrpSpPr>
      <p:grpSpPr>
        <a:xfrm>
          <a:off x="0" y="0"/>
          <a:ext cx="0" cy="0"/>
          <a:chOff x="0" y="0"/>
          <a:chExt cx="0" cy="0"/>
        </a:xfrm>
      </p:grpSpPr>
      <p:sp>
        <p:nvSpPr>
          <p:cNvPr id="442" name="Google Shape;442;p52"/>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1DB954"/>
                </a:solidFill>
                <a:latin typeface="Gotham" pitchFamily="2" charset="77"/>
              </a:rPr>
              <a:t>Valence</a:t>
            </a:r>
            <a:endParaRPr b="1" dirty="0">
              <a:solidFill>
                <a:srgbClr val="1DB954"/>
              </a:solidFill>
              <a:latin typeface="Gotham" pitchFamily="2" charset="77"/>
            </a:endParaRPr>
          </a:p>
        </p:txBody>
      </p:sp>
      <p:sp>
        <p:nvSpPr>
          <p:cNvPr id="4" name="TextBox 3">
            <a:extLst>
              <a:ext uri="{FF2B5EF4-FFF2-40B4-BE49-F238E27FC236}">
                <a16:creationId xmlns:a16="http://schemas.microsoft.com/office/drawing/2014/main" id="{477573EA-8324-2B49-BAC8-6F5176111FDA}"/>
              </a:ext>
            </a:extLst>
          </p:cNvPr>
          <p:cNvSpPr txBox="1"/>
          <p:nvPr/>
        </p:nvSpPr>
        <p:spPr>
          <a:xfrm>
            <a:off x="4571975" y="1456660"/>
            <a:ext cx="4146723" cy="3046988"/>
          </a:xfrm>
          <a:prstGeom prst="rect">
            <a:avLst/>
          </a:prstGeom>
          <a:noFill/>
        </p:spPr>
        <p:txBody>
          <a:bodyPr wrap="square" rtlCol="0">
            <a:spAutoFit/>
          </a:bodyPr>
          <a:lstStyle/>
          <a:p>
            <a:r>
              <a:rPr lang="en-US" sz="2400" dirty="0">
                <a:solidFill>
                  <a:schemeClr val="bg1"/>
                </a:solidFill>
                <a:latin typeface="Gotham Light" pitchFamily="2" charset="77"/>
              </a:rPr>
              <a:t>p &gt; 0.05</a:t>
            </a:r>
          </a:p>
          <a:p>
            <a:endParaRPr lang="en-US" sz="2400" dirty="0">
              <a:solidFill>
                <a:schemeClr val="bg1"/>
              </a:solidFill>
              <a:latin typeface="Gotham Light" pitchFamily="2" charset="77"/>
            </a:endParaRPr>
          </a:p>
          <a:p>
            <a:r>
              <a:rPr lang="en-US" sz="2400" dirty="0">
                <a:solidFill>
                  <a:schemeClr val="bg1"/>
                </a:solidFill>
                <a:latin typeface="Gotham Light" pitchFamily="2" charset="77"/>
              </a:rPr>
              <a:t>No significant difference</a:t>
            </a: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a:p>
            <a:endParaRPr lang="en-US" sz="2400" dirty="0">
              <a:solidFill>
                <a:schemeClr val="bg1"/>
              </a:solidFill>
              <a:latin typeface="Gotham Light" pitchFamily="2" charset="77"/>
            </a:endParaRPr>
          </a:p>
        </p:txBody>
      </p:sp>
      <p:pic>
        <p:nvPicPr>
          <p:cNvPr id="5122" name="Picture 2">
            <a:extLst>
              <a:ext uri="{FF2B5EF4-FFF2-40B4-BE49-F238E27FC236}">
                <a16:creationId xmlns:a16="http://schemas.microsoft.com/office/drawing/2014/main" id="{FACC46AA-E011-FA49-85F4-33221951A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02" y="1456660"/>
            <a:ext cx="3858768" cy="334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4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414"/>
        </a:solidFill>
        <a:effectLst/>
      </p:bgPr>
    </p:bg>
    <p:spTree>
      <p:nvGrpSpPr>
        <p:cNvPr id="1" name="Shape 179"/>
        <p:cNvGrpSpPr/>
        <p:nvPr/>
      </p:nvGrpSpPr>
      <p:grpSpPr>
        <a:xfrm>
          <a:off x="0" y="0"/>
          <a:ext cx="0" cy="0"/>
          <a:chOff x="0" y="0"/>
          <a:chExt cx="0" cy="0"/>
        </a:xfrm>
      </p:grpSpPr>
      <p:sp>
        <p:nvSpPr>
          <p:cNvPr id="180" name="Google Shape;180;p39"/>
          <p:cNvSpPr txBox="1">
            <a:spLocks noGrp="1"/>
          </p:cNvSpPr>
          <p:nvPr>
            <p:ph type="title"/>
          </p:nvPr>
        </p:nvSpPr>
        <p:spPr>
          <a:xfrm>
            <a:off x="711725" y="346300"/>
            <a:ext cx="77205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1DB954"/>
                </a:solidFill>
                <a:latin typeface="Gotham" pitchFamily="2" charset="77"/>
              </a:rPr>
              <a:t>Conclusion</a:t>
            </a:r>
            <a:endParaRPr b="1" dirty="0">
              <a:solidFill>
                <a:srgbClr val="1DB954"/>
              </a:solidFill>
              <a:latin typeface="Gotham" pitchFamily="2" charset="77"/>
            </a:endParaRPr>
          </a:p>
        </p:txBody>
      </p:sp>
      <p:sp>
        <p:nvSpPr>
          <p:cNvPr id="181" name="Google Shape;181;p39"/>
          <p:cNvSpPr txBox="1">
            <a:spLocks noGrp="1"/>
          </p:cNvSpPr>
          <p:nvPr>
            <p:ph type="body" idx="1"/>
          </p:nvPr>
        </p:nvSpPr>
        <p:spPr>
          <a:xfrm>
            <a:off x="711725" y="1251350"/>
            <a:ext cx="7720500" cy="3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High energy</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Highly danceable</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r>
              <a:rPr lang="en-US" sz="2400" dirty="0">
                <a:latin typeface="Gotham Light" pitchFamily="2" charset="77"/>
              </a:rPr>
              <a:t>Any valence</a:t>
            </a: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a:p>
            <a:pPr marL="0" lvl="0" indent="0" algn="l" rtl="0">
              <a:spcBef>
                <a:spcPts val="0"/>
              </a:spcBef>
              <a:spcAft>
                <a:spcPts val="0"/>
              </a:spcAft>
              <a:buClr>
                <a:schemeClr val="dk1"/>
              </a:buClr>
              <a:buSzPts val="1100"/>
              <a:buFont typeface="Arial"/>
              <a:buNone/>
            </a:pPr>
            <a:endParaRPr lang="en-US" sz="2400" dirty="0">
              <a:latin typeface="Gotham Light" pitchFamily="2" charset="77"/>
            </a:endParaRPr>
          </a:p>
        </p:txBody>
      </p:sp>
    </p:spTree>
    <p:extLst>
      <p:ext uri="{BB962C8B-B14F-4D97-AF65-F5344CB8AC3E}">
        <p14:creationId xmlns:p14="http://schemas.microsoft.com/office/powerpoint/2010/main" val="1126676407"/>
      </p:ext>
    </p:extLst>
  </p:cSld>
  <p:clrMapOvr>
    <a:masterClrMapping/>
  </p:clrMapOvr>
</p:sld>
</file>

<file path=ppt/theme/theme1.xml><?xml version="1.0" encoding="utf-8"?>
<a:theme xmlns:a="http://schemas.openxmlformats.org/drawingml/2006/main" name="Elegant One On One Meeting">
  <a:themeElements>
    <a:clrScheme name="Simple Light">
      <a:dk1>
        <a:srgbClr val="000000"/>
      </a:dk1>
      <a:lt1>
        <a:srgbClr val="FFFFFF"/>
      </a:lt1>
      <a:dk2>
        <a:srgbClr val="666666"/>
      </a:dk2>
      <a:lt2>
        <a:srgbClr val="999999"/>
      </a:lt2>
      <a:accent1>
        <a:srgbClr val="CCCCCC"/>
      </a:accent1>
      <a:accent2>
        <a:srgbClr val="FFFFFF"/>
      </a:accent2>
      <a:accent3>
        <a:srgbClr val="FFFFFF"/>
      </a:accent3>
      <a:accent4>
        <a:srgbClr val="FFFFFF"/>
      </a:accent4>
      <a:accent5>
        <a:srgbClr val="FFFFFF"/>
      </a:accent5>
      <a:accent6>
        <a:srgbClr val="FFFFFF"/>
      </a:accent6>
      <a:hlink>
        <a:srgbClr val="CCCC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6215</TotalTime>
  <Words>942</Words>
  <Application>Microsoft Macintosh PowerPoint</Application>
  <PresentationFormat>On-screen Show (16:9)</PresentationFormat>
  <Paragraphs>126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Gotham</vt:lpstr>
      <vt:lpstr>Arimo</vt:lpstr>
      <vt:lpstr>Average</vt:lpstr>
      <vt:lpstr>Roboto Condensed Light</vt:lpstr>
      <vt:lpstr>Gotham Light</vt:lpstr>
      <vt:lpstr>Arial</vt:lpstr>
      <vt:lpstr>Georgia</vt:lpstr>
      <vt:lpstr>Cardo</vt:lpstr>
      <vt:lpstr>Elegant One On One Meeting</vt:lpstr>
      <vt:lpstr> Data Analysis</vt:lpstr>
      <vt:lpstr>Background</vt:lpstr>
      <vt:lpstr>Objective</vt:lpstr>
      <vt:lpstr>Methodology</vt:lpstr>
      <vt:lpstr>Features Explored</vt:lpstr>
      <vt:lpstr>Energy</vt:lpstr>
      <vt:lpstr>Danceability</vt:lpstr>
      <vt:lpstr>Valence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Analysis</dc:title>
  <cp:lastModifiedBy>N N</cp:lastModifiedBy>
  <cp:revision>3</cp:revision>
  <dcterms:modified xsi:type="dcterms:W3CDTF">2021-11-01T06:12:02Z</dcterms:modified>
</cp:coreProperties>
</file>