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pkRmyauFVFn58Lg9U3+SbAvd/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3"/>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3"/>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4"/>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5"/>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5"/>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5"/>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25"/>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6"/>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7"/>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7"/>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7"/>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7"/>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7"/>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7"/>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8"/>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8"/>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8"/>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8"/>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8"/>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8"/>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0"/>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0"/>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1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1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1"/>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1"/>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2"/>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2"/>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5.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3"/>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3"/>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3"/>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3"/>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3"/>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590938" y="1891994"/>
            <a:ext cx="9144000" cy="26312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800"/>
              <a:buFont typeface="Times New Roman"/>
              <a:buNone/>
            </a:pPr>
            <a:r>
              <a:rPr lang="en-US" sz="4800">
                <a:latin typeface="Times New Roman"/>
                <a:ea typeface="Times New Roman"/>
                <a:cs typeface="Times New Roman"/>
                <a:sym typeface="Times New Roman"/>
              </a:rPr>
              <a:t>Predicting Spotify Music Popularity Using Python and Machine Learning</a:t>
            </a:r>
            <a:endParaRPr sz="4800"/>
          </a:p>
        </p:txBody>
      </p:sp>
      <p:sp>
        <p:nvSpPr>
          <p:cNvPr id="148" name="Google Shape;148;p1"/>
          <p:cNvSpPr txBox="1"/>
          <p:nvPr>
            <p:ph idx="1" type="subTitle"/>
          </p:nvPr>
        </p:nvSpPr>
        <p:spPr>
          <a:xfrm>
            <a:off x="1524000" y="3947271"/>
            <a:ext cx="9144000" cy="16557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p>
          <a:p>
            <a:pPr indent="0" lvl="0" marL="0" rtl="0" algn="l">
              <a:spcBef>
                <a:spcPts val="100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838200" y="365126"/>
            <a:ext cx="10515600" cy="7825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Proposed Solution </a:t>
            </a:r>
            <a:endParaRPr/>
          </a:p>
        </p:txBody>
      </p:sp>
      <p:sp>
        <p:nvSpPr>
          <p:cNvPr id="201" name="Google Shape;201;p10"/>
          <p:cNvSpPr txBox="1"/>
          <p:nvPr>
            <p:ph idx="1" type="body"/>
          </p:nvPr>
        </p:nvSpPr>
        <p:spPr>
          <a:xfrm>
            <a:off x="838200" y="1250302"/>
            <a:ext cx="10515600" cy="49266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latin typeface="Times New Roman"/>
                <a:ea typeface="Times New Roman"/>
                <a:cs typeface="Times New Roman"/>
                <a:sym typeface="Times New Roman"/>
              </a:rPr>
              <a:t>Our goal was formulated as a data-categorization exercise. More specifically, can we forecast if a song that isn’t  now popular will be popular after a particular number of days.</a:t>
            </a:r>
            <a:endParaRPr sz="2400">
              <a:latin typeface="Times New Roman"/>
              <a:ea typeface="Times New Roman"/>
              <a:cs typeface="Times New Roman"/>
              <a:sym typeface="Times New Roman"/>
            </a:endParaRPr>
          </a:p>
          <a:p>
            <a:pPr indent="-342900" lvl="0" marL="342900" rtl="0" algn="l">
              <a:spcBef>
                <a:spcPts val="1000"/>
              </a:spcBef>
              <a:spcAft>
                <a:spcPts val="0"/>
              </a:spcAft>
              <a:buSzPts val="1920"/>
              <a:buChar char="►"/>
            </a:pPr>
            <a:r>
              <a:rPr lang="en-US" sz="2400">
                <a:latin typeface="Times New Roman"/>
                <a:ea typeface="Times New Roman"/>
                <a:cs typeface="Times New Roman"/>
                <a:sym typeface="Times New Roman"/>
              </a:rPr>
              <a:t>The following are the stages of our approach. </a:t>
            </a:r>
            <a:endParaRPr/>
          </a:p>
          <a:p>
            <a:pPr indent="-342900" lvl="0" marL="342900" rtl="0" algn="l">
              <a:spcBef>
                <a:spcPts val="1000"/>
              </a:spcBef>
              <a:spcAft>
                <a:spcPts val="0"/>
              </a:spcAft>
              <a:buSzPts val="1920"/>
              <a:buFont typeface="Century Gothic"/>
              <a:buAutoNum type="arabicPeriod"/>
            </a:pPr>
            <a:r>
              <a:rPr lang="en-US" sz="2400">
                <a:latin typeface="Times New Roman"/>
                <a:ea typeface="Times New Roman"/>
                <a:cs typeface="Times New Roman"/>
                <a:sym typeface="Times New Roman"/>
              </a:rPr>
              <a:t>In the first step, we compile information from prior “Top 50” lists. </a:t>
            </a:r>
            <a:endParaRPr/>
          </a:p>
          <a:p>
            <a:pPr indent="-342900" lvl="0" marL="342900" rtl="0" algn="l">
              <a:spcBef>
                <a:spcPts val="1000"/>
              </a:spcBef>
              <a:spcAft>
                <a:spcPts val="0"/>
              </a:spcAft>
              <a:buSzPts val="1920"/>
              <a:buFont typeface="Century Gothic"/>
              <a:buAutoNum type="arabicPeriod"/>
            </a:pPr>
            <a:r>
              <a:rPr lang="en-US" sz="2400">
                <a:latin typeface="Times New Roman"/>
                <a:ea typeface="Times New Roman"/>
                <a:cs typeface="Times New Roman"/>
                <a:sym typeface="Times New Roman"/>
              </a:rPr>
              <a:t>Next, we convert ranking inputs into actual world examples. </a:t>
            </a:r>
            <a:endParaRPr/>
          </a:p>
          <a:p>
            <a:pPr indent="-342900" lvl="0" marL="342900" rtl="0" algn="l">
              <a:spcBef>
                <a:spcPts val="1000"/>
              </a:spcBef>
              <a:spcAft>
                <a:spcPts val="0"/>
              </a:spcAft>
              <a:buSzPts val="1920"/>
              <a:buFont typeface="Century Gothic"/>
              <a:buAutoNum type="arabicPeriod"/>
            </a:pPr>
            <a:r>
              <a:rPr lang="en-US" sz="2400">
                <a:latin typeface="Times New Roman"/>
                <a:ea typeface="Times New Roman"/>
                <a:cs typeface="Times New Roman"/>
                <a:sym typeface="Times New Roman"/>
              </a:rPr>
              <a:t>Then, to broaden the scope of our predictions, we employ multiple prediction phases in which the output from one round is utilized to inform the feature estimations for the subsequent rounds. </a:t>
            </a:r>
            <a:endParaRPr/>
          </a:p>
          <a:p>
            <a:pPr indent="-342900" lvl="0" marL="342900" rtl="0" algn="l">
              <a:spcBef>
                <a:spcPts val="1000"/>
              </a:spcBef>
              <a:spcAft>
                <a:spcPts val="0"/>
              </a:spcAft>
              <a:buSzPts val="1920"/>
              <a:buFont typeface="Century Gothic"/>
              <a:buAutoNum type="arabicPeriod"/>
            </a:pPr>
            <a:r>
              <a:rPr lang="en-US" sz="2400">
                <a:latin typeface="Times New Roman"/>
                <a:ea typeface="Times New Roman"/>
                <a:cs typeface="Times New Roman"/>
                <a:sym typeface="Times New Roman"/>
              </a:rPr>
              <a:t>At last, we launch into our experimental technique, which includes creating a set of classifications and evaluating them against such a testing dataset. </a:t>
            </a:r>
            <a:endParaRPr sz="2400">
              <a:latin typeface="Times New Roman"/>
              <a:ea typeface="Times New Roman"/>
              <a:cs typeface="Times New Roman"/>
              <a:sym typeface="Times New Roman"/>
            </a:endParaRPr>
          </a:p>
          <a:p>
            <a:pPr indent="0" lvl="0" marL="0" rtl="0" algn="l">
              <a:spcBef>
                <a:spcPts val="1000"/>
              </a:spcBef>
              <a:spcAft>
                <a:spcPts val="0"/>
              </a:spcAft>
              <a:buSzPts val="192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838200" y="365126"/>
            <a:ext cx="10515600" cy="68923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US"/>
              <a:t>Results/Simulations </a:t>
            </a:r>
            <a:endParaRPr/>
          </a:p>
        </p:txBody>
      </p:sp>
      <p:sp>
        <p:nvSpPr>
          <p:cNvPr id="207" name="Google Shape;207;p11"/>
          <p:cNvSpPr txBox="1"/>
          <p:nvPr>
            <p:ph idx="1" type="body"/>
          </p:nvPr>
        </p:nvSpPr>
        <p:spPr>
          <a:xfrm>
            <a:off x="838200" y="1054360"/>
            <a:ext cx="10515600" cy="564502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lnSpc>
                <a:spcPct val="103000"/>
              </a:lnSpc>
              <a:spcBef>
                <a:spcPts val="0"/>
              </a:spcBef>
              <a:spcAft>
                <a:spcPts val="0"/>
              </a:spcAft>
              <a:buSzPct val="79999"/>
              <a:buChar char="►"/>
            </a:pPr>
            <a:r>
              <a:rPr lang="en-US" sz="1800">
                <a:latin typeface="Times New Roman"/>
                <a:ea typeface="Times New Roman"/>
                <a:cs typeface="Times New Roman"/>
                <a:sym typeface="Times New Roman"/>
              </a:rPr>
              <a:t>Taking all of these into account, we found that an SVM classifier with an RBF kernel produced the best results for our case. In spite of having accurately forecasted 12 fewer positive examples than the RBF kernel, the polynomial kernel-trained method achieved higher outcomes in accuracy, specificity, and fall-out.</a:t>
            </a:r>
            <a:endParaRPr/>
          </a:p>
          <a:p>
            <a:pPr indent="-258318" lvl="0" marL="342900" marR="0" rtl="0" algn="l">
              <a:lnSpc>
                <a:spcPct val="103000"/>
              </a:lnSpc>
              <a:spcBef>
                <a:spcPts val="0"/>
              </a:spcBef>
              <a:spcAft>
                <a:spcPts val="0"/>
              </a:spcAft>
              <a:buSzPct val="79999"/>
              <a:buNone/>
            </a:pPr>
            <a:r>
              <a:t/>
            </a:r>
            <a:endParaRPr sz="1800">
              <a:latin typeface="Times New Roman"/>
              <a:ea typeface="Times New Roman"/>
              <a:cs typeface="Times New Roman"/>
              <a:sym typeface="Times New Roman"/>
            </a:endParaRPr>
          </a:p>
          <a:p>
            <a:pPr indent="-342900" lvl="0" marL="342900" marR="0" rtl="0" algn="l">
              <a:lnSpc>
                <a:spcPct val="103000"/>
              </a:lnSpc>
              <a:spcBef>
                <a:spcPts val="0"/>
              </a:spcBef>
              <a:spcAft>
                <a:spcPts val="0"/>
              </a:spcAft>
              <a:buSzPct val="79999"/>
              <a:buChar char="►"/>
            </a:pPr>
            <a:r>
              <a:rPr lang="en-US" sz="1800">
                <a:latin typeface="Times New Roman"/>
                <a:ea typeface="Times New Roman"/>
                <a:cs typeface="Times New Roman"/>
                <a:sym typeface="Times New Roman"/>
              </a:rPr>
              <a:t>The RBF kernel model improves upon the prior data-based model by properly predicting 29 negative cases and 4 positive occurrences. Compared to the similar classifier without acoustic information, these 33 cases show a minor improvement of 5.23 percent. Although we can not definitively conclude anything, we do make the observation that this discrepancy may not be statistically significant. This suggests that the acoustic properties did not have a significant impact on the effectiveness of our system in our studies. It's conceivable that this is because these attributes were only extracted from very little snippets of the recordings. It's possible that the data has been distorted since these excerpts do not accurately reflect the music as a whole.</a:t>
            </a:r>
            <a:endParaRPr/>
          </a:p>
          <a:p>
            <a:pPr indent="-258318" lvl="0" marL="342900" marR="0" rtl="0" algn="l">
              <a:lnSpc>
                <a:spcPct val="103000"/>
              </a:lnSpc>
              <a:spcBef>
                <a:spcPts val="0"/>
              </a:spcBef>
              <a:spcAft>
                <a:spcPts val="0"/>
              </a:spcAft>
              <a:buSzPct val="79999"/>
              <a:buNone/>
            </a:pPr>
            <a:r>
              <a:t/>
            </a:r>
            <a:endParaRPr sz="1800">
              <a:latin typeface="Times New Roman"/>
              <a:ea typeface="Times New Roman"/>
              <a:cs typeface="Times New Roman"/>
              <a:sym typeface="Times New Roman"/>
            </a:endParaRPr>
          </a:p>
          <a:p>
            <a:pPr indent="-342900" lvl="0" marL="342900" marR="0" rtl="0" algn="l">
              <a:lnSpc>
                <a:spcPct val="103000"/>
              </a:lnSpc>
              <a:spcBef>
                <a:spcPts val="0"/>
              </a:spcBef>
              <a:spcAft>
                <a:spcPts val="0"/>
              </a:spcAft>
              <a:buSzPct val="79999"/>
              <a:buChar char="►"/>
            </a:pPr>
            <a:r>
              <a:rPr lang="en-US" sz="1800">
                <a:latin typeface="Times New Roman"/>
                <a:ea typeface="Times New Roman"/>
                <a:cs typeface="Times New Roman"/>
                <a:sym typeface="Times New Roman"/>
              </a:rPr>
              <a:t>However, it is heartening to see that our best system does not significantly improve performance by including acoustic variables. It's a good indicator that such traits aren't always required to get excellent outcomes if their extraction requires a lot of computer resources. We've established that reducing false alarms is the primary area for future growth in our model. Examples where the algorithm predicts a presence in the rankings but there really isn't one, We have a best-case scenario where the model makes a positive prediction in 31.57% of cases, and it's wrong.</a:t>
            </a:r>
            <a:endParaRPr/>
          </a:p>
          <a:p>
            <a:pPr indent="-258318" lvl="0" marL="342900" marR="0" rtl="0" algn="l">
              <a:lnSpc>
                <a:spcPct val="103000"/>
              </a:lnSpc>
              <a:spcBef>
                <a:spcPts val="0"/>
              </a:spcBef>
              <a:spcAft>
                <a:spcPts val="0"/>
              </a:spcAft>
              <a:buSzPct val="79999"/>
              <a:buNone/>
            </a:pPr>
            <a:r>
              <a:t/>
            </a:r>
            <a:endParaRPr sz="1800">
              <a:latin typeface="Times New Roman"/>
              <a:ea typeface="Times New Roman"/>
              <a:cs typeface="Times New Roman"/>
              <a:sym typeface="Times New Roman"/>
            </a:endParaRPr>
          </a:p>
          <a:p>
            <a:pPr indent="-342900" lvl="0" marL="342900" marR="0" rtl="0" algn="l">
              <a:lnSpc>
                <a:spcPct val="103000"/>
              </a:lnSpc>
              <a:spcBef>
                <a:spcPts val="0"/>
              </a:spcBef>
              <a:spcAft>
                <a:spcPts val="0"/>
              </a:spcAft>
              <a:buSzPct val="79999"/>
              <a:buChar char="►"/>
            </a:pPr>
            <a:r>
              <a:rPr lang="en-US" sz="1800">
                <a:latin typeface="Times New Roman"/>
                <a:ea typeface="Times New Roman"/>
                <a:cs typeface="Times New Roman"/>
                <a:sym typeface="Times New Roman"/>
              </a:rPr>
              <a:t>Ultimately, we developed a model that can tell you with a high degree of certainty whether or not a song will be in Spotify's Top 50 Global list two months after its entry date. The algorithm draws on data collected from previously observed songs to provide an accurate prediction. For this endeavor, the acquired values for accuracy, NPV, sensitivity, and AUC all exceeded excess of 80%. Furthermore, even under the best-case scenario, the failure rate was 6.51 percent.</a:t>
            </a:r>
            <a:endParaRPr sz="1800">
              <a:latin typeface="Times New Roman"/>
              <a:ea typeface="Times New Roman"/>
              <a:cs typeface="Times New Roman"/>
              <a:sym typeface="Times New Roman"/>
            </a:endParaRPr>
          </a:p>
          <a:p>
            <a:pPr indent="-248920" lvl="0" marL="342900" rtl="0" algn="l">
              <a:spcBef>
                <a:spcPts val="1000"/>
              </a:spcBef>
              <a:spcAft>
                <a:spcPts val="0"/>
              </a:spcAft>
              <a:buSzPct val="8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References </a:t>
            </a:r>
            <a:endParaRPr/>
          </a:p>
        </p:txBody>
      </p:sp>
      <p:sp>
        <p:nvSpPr>
          <p:cNvPr id="213" name="Google Shape;213;p12"/>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342900" lvl="0" marL="342900" marR="0" rtl="0" algn="ctr">
              <a:lnSpc>
                <a:spcPct val="103000"/>
              </a:lnSpc>
              <a:spcBef>
                <a:spcPts val="0"/>
              </a:spcBef>
              <a:spcAft>
                <a:spcPts val="0"/>
              </a:spcAft>
              <a:buSzPts val="1440"/>
              <a:buFont typeface="Century Gothic"/>
              <a:buAutoNum type="arabicPeriod"/>
            </a:pPr>
            <a:r>
              <a:rPr lang="en-US" sz="1800">
                <a:latin typeface="Times New Roman"/>
                <a:ea typeface="Times New Roman"/>
                <a:cs typeface="Times New Roman"/>
                <a:sym typeface="Times New Roman"/>
              </a:rPr>
              <a:t>Y. Kim, B. Suh, and K. Lee,  “#nowplaying  the  future  billboard:  Mining music listening behaviors of twitter user for hit song prediction,” in Proceedings of the First International Workshop on Social   Media   Retrieval   and Analysis,   ser.   SoMeRA   ’14</a:t>
            </a:r>
            <a:endParaRPr sz="1800">
              <a:latin typeface="Times New Roman"/>
              <a:ea typeface="Times New Roman"/>
              <a:cs typeface="Times New Roman"/>
              <a:sym typeface="Times New Roman"/>
            </a:endParaRPr>
          </a:p>
          <a:p>
            <a:pPr indent="-342900" lvl="0" marL="342900" marR="0" rtl="0" algn="l">
              <a:lnSpc>
                <a:spcPct val="103000"/>
              </a:lnSpc>
              <a:spcBef>
                <a:spcPts val="0"/>
              </a:spcBef>
              <a:spcAft>
                <a:spcPts val="0"/>
              </a:spcAft>
              <a:buSzPts val="1440"/>
              <a:buFont typeface="Century Gothic"/>
              <a:buAutoNum type="arabicPeriod"/>
            </a:pPr>
            <a:r>
              <a:rPr lang="en-US" sz="1800">
                <a:latin typeface="Times New Roman"/>
                <a:ea typeface="Times New Roman"/>
                <a:cs typeface="Times New Roman"/>
                <a:sym typeface="Times New Roman"/>
              </a:rPr>
              <a:t>C. V. Araujo, R. M. Neto, F. G. Nakamura, and E. F. Nakamura, “Predicting music success based  on  users’  comments  on  online  social networks,” in Proceedings of  the  23rd  Brazillian  Symposium on   Multimedia   and   the   Web,   ser.   WebMedia   ’17.	New York, NY, USA: ACM, 2017, pp. 149–156. [Online]. Available: http://doi.acm.org/10.1145/3126858.3126885</a:t>
            </a:r>
            <a:endParaRPr/>
          </a:p>
          <a:p>
            <a:pPr indent="-251459" lvl="0" marL="342900" marR="0" rtl="0" algn="l">
              <a:lnSpc>
                <a:spcPct val="103000"/>
              </a:lnSpc>
              <a:spcBef>
                <a:spcPts val="0"/>
              </a:spcBef>
              <a:spcAft>
                <a:spcPts val="0"/>
              </a:spcAft>
              <a:buSzPts val="1440"/>
              <a:buFont typeface="Century Gothic"/>
              <a:buNone/>
            </a:pPr>
            <a:r>
              <a:t/>
            </a:r>
            <a:endParaRPr sz="1800">
              <a:latin typeface="Times New Roman"/>
              <a:ea typeface="Times New Roman"/>
              <a:cs typeface="Times New Roman"/>
              <a:sym typeface="Times New Roman"/>
            </a:endParaRPr>
          </a:p>
          <a:p>
            <a:pPr indent="-342900" lvl="0" marL="342900" marR="0" rtl="0" algn="l">
              <a:lnSpc>
                <a:spcPct val="103000"/>
              </a:lnSpc>
              <a:spcBef>
                <a:spcPts val="0"/>
              </a:spcBef>
              <a:spcAft>
                <a:spcPts val="0"/>
              </a:spcAft>
              <a:buSzPts val="1440"/>
              <a:buFont typeface="Century Gothic"/>
              <a:buAutoNum type="arabicPeriod"/>
            </a:pPr>
            <a:r>
              <a:rPr lang="en-US" sz="1800">
                <a:latin typeface="Times New Roman"/>
                <a:ea typeface="Times New Roman"/>
                <a:cs typeface="Times New Roman"/>
                <a:sym typeface="Times New Roman"/>
              </a:rPr>
              <a:t>J.  Lee  and  J.-S.  Lee,  “Predicting  music  popularity  patterns  based   on musical complexity and early stage popularity,” in Proceedings of  the Third Edition Workshop on Speech, Language &amp;#38; Audio in Multimedia, ser. SLAM ’15. New York, NY,  USA: ACM, 2015, pp.  3–6. [Online]. Available: http://doi.acm.org/10.1145/2802558.2814645</a:t>
            </a:r>
            <a:endParaRPr sz="1800">
              <a:latin typeface="Times New Roman"/>
              <a:ea typeface="Times New Roman"/>
              <a:cs typeface="Times New Roman"/>
              <a:sym typeface="Times New Roman"/>
            </a:endParaRPr>
          </a:p>
          <a:p>
            <a:pPr indent="-342900" lvl="0" marL="342900" rtl="0" algn="l">
              <a:spcBef>
                <a:spcPts val="1000"/>
              </a:spcBef>
              <a:spcAft>
                <a:spcPts val="0"/>
              </a:spcAft>
              <a:buSzPts val="1440"/>
              <a:buFont typeface="Century Gothic"/>
              <a:buAutoNum type="arabicPeriod"/>
            </a:pPr>
            <a:r>
              <a:rPr lang="en-US" sz="1800">
                <a:latin typeface="Times New Roman"/>
                <a:ea typeface="Times New Roman"/>
                <a:cs typeface="Times New Roman"/>
                <a:sym typeface="Times New Roman"/>
              </a:rPr>
              <a:t>I.  Karydis,  A.  Gkiokas,  V. Katsouros, and   L.   Iliadis,   “Musical track popularity mining dataset: Extension &amp; experimentation,” Neurocomputing, vol. 280, pp. 76 – 85, 2018, applications of Neural Modeling in the new era for data and IT. [Online]. Available: http://www.sciencedirect.com/science/article/pii/S0925231217317666</a:t>
            </a:r>
            <a:endParaRPr sz="1800">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Agenda</a:t>
            </a:r>
            <a:endParaRPr/>
          </a:p>
        </p:txBody>
      </p:sp>
      <p:sp>
        <p:nvSpPr>
          <p:cNvPr id="154" name="Google Shape;154;p2"/>
          <p:cNvSpPr txBox="1"/>
          <p:nvPr>
            <p:ph idx="1" type="body"/>
          </p:nvPr>
        </p:nvSpPr>
        <p:spPr>
          <a:xfrm>
            <a:off x="838200" y="1800808"/>
            <a:ext cx="10515600" cy="469206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Group Member Information </a:t>
            </a:r>
            <a:endParaRPr/>
          </a:p>
          <a:p>
            <a:pPr indent="-342900" lvl="0" marL="342900" rtl="0" algn="l">
              <a:spcBef>
                <a:spcPts val="1000"/>
              </a:spcBef>
              <a:spcAft>
                <a:spcPts val="0"/>
              </a:spcAft>
              <a:buSzPts val="1600"/>
              <a:buChar char="►"/>
            </a:pPr>
            <a:r>
              <a:rPr lang="en-US"/>
              <a:t>Role/Responsibilities and Contribution in project </a:t>
            </a:r>
            <a:endParaRPr/>
          </a:p>
          <a:p>
            <a:pPr indent="-342900" lvl="0" marL="342900" rtl="0" algn="l">
              <a:spcBef>
                <a:spcPts val="1000"/>
              </a:spcBef>
              <a:spcAft>
                <a:spcPts val="0"/>
              </a:spcAft>
              <a:buSzPts val="1600"/>
              <a:buChar char="►"/>
            </a:pPr>
            <a:r>
              <a:rPr lang="en-US"/>
              <a:t>Motivation </a:t>
            </a:r>
            <a:endParaRPr/>
          </a:p>
          <a:p>
            <a:pPr indent="-342900" lvl="0" marL="342900" rtl="0" algn="l">
              <a:spcBef>
                <a:spcPts val="1000"/>
              </a:spcBef>
              <a:spcAft>
                <a:spcPts val="0"/>
              </a:spcAft>
              <a:buSzPts val="1600"/>
              <a:buChar char="►"/>
            </a:pPr>
            <a:r>
              <a:rPr lang="en-US"/>
              <a:t>Objectives </a:t>
            </a:r>
            <a:endParaRPr/>
          </a:p>
          <a:p>
            <a:pPr indent="-342900" lvl="0" marL="342900" rtl="0" algn="l">
              <a:spcBef>
                <a:spcPts val="1000"/>
              </a:spcBef>
              <a:spcAft>
                <a:spcPts val="0"/>
              </a:spcAft>
              <a:buSzPts val="1600"/>
              <a:buChar char="►"/>
            </a:pPr>
            <a:r>
              <a:rPr lang="en-US"/>
              <a:t>Related work </a:t>
            </a:r>
            <a:endParaRPr/>
          </a:p>
          <a:p>
            <a:pPr indent="-342900" lvl="0" marL="342900" rtl="0" algn="l">
              <a:spcBef>
                <a:spcPts val="1000"/>
              </a:spcBef>
              <a:spcAft>
                <a:spcPts val="0"/>
              </a:spcAft>
              <a:buSzPts val="1600"/>
              <a:buChar char="►"/>
            </a:pPr>
            <a:r>
              <a:rPr lang="en-US"/>
              <a:t>Problem Statement </a:t>
            </a:r>
            <a:endParaRPr/>
          </a:p>
          <a:p>
            <a:pPr indent="-342900" lvl="0" marL="342900" rtl="0" algn="l">
              <a:spcBef>
                <a:spcPts val="1000"/>
              </a:spcBef>
              <a:spcAft>
                <a:spcPts val="0"/>
              </a:spcAft>
              <a:buSzPts val="1600"/>
              <a:buChar char="►"/>
            </a:pPr>
            <a:r>
              <a:rPr lang="en-US"/>
              <a:t>Proposed Solution </a:t>
            </a:r>
            <a:endParaRPr/>
          </a:p>
          <a:p>
            <a:pPr indent="-342900" lvl="0" marL="342900" rtl="0" algn="l">
              <a:spcBef>
                <a:spcPts val="1000"/>
              </a:spcBef>
              <a:spcAft>
                <a:spcPts val="0"/>
              </a:spcAft>
              <a:buSzPts val="1600"/>
              <a:buChar char="►"/>
            </a:pPr>
            <a:r>
              <a:rPr lang="en-US"/>
              <a:t>Results/Simulations </a:t>
            </a:r>
            <a:endParaRPr/>
          </a:p>
          <a:p>
            <a:pPr indent="-342900" lvl="0" marL="342900" rtl="0" algn="l">
              <a:spcBef>
                <a:spcPts val="1000"/>
              </a:spcBef>
              <a:spcAft>
                <a:spcPts val="0"/>
              </a:spcAft>
              <a:buSzPts val="1600"/>
              <a:buChar char="►"/>
            </a:pPr>
            <a:r>
              <a:rPr lang="en-US"/>
              <a:t>References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Group Member Information</a:t>
            </a:r>
            <a:endParaRPr/>
          </a:p>
        </p:txBody>
      </p:sp>
      <p:sp>
        <p:nvSpPr>
          <p:cNvPr id="160" name="Google Shape;160;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Navasahitha Inuganti -700725723</a:t>
            </a:r>
            <a:endParaRPr/>
          </a:p>
          <a:p>
            <a:pPr indent="-342900" lvl="0" marL="342900" rtl="0" algn="l">
              <a:spcBef>
                <a:spcPts val="1000"/>
              </a:spcBef>
              <a:spcAft>
                <a:spcPts val="0"/>
              </a:spcAft>
              <a:buSzPts val="1600"/>
              <a:buChar char="►"/>
            </a:pPr>
            <a:r>
              <a:rPr lang="en-US"/>
              <a:t>Sai Jahnavi Dandamudi – 700734606</a:t>
            </a:r>
            <a:endParaRPr/>
          </a:p>
          <a:p>
            <a:pPr indent="-342900" lvl="0" marL="342900" rtl="0" algn="l">
              <a:spcBef>
                <a:spcPts val="1000"/>
              </a:spcBef>
              <a:spcAft>
                <a:spcPts val="0"/>
              </a:spcAft>
              <a:buSzPts val="1600"/>
              <a:buChar char="►"/>
            </a:pPr>
            <a:r>
              <a:rPr lang="en-US"/>
              <a:t>Yaamini Shankar – 700743862</a:t>
            </a:r>
            <a:endParaRPr/>
          </a:p>
          <a:p>
            <a:pPr indent="-342900" lvl="0" marL="342900" rtl="0" algn="l">
              <a:spcBef>
                <a:spcPts val="1000"/>
              </a:spcBef>
              <a:spcAft>
                <a:spcPts val="0"/>
              </a:spcAft>
              <a:buSzPts val="1600"/>
              <a:buChar char="►"/>
            </a:pPr>
            <a:r>
              <a:rPr lang="en-US"/>
              <a:t>Kiran Kumar Kongari - 700734361</a:t>
            </a:r>
            <a:endParaRPr/>
          </a:p>
          <a:p>
            <a:pPr indent="0" lvl="0" marL="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US"/>
              <a:t>Role/Responsibilities and Contribution in project </a:t>
            </a:r>
            <a:br>
              <a:rPr lang="en-US"/>
            </a:br>
            <a:endParaRPr/>
          </a:p>
        </p:txBody>
      </p:sp>
      <p:sp>
        <p:nvSpPr>
          <p:cNvPr id="166" name="Google Shape;166;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92500" lnSpcReduction="20000"/>
          </a:bodyPr>
          <a:lstStyle/>
          <a:p>
            <a:pPr indent="-335280" lvl="0" marL="342900" rtl="0" algn="l">
              <a:spcBef>
                <a:spcPts val="0"/>
              </a:spcBef>
              <a:spcAft>
                <a:spcPts val="0"/>
              </a:spcAft>
              <a:buSzPct val="80000"/>
              <a:buChar char="►"/>
            </a:pPr>
            <a:r>
              <a:rPr lang="en-US"/>
              <a:t>Navasahitha Inuganti - Responsible for exploring the data sets </a:t>
            </a:r>
            <a:r>
              <a:rPr lang="en-US"/>
              <a:t>relevant</a:t>
            </a:r>
            <a:r>
              <a:rPr lang="en-US"/>
              <a:t> to prove our claim</a:t>
            </a:r>
            <a:endParaRPr/>
          </a:p>
          <a:p>
            <a:pPr indent="0" lvl="0" marL="0" rtl="0" algn="l">
              <a:spcBef>
                <a:spcPts val="1000"/>
              </a:spcBef>
              <a:spcAft>
                <a:spcPts val="0"/>
              </a:spcAft>
              <a:buSzPct val="80000"/>
              <a:buNone/>
            </a:pPr>
            <a:r>
              <a:t/>
            </a:r>
            <a:endParaRPr/>
          </a:p>
          <a:p>
            <a:pPr indent="-335280" lvl="0" marL="342900" rtl="0" algn="l">
              <a:spcBef>
                <a:spcPts val="1000"/>
              </a:spcBef>
              <a:spcAft>
                <a:spcPts val="0"/>
              </a:spcAft>
              <a:buSzPct val="80000"/>
              <a:buChar char="►"/>
            </a:pPr>
            <a:r>
              <a:rPr lang="en-US"/>
              <a:t>Sai Jahnavi Dandamudi – Responsible for finding the potential changes in predicting song   popularity</a:t>
            </a:r>
            <a:endParaRPr/>
          </a:p>
          <a:p>
            <a:pPr indent="0" lvl="0" marL="0" rtl="0" algn="l">
              <a:spcBef>
                <a:spcPts val="1000"/>
              </a:spcBef>
              <a:spcAft>
                <a:spcPts val="0"/>
              </a:spcAft>
              <a:buSzPct val="80000"/>
              <a:buNone/>
            </a:pPr>
            <a:r>
              <a:t/>
            </a:r>
            <a:endParaRPr/>
          </a:p>
          <a:p>
            <a:pPr indent="-335280" lvl="0" marL="342900" rtl="0" algn="l">
              <a:spcBef>
                <a:spcPts val="1000"/>
              </a:spcBef>
              <a:spcAft>
                <a:spcPts val="0"/>
              </a:spcAft>
              <a:buSzPct val="80000"/>
              <a:buChar char="►"/>
            </a:pPr>
            <a:r>
              <a:rPr lang="en-US"/>
              <a:t>Yaamini Shankar – Responsible for defining the data analysis and metrics of the given data</a:t>
            </a:r>
            <a:endParaRPr/>
          </a:p>
          <a:p>
            <a:pPr indent="0" lvl="0" marL="0" rtl="0" algn="l">
              <a:spcBef>
                <a:spcPts val="1000"/>
              </a:spcBef>
              <a:spcAft>
                <a:spcPts val="0"/>
              </a:spcAft>
              <a:buSzPct val="80000"/>
              <a:buNone/>
            </a:pPr>
            <a:r>
              <a:t/>
            </a:r>
            <a:endParaRPr/>
          </a:p>
          <a:p>
            <a:pPr indent="-335280" lvl="0" marL="342900" rtl="0" algn="l">
              <a:spcBef>
                <a:spcPts val="1000"/>
              </a:spcBef>
              <a:spcAft>
                <a:spcPts val="0"/>
              </a:spcAft>
              <a:buSzPct val="80000"/>
              <a:buChar char="►"/>
            </a:pPr>
            <a:r>
              <a:rPr lang="en-US"/>
              <a:t>Kiran Kumar Kongari – Responsible for recording the experimental design and data relevance.</a:t>
            </a:r>
            <a:endParaRPr/>
          </a:p>
          <a:p>
            <a:pPr indent="0" lvl="0" marL="0" rtl="0" algn="l">
              <a:spcBef>
                <a:spcPts val="1000"/>
              </a:spcBef>
              <a:spcAft>
                <a:spcPts val="0"/>
              </a:spcAft>
              <a:buSzPct val="80000"/>
              <a:buNone/>
            </a:pPr>
            <a:r>
              <a:t/>
            </a:r>
            <a:endParaRPr/>
          </a:p>
          <a:p>
            <a:pPr indent="-241300" lvl="0" marL="342900" rtl="0" algn="l">
              <a:spcBef>
                <a:spcPts val="1000"/>
              </a:spcBef>
              <a:spcAft>
                <a:spcPts val="0"/>
              </a:spcAft>
              <a:buSzPct val="8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838200" y="365126"/>
            <a:ext cx="10515600" cy="75454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Motivation</a:t>
            </a:r>
            <a:endParaRPr/>
          </a:p>
        </p:txBody>
      </p:sp>
      <p:sp>
        <p:nvSpPr>
          <p:cNvPr id="172" name="Google Shape;172;p5"/>
          <p:cNvSpPr txBox="1"/>
          <p:nvPr>
            <p:ph idx="1" type="body"/>
          </p:nvPr>
        </p:nvSpPr>
        <p:spPr>
          <a:xfrm>
            <a:off x="838200" y="1399592"/>
            <a:ext cx="10515600" cy="5093282"/>
          </a:xfrm>
          <a:prstGeom prst="rect">
            <a:avLst/>
          </a:prstGeom>
          <a:noFill/>
          <a:ln>
            <a:noFill/>
          </a:ln>
        </p:spPr>
        <p:txBody>
          <a:bodyPr anchorCtr="0" anchor="t" bIns="45700" lIns="91425" spcFirstLastPara="1" rIns="91425" wrap="square" tIns="45700">
            <a:normAutofit lnSpcReduction="10000"/>
          </a:bodyPr>
          <a:lstStyle/>
          <a:p>
            <a:pPr indent="-342900" lvl="0" marL="469265" marR="302895" rtl="0" algn="just">
              <a:lnSpc>
                <a:spcPct val="103000"/>
              </a:lnSpc>
              <a:spcBef>
                <a:spcPts val="0"/>
              </a:spcBef>
              <a:spcAft>
                <a:spcPts val="0"/>
              </a:spcAft>
              <a:buSzPts val="1920"/>
              <a:buChar char="►"/>
            </a:pPr>
            <a:r>
              <a:rPr lang="en-US" sz="2400">
                <a:latin typeface="Times New Roman"/>
                <a:ea typeface="Times New Roman"/>
                <a:cs typeface="Times New Roman"/>
                <a:sym typeface="Times New Roman"/>
              </a:rPr>
              <a:t>Making music is a serious endeavor. In 2018, the global music industry earned US$19.1 billion from various sources including streaming services, public performance, CD and digital music purchases, and so on, as reported by the International Association of the Phonographic Industries (IFPI). More than half of this number comes from electronic content, with 47% coming from streaming and 12% through digital sales at the end of 2018, these platforms had more than 191 million active users.</a:t>
            </a:r>
            <a:endParaRPr/>
          </a:p>
          <a:p>
            <a:pPr indent="0" lvl="0" marL="126365" marR="302895" rtl="0" algn="just">
              <a:lnSpc>
                <a:spcPct val="103000"/>
              </a:lnSpc>
              <a:spcBef>
                <a:spcPts val="10"/>
              </a:spcBef>
              <a:spcAft>
                <a:spcPts val="0"/>
              </a:spcAft>
              <a:buSzPts val="1920"/>
              <a:buNone/>
            </a:pPr>
            <a:r>
              <a:t/>
            </a:r>
            <a:endParaRPr sz="2400">
              <a:latin typeface="Times New Roman"/>
              <a:ea typeface="Times New Roman"/>
              <a:cs typeface="Times New Roman"/>
              <a:sym typeface="Times New Roman"/>
            </a:endParaRPr>
          </a:p>
          <a:p>
            <a:pPr indent="-342900" lvl="0" marL="469265" marR="302895" rtl="0" algn="just">
              <a:lnSpc>
                <a:spcPct val="103000"/>
              </a:lnSpc>
              <a:spcBef>
                <a:spcPts val="10"/>
              </a:spcBef>
              <a:spcAft>
                <a:spcPts val="0"/>
              </a:spcAft>
              <a:buSzPts val="1920"/>
              <a:buChar char="►"/>
            </a:pPr>
            <a:r>
              <a:rPr lang="en-US" sz="2400">
                <a:latin typeface="Times New Roman"/>
                <a:ea typeface="Times New Roman"/>
                <a:cs typeface="Times New Roman"/>
                <a:sym typeface="Times New Roman"/>
              </a:rPr>
              <a:t>Spotify is now one of the most popular streaming platforms. Understanding what sets a product or musician out from the crowd is crucial in a market of this magnitude. With such information, businesses and musicians might better gauge the public's interest and adapt their marketing efforts accordingly. The popularity of a song or album may be judged in part by looking at various charts and ratings. </a:t>
            </a:r>
            <a:endParaRPr/>
          </a:p>
          <a:p>
            <a:pPr indent="0" lvl="0" marL="0" rtl="0" algn="l">
              <a:spcBef>
                <a:spcPts val="1000"/>
              </a:spcBef>
              <a:spcAft>
                <a:spcPts val="0"/>
              </a:spcAft>
              <a:buSzPts val="192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idx="1" type="body"/>
          </p:nvPr>
        </p:nvSpPr>
        <p:spPr>
          <a:xfrm>
            <a:off x="838200" y="811762"/>
            <a:ext cx="10515600" cy="5840965"/>
          </a:xfrm>
          <a:prstGeom prst="rect">
            <a:avLst/>
          </a:prstGeom>
          <a:noFill/>
          <a:ln>
            <a:noFill/>
          </a:ln>
        </p:spPr>
        <p:txBody>
          <a:bodyPr anchorCtr="0" anchor="t" bIns="45700" lIns="91425" spcFirstLastPara="1" rIns="91425" wrap="square" tIns="45700">
            <a:noAutofit/>
          </a:bodyPr>
          <a:lstStyle/>
          <a:p>
            <a:pPr indent="-342900" lvl="0" marL="469265" marR="302895" rtl="0" algn="just">
              <a:lnSpc>
                <a:spcPct val="103000"/>
              </a:lnSpc>
              <a:spcBef>
                <a:spcPts val="0"/>
              </a:spcBef>
              <a:spcAft>
                <a:spcPts val="0"/>
              </a:spcAft>
              <a:buSzPts val="1920"/>
              <a:buChar char="►"/>
            </a:pPr>
            <a:r>
              <a:rPr lang="en-US" sz="2400">
                <a:latin typeface="Times New Roman"/>
                <a:ea typeface="Times New Roman"/>
                <a:cs typeface="Times New Roman"/>
                <a:sym typeface="Times New Roman"/>
              </a:rPr>
              <a:t>Example: Spotify compiles and releases many charts. It contains a daily chart called "Top 50," which lists the 50 most streamed songs from the previous day. Considering Spotify's massive user base, we can only imagine that artists are quite curious as to whether or if their works will become famous on the service, and if so, when. That may be used, for instance, to increase promotion of a work that is not projected towards becoming popular very soon, or to refocus attention away from less promising instances and onto those with higher potential for success.</a:t>
            </a:r>
            <a:endParaRPr/>
          </a:p>
          <a:p>
            <a:pPr indent="-220980" lvl="0" marL="469265" marR="302895" rtl="0" algn="just">
              <a:lnSpc>
                <a:spcPct val="103000"/>
              </a:lnSpc>
              <a:spcBef>
                <a:spcPts val="10"/>
              </a:spcBef>
              <a:spcAft>
                <a:spcPts val="0"/>
              </a:spcAft>
              <a:buSzPts val="1920"/>
              <a:buNone/>
            </a:pPr>
            <a:r>
              <a:t/>
            </a:r>
            <a:endParaRPr sz="2400">
              <a:latin typeface="Times New Roman"/>
              <a:ea typeface="Times New Roman"/>
              <a:cs typeface="Times New Roman"/>
              <a:sym typeface="Times New Roman"/>
            </a:endParaRPr>
          </a:p>
          <a:p>
            <a:pPr indent="-342900" lvl="0" marL="469265" marR="302895" rtl="0" algn="just">
              <a:lnSpc>
                <a:spcPct val="103000"/>
              </a:lnSpc>
              <a:spcBef>
                <a:spcPts val="10"/>
              </a:spcBef>
              <a:spcAft>
                <a:spcPts val="0"/>
              </a:spcAft>
              <a:buSzPts val="1920"/>
              <a:buChar char="►"/>
            </a:pPr>
            <a:r>
              <a:rPr lang="en-US" sz="2400">
                <a:latin typeface="Times New Roman"/>
                <a:ea typeface="Times New Roman"/>
                <a:cs typeface="Times New Roman"/>
                <a:sym typeface="Times New Roman"/>
              </a:rPr>
              <a:t>Machine learning approaches often outperform human experts when attempting to anticipate the success of tracks and albums, and there is a wealth of academic research dedicated to this topic. Social media song acoustic characteristics musical show and festival participation, and artist collaborative platforms have all been employed in the past to give data that represents the attractiveness of music.</a:t>
            </a:r>
            <a:endParaRPr/>
          </a:p>
          <a:p>
            <a:pPr indent="0" lvl="0" marL="0" rtl="0" algn="l">
              <a:spcBef>
                <a:spcPts val="1000"/>
              </a:spcBef>
              <a:spcAft>
                <a:spcPts val="0"/>
              </a:spcAft>
              <a:buSzPts val="192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Objectives</a:t>
            </a:r>
            <a:endParaRPr/>
          </a:p>
        </p:txBody>
      </p:sp>
      <p:sp>
        <p:nvSpPr>
          <p:cNvPr id="183" name="Google Shape;183;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240"/>
              <a:buNone/>
            </a:pPr>
            <a:r>
              <a:rPr lang="en-US" sz="2800">
                <a:latin typeface="Times New Roman"/>
                <a:ea typeface="Times New Roman"/>
                <a:cs typeface="Times New Roman"/>
                <a:sym typeface="Times New Roman"/>
              </a:rPr>
              <a:t>In this project, we define commercial success as a song's appearance in Spotify's "Top 50" charts. The method is similar to others that use annual or monthly rankings as a measure of popularity. Using a model is trained on data from just that chart, we can forecast with 89.09% reliability whether a song will be in the charts two months from now. We zero in on Spotify because of its daily ranking updates and because we're curious about the state of the international streaming industry as a whole. We also acknowledge that our approach could be modified for use with other data.</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838200" y="365126"/>
            <a:ext cx="10515600" cy="7452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Related work </a:t>
            </a:r>
            <a:endParaRPr/>
          </a:p>
        </p:txBody>
      </p:sp>
      <p:sp>
        <p:nvSpPr>
          <p:cNvPr id="189" name="Google Shape;189;p8"/>
          <p:cNvSpPr txBox="1"/>
          <p:nvPr>
            <p:ph idx="1" type="body"/>
          </p:nvPr>
        </p:nvSpPr>
        <p:spPr>
          <a:xfrm>
            <a:off x="838200" y="1110344"/>
            <a:ext cx="10515600" cy="5113272"/>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just">
              <a:lnSpc>
                <a:spcPct val="103000"/>
              </a:lnSpc>
              <a:spcBef>
                <a:spcPts val="0"/>
              </a:spcBef>
              <a:spcAft>
                <a:spcPts val="0"/>
              </a:spcAft>
              <a:buSzPct val="79999"/>
              <a:buChar char="►"/>
            </a:pPr>
            <a:r>
              <a:rPr lang="en-US" sz="1800">
                <a:latin typeface="Times New Roman"/>
                <a:ea typeface="Times New Roman"/>
                <a:cs typeface="Times New Roman"/>
                <a:sym typeface="Times New Roman"/>
              </a:rPr>
              <a:t>Despite the fact that this issue has been receiving more and more attention for years, we have seen very few widespread attempts to solve it in the context of the music industry. </a:t>
            </a:r>
            <a:endParaRPr/>
          </a:p>
          <a:p>
            <a:pPr indent="0" lvl="0" marL="0" marR="0" rtl="0" algn="just">
              <a:lnSpc>
                <a:spcPct val="103000"/>
              </a:lnSpc>
              <a:spcBef>
                <a:spcPts val="355"/>
              </a:spcBef>
              <a:spcAft>
                <a:spcPts val="0"/>
              </a:spcAft>
              <a:buSzPct val="79999"/>
              <a:buChar char="►"/>
            </a:pPr>
            <a:r>
              <a:rPr lang="en-US" sz="1800">
                <a:latin typeface="Times New Roman"/>
                <a:ea typeface="Times New Roman"/>
                <a:cs typeface="Times New Roman"/>
                <a:sym typeface="Times New Roman"/>
              </a:rPr>
              <a:t>We highlight three overarching approaches, the first of which makes use of social media network data to evaluate the present public view and predict how popular a song or album will be in the future. </a:t>
            </a:r>
            <a:endParaRPr/>
          </a:p>
          <a:p>
            <a:pPr indent="0" lvl="0" marL="0" marR="0" rtl="0" algn="just">
              <a:lnSpc>
                <a:spcPct val="103000"/>
              </a:lnSpc>
              <a:spcBef>
                <a:spcPts val="355"/>
              </a:spcBef>
              <a:spcAft>
                <a:spcPts val="0"/>
              </a:spcAft>
              <a:buSzPct val="79999"/>
              <a:buChar char="►"/>
            </a:pPr>
            <a:r>
              <a:rPr lang="en-US" sz="1800">
                <a:latin typeface="Times New Roman"/>
                <a:ea typeface="Times New Roman"/>
                <a:cs typeface="Times New Roman"/>
                <a:sym typeface="Times New Roman"/>
              </a:rPr>
              <a:t>The second method predicts the popularity of new songs based on their similarities to the acoustics of hit songs from the past. </a:t>
            </a:r>
            <a:endParaRPr/>
          </a:p>
          <a:p>
            <a:pPr indent="0" lvl="0" marL="0" marR="0" rtl="0" algn="just">
              <a:lnSpc>
                <a:spcPct val="103000"/>
              </a:lnSpc>
              <a:spcBef>
                <a:spcPts val="355"/>
              </a:spcBef>
              <a:spcAft>
                <a:spcPts val="0"/>
              </a:spcAft>
              <a:buSzPct val="79999"/>
              <a:buChar char="►"/>
            </a:pPr>
            <a:r>
              <a:rPr lang="en-US" sz="1800">
                <a:latin typeface="Times New Roman"/>
                <a:ea typeface="Times New Roman"/>
                <a:cs typeface="Times New Roman"/>
                <a:sym typeface="Times New Roman"/>
              </a:rPr>
              <a:t>The third method, to which our study belongs, looks at prior chart data to foretell whether or not a song will appear on the exact same chart in the upcoming. </a:t>
            </a:r>
            <a:endParaRPr/>
          </a:p>
          <a:p>
            <a:pPr indent="0" lvl="0" marL="0" marR="0" rtl="0" algn="just">
              <a:lnSpc>
                <a:spcPct val="103000"/>
              </a:lnSpc>
              <a:spcBef>
                <a:spcPts val="355"/>
              </a:spcBef>
              <a:spcAft>
                <a:spcPts val="0"/>
              </a:spcAft>
              <a:buSzPct val="79999"/>
              <a:buChar char="►"/>
            </a:pPr>
            <a:r>
              <a:rPr lang="en-US" sz="1800">
                <a:latin typeface="Times New Roman"/>
                <a:ea typeface="Times New Roman"/>
                <a:cs typeface="Times New Roman"/>
                <a:sym typeface="Times New Roman"/>
              </a:rPr>
              <a:t>Dhar and Chang’s research is an illustration of the first approach. During and after the publication of 108 albums, the writers collected feedback from online communities and blogs. They wanted to see whether the sales numbers matched the feedback. They also considered information about the albums and their performers, such as the record company, the length of time between album declaration and delivery, and the critical response to the artists' past work (both the quantity of evaluations and their overall quality). The authors found that the number of comments posted on social media and blogs, regardless of their positivity, as well as the average score of the artist's prior works, were the most reliable predictors of future sales. On the other hand, they note that established variables, such conventional media attention, are still significant, and that albums put out by major record companies tend to do 12 times better.</a:t>
            </a:r>
            <a:endParaRPr/>
          </a:p>
          <a:p>
            <a:pPr indent="0" lvl="0" marL="0" marR="0" rtl="0" algn="just">
              <a:lnSpc>
                <a:spcPct val="103000"/>
              </a:lnSpc>
              <a:spcBef>
                <a:spcPts val="355"/>
              </a:spcBef>
              <a:spcAft>
                <a:spcPts val="0"/>
              </a:spcAft>
              <a:buSzPct val="79999"/>
              <a:buChar char="►"/>
            </a:pPr>
            <a:r>
              <a:rPr lang="en-US" sz="1800">
                <a:latin typeface="Times New Roman"/>
                <a:ea typeface="Times New Roman"/>
                <a:cs typeface="Times New Roman"/>
                <a:sym typeface="Times New Roman"/>
              </a:rPr>
              <a:t>Similar perspectives are held by Shulman, Sarma, and Cosley. The authors constructed a dataset consisting of information from 437 thousand Last.fm users and the music those people listened to (a social network about music). Despite dividing the data into chronological and non-temporal categories, no details are provided on the types of data that make up each. The goal was to develop a system to foretell which songs will have above-average engagement. </a:t>
            </a:r>
            <a:endParaRPr/>
          </a:p>
          <a:p>
            <a:pPr indent="-248920" lvl="0" marL="342900" rtl="0" algn="l">
              <a:spcBef>
                <a:spcPts val="1000"/>
              </a:spcBef>
              <a:spcAft>
                <a:spcPts val="0"/>
              </a:spcAft>
              <a:buSzPct val="8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Problem Statement</a:t>
            </a:r>
            <a:endParaRPr/>
          </a:p>
        </p:txBody>
      </p:sp>
      <p:sp>
        <p:nvSpPr>
          <p:cNvPr id="195" name="Google Shape;195;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latin typeface="Times New Roman"/>
                <a:ea typeface="Times New Roman"/>
                <a:cs typeface="Times New Roman"/>
                <a:sym typeface="Times New Roman"/>
              </a:rPr>
              <a:t>The popularity of a song or album may be judged in part by looking at various charts and ratings. Example: Spotify compiles and releases many charts. In particular, it contains a daily chart called "Top 50," which lists the 50 most streamed songs from the previous day. Considering Spotify's massive user base, we can only imagine that artists are quite curious as to whether or if their works will become famous on the service, and if so, when. That may be used, for instance, to increase promotion of a work that is not projected towards becoming popular very soon, or to refocus attention away from less promising instances and onto those with higher potential for success.</a:t>
            </a:r>
            <a:endParaRPr/>
          </a:p>
          <a:p>
            <a:pPr indent="-220980" lvl="0" marL="342900" rtl="0" algn="l">
              <a:spcBef>
                <a:spcPts val="1000"/>
              </a:spcBef>
              <a:spcAft>
                <a:spcPts val="0"/>
              </a:spcAft>
              <a:buSzPts val="192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2022-12-06T02:10:15Z</dcterms:created>
  <dc:creator>Kiran Kumar Kongari</dc:creator>
</cp:coreProperties>
</file>