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1"/>
    <p:sldMasterId id="2147483657" r:id="rId2"/>
  </p:sldMasterIdLst>
  <p:notesMasterIdLst>
    <p:notesMasterId r:id="rId12"/>
  </p:notesMasterIdLst>
  <p:handoutMasterIdLst>
    <p:handoutMasterId r:id="rId13"/>
  </p:handoutMasterIdLst>
  <p:sldIdLst>
    <p:sldId id="431" r:id="rId3"/>
    <p:sldId id="432" r:id="rId4"/>
    <p:sldId id="441" r:id="rId5"/>
    <p:sldId id="438" r:id="rId6"/>
    <p:sldId id="437" r:id="rId7"/>
    <p:sldId id="442" r:id="rId8"/>
    <p:sldId id="443" r:id="rId9"/>
    <p:sldId id="444" r:id="rId10"/>
    <p:sldId id="305" r:id="rId11"/>
  </p:sldIdLst>
  <p:sldSz cx="12192000" cy="6858000"/>
  <p:notesSz cx="7315200" cy="96012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ABA"/>
    <a:srgbClr val="34ACDE"/>
    <a:srgbClr val="54933E"/>
    <a:srgbClr val="537F9F"/>
    <a:srgbClr val="F67B44"/>
    <a:srgbClr val="F3540D"/>
    <a:srgbClr val="586068"/>
    <a:srgbClr val="EFF0F1"/>
    <a:srgbClr val="FDB183"/>
    <a:srgbClr val="F9B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4" autoAdjust="0"/>
    <p:restoredTop sz="99762" autoAdjust="0"/>
  </p:normalViewPr>
  <p:slideViewPr>
    <p:cSldViewPr snapToGrid="0">
      <p:cViewPr varScale="1">
        <p:scale>
          <a:sx n="86" d="100"/>
          <a:sy n="86" d="100"/>
        </p:scale>
        <p:origin x="384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2808" y="4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7/2/2019 10:40:20 AM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7/2/2019 10:40:03 AM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0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700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610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3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PUBLIC 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2" name="Group 5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8" name="Group 57"/>
          <p:cNvGrpSpPr/>
          <p:nvPr userDrawn="1"/>
        </p:nvGrpSpPr>
        <p:grpSpPr>
          <a:xfrm>
            <a:off x="0" y="4211972"/>
            <a:ext cx="12192000" cy="1367166"/>
            <a:chOff x="0" y="4166252"/>
            <a:chExt cx="12192000" cy="1367166"/>
          </a:xfrm>
        </p:grpSpPr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68161"/>
              <a:ext cx="12192000" cy="1104900"/>
            </a:xfrm>
            <a:prstGeom prst="rect">
              <a:avLst/>
            </a:prstGeom>
          </p:spPr>
        </p:pic>
        <p:grpSp>
          <p:nvGrpSpPr>
            <p:cNvPr id="60" name="Group 59"/>
            <p:cNvGrpSpPr/>
            <p:nvPr userDrawn="1"/>
          </p:nvGrpSpPr>
          <p:grpSpPr>
            <a:xfrm>
              <a:off x="3011822" y="4166252"/>
              <a:ext cx="588628" cy="588628"/>
              <a:chOff x="6862686" y="3757371"/>
              <a:chExt cx="1388962" cy="1388962"/>
            </a:xfrm>
          </p:grpSpPr>
          <p:sp>
            <p:nvSpPr>
              <p:cNvPr id="83" name="Donut 82"/>
              <p:cNvSpPr/>
              <p:nvPr/>
            </p:nvSpPr>
            <p:spPr>
              <a:xfrm>
                <a:off x="6862686" y="3757371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8730" y="4114458"/>
                <a:ext cx="716874" cy="576878"/>
              </a:xfrm>
              <a:prstGeom prst="rect">
                <a:avLst/>
              </a:prstGeom>
            </p:spPr>
          </p:pic>
        </p:grpSp>
        <p:sp>
          <p:nvSpPr>
            <p:cNvPr id="81" name="Donut 80"/>
            <p:cNvSpPr/>
            <p:nvPr/>
          </p:nvSpPr>
          <p:spPr>
            <a:xfrm>
              <a:off x="4636351" y="4720590"/>
              <a:ext cx="783583" cy="783583"/>
            </a:xfrm>
            <a:prstGeom prst="donut">
              <a:avLst>
                <a:gd name="adj" fmla="val 6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1590791" y="4752461"/>
              <a:ext cx="748987" cy="748987"/>
              <a:chOff x="2208009" y="539609"/>
              <a:chExt cx="1388962" cy="1388962"/>
            </a:xfrm>
          </p:grpSpPr>
          <p:sp>
            <p:nvSpPr>
              <p:cNvPr id="79" name="Donut 78"/>
              <p:cNvSpPr/>
              <p:nvPr/>
            </p:nvSpPr>
            <p:spPr>
              <a:xfrm>
                <a:off x="2208009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637" y="876720"/>
                <a:ext cx="443707" cy="608580"/>
              </a:xfrm>
              <a:prstGeom prst="rect">
                <a:avLst/>
              </a:prstGeom>
            </p:spPr>
          </p:pic>
        </p:grpSp>
        <p:grpSp>
          <p:nvGrpSpPr>
            <p:cNvPr id="63" name="Group 62"/>
            <p:cNvGrpSpPr/>
            <p:nvPr userDrawn="1"/>
          </p:nvGrpSpPr>
          <p:grpSpPr>
            <a:xfrm>
              <a:off x="8630733" y="4886953"/>
              <a:ext cx="593277" cy="593277"/>
              <a:chOff x="3759568" y="3757371"/>
              <a:chExt cx="1388962" cy="1388962"/>
            </a:xfrm>
          </p:grpSpPr>
          <p:sp>
            <p:nvSpPr>
              <p:cNvPr id="77" name="Donut 76"/>
              <p:cNvSpPr/>
              <p:nvPr/>
            </p:nvSpPr>
            <p:spPr>
              <a:xfrm>
                <a:off x="3759568" y="3757371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6809" y="4073323"/>
                <a:ext cx="694481" cy="694481"/>
              </a:xfrm>
              <a:prstGeom prst="rect">
                <a:avLst/>
              </a:prstGeom>
            </p:spPr>
          </p:pic>
        </p:grpSp>
        <p:grpSp>
          <p:nvGrpSpPr>
            <p:cNvPr id="64" name="Group 63"/>
            <p:cNvGrpSpPr/>
            <p:nvPr userDrawn="1"/>
          </p:nvGrpSpPr>
          <p:grpSpPr>
            <a:xfrm>
              <a:off x="98502" y="4928872"/>
              <a:ext cx="604546" cy="604546"/>
              <a:chOff x="8414245" y="539609"/>
              <a:chExt cx="1388962" cy="1388962"/>
            </a:xfrm>
          </p:grpSpPr>
          <p:sp>
            <p:nvSpPr>
              <p:cNvPr id="75" name="Donut 74"/>
              <p:cNvSpPr/>
              <p:nvPr/>
            </p:nvSpPr>
            <p:spPr>
              <a:xfrm>
                <a:off x="8414245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6743" y="851258"/>
                <a:ext cx="523966" cy="769744"/>
              </a:xfrm>
              <a:prstGeom prst="rect">
                <a:avLst/>
              </a:prstGeom>
            </p:spPr>
          </p:pic>
        </p:grpSp>
        <p:grpSp>
          <p:nvGrpSpPr>
            <p:cNvPr id="65" name="Group 64"/>
            <p:cNvGrpSpPr/>
            <p:nvPr userDrawn="1"/>
          </p:nvGrpSpPr>
          <p:grpSpPr>
            <a:xfrm>
              <a:off x="11292332" y="5028692"/>
              <a:ext cx="480568" cy="480568"/>
              <a:chOff x="3759568" y="2171639"/>
              <a:chExt cx="1388962" cy="1388962"/>
            </a:xfrm>
          </p:grpSpPr>
          <p:sp>
            <p:nvSpPr>
              <p:cNvPr id="73" name="Donut 72"/>
              <p:cNvSpPr/>
              <p:nvPr/>
            </p:nvSpPr>
            <p:spPr>
              <a:xfrm>
                <a:off x="3759568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066" y="2517131"/>
                <a:ext cx="523966" cy="707622"/>
              </a:xfrm>
              <a:prstGeom prst="rect">
                <a:avLst/>
              </a:prstGeom>
            </p:spPr>
          </p:pic>
        </p:grpSp>
        <p:grpSp>
          <p:nvGrpSpPr>
            <p:cNvPr id="66" name="Group 65"/>
            <p:cNvGrpSpPr/>
            <p:nvPr userDrawn="1"/>
          </p:nvGrpSpPr>
          <p:grpSpPr>
            <a:xfrm>
              <a:off x="6580062" y="4360471"/>
              <a:ext cx="712278" cy="712276"/>
              <a:chOff x="2208009" y="539609"/>
              <a:chExt cx="1388962" cy="1388962"/>
            </a:xfrm>
          </p:grpSpPr>
          <p:sp>
            <p:nvSpPr>
              <p:cNvPr id="71" name="Donut 70"/>
              <p:cNvSpPr/>
              <p:nvPr/>
            </p:nvSpPr>
            <p:spPr>
              <a:xfrm>
                <a:off x="2208009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637" y="876720"/>
                <a:ext cx="443707" cy="608580"/>
              </a:xfrm>
              <a:prstGeom prst="rect">
                <a:avLst/>
              </a:prstGeom>
            </p:spPr>
          </p:pic>
        </p:grpSp>
        <p:grpSp>
          <p:nvGrpSpPr>
            <p:cNvPr id="68" name="Group 67"/>
            <p:cNvGrpSpPr/>
            <p:nvPr userDrawn="1"/>
          </p:nvGrpSpPr>
          <p:grpSpPr>
            <a:xfrm>
              <a:off x="10206989" y="4181417"/>
              <a:ext cx="516403" cy="516403"/>
              <a:chOff x="8414245" y="2171639"/>
              <a:chExt cx="1388962" cy="1388962"/>
            </a:xfrm>
          </p:grpSpPr>
          <p:sp>
            <p:nvSpPr>
              <p:cNvPr id="69" name="Donut 68"/>
              <p:cNvSpPr/>
              <p:nvPr/>
            </p:nvSpPr>
            <p:spPr>
              <a:xfrm>
                <a:off x="8414245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27057" y="2509680"/>
                <a:ext cx="363338" cy="726675"/>
              </a:xfrm>
              <a:prstGeom prst="rect">
                <a:avLst/>
              </a:prstGeom>
            </p:spPr>
          </p:pic>
        </p:grpSp>
      </p:grpSp>
      <p:pic>
        <p:nvPicPr>
          <p:cNvPr id="85" name="Picture 8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641" y="4903471"/>
            <a:ext cx="462142" cy="4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bg1"/>
                </a:solidFill>
              </a:rPr>
              <a:t>PUBLIC </a:t>
            </a:r>
          </a:p>
        </p:txBody>
      </p:sp>
      <p:sp>
        <p:nvSpPr>
          <p:cNvPr id="6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3" name="Group 52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July 2, 2019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PUBLIC </a:t>
            </a:r>
          </a:p>
        </p:txBody>
      </p:sp>
      <p:sp>
        <p:nvSpPr>
          <p:cNvPr id="32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1" name="TextBox 50"/>
          <p:cNvSpPr txBox="1"/>
          <p:nvPr userDrawn="1"/>
        </p:nvSpPr>
        <p:spPr>
          <a:xfrm>
            <a:off x="2225472" y="6412230"/>
            <a:ext cx="77460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NXP and the NXP logo are trademarks of NXP B.V. All other product or service names are the property of their respective owners. © 2016 NXP B.V.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90427" y="2817332"/>
            <a:ext cx="5131229" cy="12974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Alex yang</a:t>
            </a:r>
            <a:endParaRPr lang="x-none" dirty="0"/>
          </a:p>
          <a:p>
            <a:r>
              <a:rPr lang="en-US" altLang="zh-CN" dirty="0"/>
              <a:t>MAR</a:t>
            </a:r>
            <a:r>
              <a:rPr lang="fr-FR" dirty="0"/>
              <a:t>. 2019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0427" y="1052032"/>
            <a:ext cx="5131229" cy="1716568"/>
          </a:xfrm>
        </p:spPr>
        <p:txBody>
          <a:bodyPr/>
          <a:lstStyle/>
          <a:p>
            <a:pPr algn="r"/>
            <a:r>
              <a:rPr lang="en-US" altLang="zh-CN" dirty="0"/>
              <a:t>LPC54018 USB to UART Bridge Controller</a:t>
            </a:r>
            <a:br>
              <a:rPr lang="en-US" altLang="zh-CN" dirty="0"/>
            </a:br>
            <a:r>
              <a:rPr lang="en-US" altLang="zh-CN" dirty="0"/>
              <a:t>SOW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21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Description</a:t>
            </a:r>
            <a:endParaRPr lang="en-US" sz="1500" dirty="0"/>
          </a:p>
        </p:txBody>
      </p:sp>
      <p:sp>
        <p:nvSpPr>
          <p:cNvPr id="3" name="Rectangle 2"/>
          <p:cNvSpPr/>
          <p:nvPr/>
        </p:nvSpPr>
        <p:spPr>
          <a:xfrm>
            <a:off x="299524" y="747651"/>
            <a:ext cx="1149846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b="1" dirty="0"/>
              <a:t>Background</a:t>
            </a:r>
            <a:r>
              <a:rPr lang="en-US" sz="2400" dirty="0"/>
              <a:t>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000" dirty="0"/>
              <a:t>In the industrial field, it often needs to use multiple UARTs for peripheral extensions. There are varies USB-UART bridge solution on market, most of them are silicon based and support only 1-2 VCOMs. Market need a USB-</a:t>
            </a:r>
            <a:r>
              <a:rPr lang="en-US" altLang="zh-CN" sz="2000" dirty="0"/>
              <a:t>multiple(&gt;=10) UART bridge controller at very low cost.</a:t>
            </a:r>
            <a:endParaRPr lang="en-US" sz="20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000" dirty="0"/>
              <a:t>At present, the main use of x86/ARM</a:t>
            </a:r>
            <a:r>
              <a:rPr lang="zh-CN" altLang="en-US" sz="2000" dirty="0"/>
              <a:t> </a:t>
            </a:r>
            <a:r>
              <a:rPr lang="en-US" sz="2000" dirty="0"/>
              <a:t> industrial control board, through the PCI interface to expand UART/RS232 / RS485. Cost is relatively high.</a:t>
            </a:r>
          </a:p>
          <a:p>
            <a:endParaRPr lang="en-US" sz="500" dirty="0"/>
          </a:p>
          <a:p>
            <a:endParaRPr lang="en-US" sz="7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F30893-3CCA-42AF-A0F0-5F11D42528AC}"/>
              </a:ext>
            </a:extLst>
          </p:cNvPr>
          <p:cNvSpPr/>
          <p:nvPr/>
        </p:nvSpPr>
        <p:spPr>
          <a:xfrm>
            <a:off x="394009" y="2763083"/>
            <a:ext cx="11568535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sz="2400" b="1" dirty="0"/>
              <a:t>Proposal</a:t>
            </a:r>
            <a:r>
              <a:rPr lang="en-US" altLang="zh-CN" sz="2400" dirty="0"/>
              <a:t>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zh-CN" sz="2000" dirty="0"/>
              <a:t>Develop LPC54018 based USB-UART bridge controller support 10 UART. Industrial-grade chip, to meet the harsh environment of industrial applications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zh-CN" sz="2000" dirty="0"/>
              <a:t>Hardware: Use LPC54018Xpresso for first development. Second stage considering design EVB board.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zh-CN" sz="2000" dirty="0"/>
              <a:t>Interface:</a:t>
            </a:r>
            <a:r>
              <a:rPr lang="zh-CN" altLang="en-US" sz="2000" dirty="0"/>
              <a:t> </a:t>
            </a:r>
            <a:r>
              <a:rPr lang="en-US" altLang="zh-CN" sz="2000" dirty="0"/>
              <a:t>1 USB HSD used to connected to MPU support up to 10 full-duplex UARTs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6086BC-53BE-41AA-809A-D66276AECAA3}"/>
              </a:ext>
            </a:extLst>
          </p:cNvPr>
          <p:cNvSpPr/>
          <p:nvPr/>
        </p:nvSpPr>
        <p:spPr>
          <a:xfrm>
            <a:off x="394009" y="4763631"/>
            <a:ext cx="115685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sz="2400" b="1" dirty="0"/>
              <a:t>Key Points and Valuable</a:t>
            </a:r>
            <a:r>
              <a:rPr lang="en-US" altLang="zh-CN" sz="2400" dirty="0"/>
              <a:t>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zh-CN" sz="2000" dirty="0"/>
              <a:t>Very low cost(&lt;3 USD) for silicon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zh-CN" sz="2000" dirty="0"/>
              <a:t>10 UARTs provided, suitable for China market.</a:t>
            </a:r>
          </a:p>
        </p:txBody>
      </p:sp>
    </p:spTree>
    <p:extLst>
      <p:ext uri="{BB962C8B-B14F-4D97-AF65-F5344CB8AC3E}">
        <p14:creationId xmlns:p14="http://schemas.microsoft.com/office/powerpoint/2010/main" val="327368174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29D7F-957C-4DB3-A946-304EC4F5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 Diagram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46B46F-C8A2-41F4-8477-F8B4A200A875}"/>
              </a:ext>
            </a:extLst>
          </p:cNvPr>
          <p:cNvSpPr txBox="1"/>
          <p:nvPr/>
        </p:nvSpPr>
        <p:spPr>
          <a:xfrm>
            <a:off x="424599" y="5206647"/>
            <a:ext cx="4339690" cy="1244505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UART baud rate support 4800-19200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GPIO reserved for future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LPC54018 use </a:t>
            </a:r>
            <a:r>
              <a:rPr lang="en-US" altLang="zh-CN" sz="1200" dirty="0"/>
              <a:t>TFBA180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LPC54018 is a flash less part. Need SPI FLASH to store firmware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Windows is not consider to be supported</a:t>
            </a:r>
            <a:endParaRPr lang="en-US" altLang="zh-CN" sz="1200" dirty="0">
              <a:solidFill>
                <a:schemeClr val="tx1"/>
              </a:solidFill>
            </a:endParaRPr>
          </a:p>
          <a:p>
            <a:endParaRPr lang="zh-CN" altLang="en-US" sz="1200" dirty="0" err="1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98B06CA-F920-4D57-8D72-C8836E297609}"/>
              </a:ext>
            </a:extLst>
          </p:cNvPr>
          <p:cNvGrpSpPr/>
          <p:nvPr/>
        </p:nvGrpSpPr>
        <p:grpSpPr>
          <a:xfrm>
            <a:off x="1697441" y="607738"/>
            <a:ext cx="7695785" cy="5533746"/>
            <a:chOff x="592123" y="887151"/>
            <a:chExt cx="7695785" cy="5533746"/>
          </a:xfrm>
        </p:grpSpPr>
        <p:cxnSp>
          <p:nvCxnSpPr>
            <p:cNvPr id="6" name="Straight Connector 76">
              <a:extLst>
                <a:ext uri="{FF2B5EF4-FFF2-40B4-BE49-F238E27FC236}">
                  <a16:creationId xmlns:a16="http://schemas.microsoft.com/office/drawing/2014/main" id="{ED7A0499-DB00-4024-A2FA-31B75FD6DA67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2304886" y="1380562"/>
              <a:ext cx="189529" cy="7367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DC833C7-05CE-469C-AF7D-0DE6BF010BB5}"/>
                </a:ext>
              </a:extLst>
            </p:cNvPr>
            <p:cNvSpPr/>
            <p:nvPr/>
          </p:nvSpPr>
          <p:spPr>
            <a:xfrm>
              <a:off x="592123" y="1584918"/>
              <a:ext cx="1794007" cy="36967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</a:p>
            <a:p>
              <a:pPr algn="ctr"/>
              <a:r>
                <a:rPr lang="en-US" altLang="zh-CN" dirty="0"/>
                <a:t>MPU processors</a:t>
              </a:r>
              <a:endParaRPr lang="zh-CN" altLang="en-US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47FCDDB-E72A-44A9-963B-76A26408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399650" y="2634270"/>
              <a:ext cx="2456846" cy="0"/>
            </a:xfrm>
            <a:prstGeom prst="straightConnector1">
              <a:avLst/>
            </a:prstGeom>
            <a:ln w="666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1832BCE-BD4F-4DF2-95DE-E5EDF1CFE0F9}"/>
                </a:ext>
              </a:extLst>
            </p:cNvPr>
            <p:cNvSpPr txBox="1"/>
            <p:nvPr/>
          </p:nvSpPr>
          <p:spPr>
            <a:xfrm>
              <a:off x="2701522" y="2109179"/>
              <a:ext cx="1925664" cy="765087"/>
            </a:xfrm>
            <a:prstGeom prst="rect">
              <a:avLst/>
            </a:prstGeom>
            <a:noFill/>
          </p:spPr>
          <p:txBody>
            <a:bodyPr wrap="square" lIns="91440" tIns="45720" rIns="91440" rtlCol="0" anchor="t">
              <a:noAutofit/>
            </a:bodyPr>
            <a:lstStyle/>
            <a:p>
              <a:r>
                <a:rPr lang="en-US" altLang="zh-CN" sz="2200" dirty="0">
                  <a:solidFill>
                    <a:schemeClr val="tx1"/>
                  </a:solidFill>
                </a:rPr>
                <a:t>USB HS</a:t>
              </a:r>
              <a:r>
                <a:rPr lang="en-US" altLang="zh-CN" sz="2200" dirty="0"/>
                <a:t>(HID)</a:t>
              </a:r>
              <a:endParaRPr lang="zh-CN" altLang="en-US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7846A87A-5C5B-437B-AD4F-E7344A6B8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415" y="887151"/>
              <a:ext cx="2101261" cy="986821"/>
            </a:xfrm>
            <a:prstGeom prst="roundRect">
              <a:avLst>
                <a:gd name="adj" fmla="val 3773"/>
              </a:avLst>
            </a:prstGeom>
            <a:solidFill>
              <a:schemeClr val="bg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square">
              <a:noAutofit/>
            </a:bodyPr>
            <a:lstStyle/>
            <a:p>
              <a:pPr marL="171450" indent="-171450"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sz="1200" b="1" dirty="0">
                  <a:cs typeface="Arial" charset="0"/>
                </a:rPr>
                <a:t>NOTE:</a:t>
              </a:r>
            </a:p>
            <a:p>
              <a:pPr marL="171450" indent="-171450">
                <a:lnSpc>
                  <a:spcPct val="100000"/>
                </a:lnSpc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1200" b="1" dirty="0">
                  <a:solidFill>
                    <a:srgbClr val="0070C0"/>
                  </a:solidFill>
                  <a:cs typeface="Arial" charset="0"/>
                </a:rPr>
                <a:t>Need linux driver</a:t>
              </a:r>
              <a:r>
                <a:rPr lang="en-US" sz="1200" dirty="0">
                  <a:cs typeface="Arial" charset="0"/>
                </a:rPr>
                <a:t> to convert USB HID device to multiple TTY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BDAEDB90-81B5-41D7-A973-ACC4A3EF7CF3}"/>
                </a:ext>
              </a:extLst>
            </p:cNvPr>
            <p:cNvSpPr/>
            <p:nvPr/>
          </p:nvSpPr>
          <p:spPr>
            <a:xfrm>
              <a:off x="4842976" y="887151"/>
              <a:ext cx="1658308" cy="4649492"/>
            </a:xfrm>
            <a:prstGeom prst="roundRect">
              <a:avLst/>
            </a:prstGeom>
            <a:solidFill>
              <a:srgbClr val="00BABA"/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LPC54018</a:t>
              </a:r>
              <a:endParaRPr lang="zh-CN" altLang="en-US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C8C9154-BC7B-44CB-8AB1-EDD617FFEE35}"/>
                </a:ext>
              </a:extLst>
            </p:cNvPr>
            <p:cNvCxnSpPr/>
            <p:nvPr/>
          </p:nvCxnSpPr>
          <p:spPr>
            <a:xfrm>
              <a:off x="6501284" y="1584918"/>
              <a:ext cx="690253" cy="0"/>
            </a:xfrm>
            <a:prstGeom prst="straightConnector1">
              <a:avLst/>
            </a:prstGeom>
            <a:ln w="44450">
              <a:solidFill>
                <a:srgbClr val="34ACD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DAF8E1F-FE6C-4AFA-B44F-7747F8E02675}"/>
                </a:ext>
              </a:extLst>
            </p:cNvPr>
            <p:cNvSpPr/>
            <p:nvPr/>
          </p:nvSpPr>
          <p:spPr>
            <a:xfrm>
              <a:off x="7191537" y="1430122"/>
              <a:ext cx="1078230" cy="30959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UART0</a:t>
              </a:r>
              <a:endParaRPr lang="zh-CN" altLang="en-US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64E7710-A3F8-4391-A837-4937FFF068E7}"/>
                </a:ext>
              </a:extLst>
            </p:cNvPr>
            <p:cNvCxnSpPr/>
            <p:nvPr/>
          </p:nvCxnSpPr>
          <p:spPr>
            <a:xfrm>
              <a:off x="6519095" y="1984131"/>
              <a:ext cx="690253" cy="0"/>
            </a:xfrm>
            <a:prstGeom prst="straightConnector1">
              <a:avLst/>
            </a:prstGeom>
            <a:ln w="44450">
              <a:solidFill>
                <a:srgbClr val="34ACD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A09DA5F-9425-4D3B-B25D-AD01254BAB84}"/>
                </a:ext>
              </a:extLst>
            </p:cNvPr>
            <p:cNvSpPr/>
            <p:nvPr/>
          </p:nvSpPr>
          <p:spPr>
            <a:xfrm>
              <a:off x="7209348" y="1829335"/>
              <a:ext cx="1078230" cy="30959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UART1</a:t>
              </a:r>
              <a:endParaRPr lang="zh-CN" altLang="en-US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75949536-5649-4117-A112-276726549404}"/>
                </a:ext>
              </a:extLst>
            </p:cNvPr>
            <p:cNvCxnSpPr/>
            <p:nvPr/>
          </p:nvCxnSpPr>
          <p:spPr>
            <a:xfrm>
              <a:off x="6505000" y="2397289"/>
              <a:ext cx="690253" cy="0"/>
            </a:xfrm>
            <a:prstGeom prst="straightConnector1">
              <a:avLst/>
            </a:prstGeom>
            <a:ln w="44450">
              <a:solidFill>
                <a:srgbClr val="34ACD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6220E1-313E-4084-9602-4ECF6C336DD5}"/>
                </a:ext>
              </a:extLst>
            </p:cNvPr>
            <p:cNvSpPr/>
            <p:nvPr/>
          </p:nvSpPr>
          <p:spPr>
            <a:xfrm>
              <a:off x="7195253" y="2242493"/>
              <a:ext cx="1078230" cy="30959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UART2</a:t>
              </a:r>
              <a:endParaRPr lang="zh-CN" alt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DB4F7D9-F48E-4173-8338-7A53056370A5}"/>
                </a:ext>
              </a:extLst>
            </p:cNvPr>
            <p:cNvCxnSpPr/>
            <p:nvPr/>
          </p:nvCxnSpPr>
          <p:spPr>
            <a:xfrm>
              <a:off x="6501614" y="2810447"/>
              <a:ext cx="690253" cy="0"/>
            </a:xfrm>
            <a:prstGeom prst="straightConnector1">
              <a:avLst/>
            </a:prstGeom>
            <a:ln w="44450">
              <a:solidFill>
                <a:srgbClr val="34ACD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8D1F1DA-BB84-4733-8315-63A38A23544E}"/>
                </a:ext>
              </a:extLst>
            </p:cNvPr>
            <p:cNvSpPr/>
            <p:nvPr/>
          </p:nvSpPr>
          <p:spPr>
            <a:xfrm>
              <a:off x="7191867" y="2655651"/>
              <a:ext cx="1078230" cy="30959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UART3</a:t>
              </a:r>
              <a:endParaRPr lang="zh-CN" altLang="en-US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3FFD872-F23C-465E-8D7B-758965256656}"/>
                </a:ext>
              </a:extLst>
            </p:cNvPr>
            <p:cNvCxnSpPr/>
            <p:nvPr/>
          </p:nvCxnSpPr>
          <p:spPr>
            <a:xfrm>
              <a:off x="6519425" y="3209660"/>
              <a:ext cx="690253" cy="0"/>
            </a:xfrm>
            <a:prstGeom prst="straightConnector1">
              <a:avLst/>
            </a:prstGeom>
            <a:ln w="44450">
              <a:solidFill>
                <a:srgbClr val="34ACD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7417B10-15D3-4E58-A56C-948C0D62C83B}"/>
                </a:ext>
              </a:extLst>
            </p:cNvPr>
            <p:cNvSpPr/>
            <p:nvPr/>
          </p:nvSpPr>
          <p:spPr>
            <a:xfrm>
              <a:off x="7209678" y="3054864"/>
              <a:ext cx="1078230" cy="30959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UART4</a:t>
              </a:r>
              <a:endParaRPr lang="zh-CN" altLang="en-US" dirty="0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7A834D9-A3AA-4CEF-B1A3-18E5814BFE4C}"/>
                </a:ext>
              </a:extLst>
            </p:cNvPr>
            <p:cNvCxnSpPr/>
            <p:nvPr/>
          </p:nvCxnSpPr>
          <p:spPr>
            <a:xfrm>
              <a:off x="6505330" y="3622818"/>
              <a:ext cx="690253" cy="0"/>
            </a:xfrm>
            <a:prstGeom prst="straightConnector1">
              <a:avLst/>
            </a:prstGeom>
            <a:ln w="44450">
              <a:solidFill>
                <a:srgbClr val="34ACD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B33AC39-8717-4E79-B2A1-108A9D19F840}"/>
                </a:ext>
              </a:extLst>
            </p:cNvPr>
            <p:cNvSpPr/>
            <p:nvPr/>
          </p:nvSpPr>
          <p:spPr>
            <a:xfrm>
              <a:off x="7195583" y="3468022"/>
              <a:ext cx="1078230" cy="30959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UART5</a:t>
              </a:r>
              <a:endParaRPr lang="zh-CN" altLang="en-US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8346DB0E-ABF6-4C2C-931C-D4C8BB36D197}"/>
                </a:ext>
              </a:extLst>
            </p:cNvPr>
            <p:cNvCxnSpPr/>
            <p:nvPr/>
          </p:nvCxnSpPr>
          <p:spPr>
            <a:xfrm>
              <a:off x="6501284" y="4014610"/>
              <a:ext cx="690253" cy="0"/>
            </a:xfrm>
            <a:prstGeom prst="straightConnector1">
              <a:avLst/>
            </a:prstGeom>
            <a:ln w="44450">
              <a:solidFill>
                <a:srgbClr val="34ACD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BA8AE41-0D7A-4890-B900-442C6ECCB951}"/>
                </a:ext>
              </a:extLst>
            </p:cNvPr>
            <p:cNvSpPr/>
            <p:nvPr/>
          </p:nvSpPr>
          <p:spPr>
            <a:xfrm>
              <a:off x="7191537" y="3859814"/>
              <a:ext cx="1078230" cy="30959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UART6</a:t>
              </a:r>
              <a:endParaRPr lang="zh-CN" altLang="en-US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AFFD9EC2-7853-4715-B728-6C8763B6ADFA}"/>
                </a:ext>
              </a:extLst>
            </p:cNvPr>
            <p:cNvCxnSpPr/>
            <p:nvPr/>
          </p:nvCxnSpPr>
          <p:spPr>
            <a:xfrm>
              <a:off x="6519095" y="4413823"/>
              <a:ext cx="690253" cy="0"/>
            </a:xfrm>
            <a:prstGeom prst="straightConnector1">
              <a:avLst/>
            </a:prstGeom>
            <a:ln w="44450">
              <a:solidFill>
                <a:srgbClr val="34ACD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AB5C38A-C42F-47AE-A756-6DB0D70B6DB2}"/>
                </a:ext>
              </a:extLst>
            </p:cNvPr>
            <p:cNvSpPr/>
            <p:nvPr/>
          </p:nvSpPr>
          <p:spPr>
            <a:xfrm>
              <a:off x="7209348" y="4259027"/>
              <a:ext cx="1078230" cy="30959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UART7</a:t>
              </a:r>
              <a:endParaRPr lang="zh-CN" altLang="en-US" dirty="0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D6269FF7-D4D4-4AE0-B389-46DF4B6EF0E1}"/>
                </a:ext>
              </a:extLst>
            </p:cNvPr>
            <p:cNvCxnSpPr/>
            <p:nvPr/>
          </p:nvCxnSpPr>
          <p:spPr>
            <a:xfrm>
              <a:off x="6505000" y="4826981"/>
              <a:ext cx="690253" cy="0"/>
            </a:xfrm>
            <a:prstGeom prst="straightConnector1">
              <a:avLst/>
            </a:prstGeom>
            <a:ln w="44450">
              <a:solidFill>
                <a:srgbClr val="34ACD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B72C056-8F6E-4A4C-9403-AA007DFE0BB9}"/>
                </a:ext>
              </a:extLst>
            </p:cNvPr>
            <p:cNvSpPr/>
            <p:nvPr/>
          </p:nvSpPr>
          <p:spPr>
            <a:xfrm>
              <a:off x="7195253" y="4672185"/>
              <a:ext cx="1078230" cy="30959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UART8</a:t>
              </a:r>
              <a:endParaRPr lang="zh-CN" altLang="en-US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6FAA6708-DA5B-4CEC-AF53-4DD3367E4BD7}"/>
                </a:ext>
              </a:extLst>
            </p:cNvPr>
            <p:cNvCxnSpPr/>
            <p:nvPr/>
          </p:nvCxnSpPr>
          <p:spPr>
            <a:xfrm>
              <a:off x="6501614" y="5240139"/>
              <a:ext cx="690253" cy="0"/>
            </a:xfrm>
            <a:prstGeom prst="straightConnector1">
              <a:avLst/>
            </a:prstGeom>
            <a:ln w="44450">
              <a:solidFill>
                <a:srgbClr val="34ACD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00FE8FB-8CB0-4C51-9A0C-754AD899799D}"/>
                </a:ext>
              </a:extLst>
            </p:cNvPr>
            <p:cNvSpPr/>
            <p:nvPr/>
          </p:nvSpPr>
          <p:spPr>
            <a:xfrm>
              <a:off x="7191867" y="5085343"/>
              <a:ext cx="1078230" cy="30959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UART9</a:t>
              </a:r>
              <a:endParaRPr lang="zh-CN" altLang="en-US" dirty="0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1EEDA258-8FD5-48AA-96BE-9D8E39EE7369}"/>
                </a:ext>
              </a:extLst>
            </p:cNvPr>
            <p:cNvCxnSpPr>
              <a:cxnSpLocks/>
            </p:cNvCxnSpPr>
            <p:nvPr/>
          </p:nvCxnSpPr>
          <p:spPr>
            <a:xfrm>
              <a:off x="2430548" y="3591631"/>
              <a:ext cx="245684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722AD62-36DA-4BEF-8CAE-7BADCFAEE37D}"/>
                </a:ext>
              </a:extLst>
            </p:cNvPr>
            <p:cNvSpPr txBox="1"/>
            <p:nvPr/>
          </p:nvSpPr>
          <p:spPr>
            <a:xfrm>
              <a:off x="2968489" y="3646728"/>
              <a:ext cx="1210511" cy="394121"/>
            </a:xfrm>
            <a:prstGeom prst="rect">
              <a:avLst/>
            </a:prstGeom>
            <a:noFill/>
          </p:spPr>
          <p:txBody>
            <a:bodyPr wrap="square" lIns="91440" tIns="45720" rIns="91440" rtlCol="0" anchor="t">
              <a:noAutofit/>
            </a:bodyPr>
            <a:lstStyle/>
            <a:p>
              <a:r>
                <a:rPr lang="en-US" altLang="zh-CN" sz="2200" dirty="0">
                  <a:solidFill>
                    <a:schemeClr val="tx1"/>
                  </a:solidFill>
                </a:rPr>
                <a:t>RESET</a:t>
              </a:r>
              <a:endParaRPr lang="zh-CN" altLang="en-US" sz="22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AB902E4-2313-42F7-AD32-03122BFA4F46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5672130" y="5536643"/>
              <a:ext cx="0" cy="264717"/>
            </a:xfrm>
            <a:prstGeom prst="straightConnector1">
              <a:avLst/>
            </a:prstGeom>
            <a:ln w="349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C8BF63A5-F026-4A2A-8268-D0D793D7CBE3}"/>
                </a:ext>
              </a:extLst>
            </p:cNvPr>
            <p:cNvSpPr/>
            <p:nvPr/>
          </p:nvSpPr>
          <p:spPr>
            <a:xfrm>
              <a:off x="5029512" y="5801360"/>
              <a:ext cx="1285235" cy="61953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SPI FLASH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0016433-5274-4FFA-8A6D-31C52F1F7F5E}"/>
                </a:ext>
              </a:extLst>
            </p:cNvPr>
            <p:cNvCxnSpPr/>
            <p:nvPr/>
          </p:nvCxnSpPr>
          <p:spPr>
            <a:xfrm>
              <a:off x="6519095" y="1164562"/>
              <a:ext cx="690253" cy="0"/>
            </a:xfrm>
            <a:prstGeom prst="straightConnector1">
              <a:avLst/>
            </a:prstGeom>
            <a:ln w="44450">
              <a:solidFill>
                <a:srgbClr val="34ACD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F9D4C15-71CE-46BA-8C10-2FF796462666}"/>
                </a:ext>
              </a:extLst>
            </p:cNvPr>
            <p:cNvSpPr/>
            <p:nvPr/>
          </p:nvSpPr>
          <p:spPr>
            <a:xfrm>
              <a:off x="7191537" y="1009765"/>
              <a:ext cx="1096042" cy="34535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GPIO0-9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011683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 and Deliverable</a:t>
            </a:r>
            <a:endParaRPr lang="en-US" sz="15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F9024FD-D12A-4C5C-8FD4-F04BEEAF6A58}"/>
              </a:ext>
            </a:extLst>
          </p:cNvPr>
          <p:cNvSpPr/>
          <p:nvPr/>
        </p:nvSpPr>
        <p:spPr>
          <a:xfrm>
            <a:off x="229455" y="878275"/>
            <a:ext cx="1166302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Due to MCU’s USB EP limitation. Will use USB HID class(HID custom device) for MPU interface. Define simple protocol for channel selection, baud rate configuration, etc.</a:t>
            </a:r>
          </a:p>
          <a:p>
            <a:pPr marL="214313" indent="-2143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Develop Linux driver to convert HID device to multiple UART device(TTYs?). The aim is to let customer seamlessly using this product without modify application code.(Need discuss feasibility with DN guys?)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5F91E0F-C288-4B45-BEF8-FF7D7D1E1B35}"/>
              </a:ext>
            </a:extLst>
          </p:cNvPr>
          <p:cNvSpPr/>
          <p:nvPr/>
        </p:nvSpPr>
        <p:spPr>
          <a:xfrm>
            <a:off x="252632" y="3517512"/>
            <a:ext cx="6096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4313" indent="-2143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/>
              <a:t>Deliverable</a:t>
            </a:r>
            <a:r>
              <a:rPr lang="en-US" altLang="zh-CN" sz="2400" b="1" dirty="0">
                <a:sym typeface="Wingdings" panose="05000000000000000000" pitchFamily="2" charset="2"/>
              </a:rPr>
              <a:t> (Stage1)</a:t>
            </a:r>
            <a:endParaRPr lang="en-US" altLang="zh-CN" sz="2400" dirty="0"/>
          </a:p>
          <a:p>
            <a:pPr marL="671513" lvl="1" indent="-2143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MCU firmware binary.</a:t>
            </a:r>
          </a:p>
          <a:p>
            <a:pPr marL="671513" lvl="1" indent="-2143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User guide</a:t>
            </a:r>
          </a:p>
          <a:p>
            <a:pPr marL="671513" lvl="1" indent="-2143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Linux driver and example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1C93C3-33D0-4D35-B0BF-8F334E706D97}"/>
              </a:ext>
            </a:extLst>
          </p:cNvPr>
          <p:cNvSpPr/>
          <p:nvPr/>
        </p:nvSpPr>
        <p:spPr>
          <a:xfrm>
            <a:off x="6348632" y="3517511"/>
            <a:ext cx="6096000" cy="27699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4313" indent="-2143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/>
              <a:t>Deliverable</a:t>
            </a:r>
            <a:r>
              <a:rPr lang="en-US" altLang="zh-CN" sz="2400" b="1" dirty="0">
                <a:sym typeface="Wingdings" panose="05000000000000000000" pitchFamily="2" charset="2"/>
              </a:rPr>
              <a:t> (Stage2)</a:t>
            </a:r>
            <a:endParaRPr lang="en-US" altLang="zh-CN" sz="2400" dirty="0"/>
          </a:p>
          <a:p>
            <a:pPr marL="671513" lvl="1" indent="-2143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User guide</a:t>
            </a:r>
          </a:p>
          <a:p>
            <a:pPr marL="671513" lvl="1" indent="-2143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EVK board</a:t>
            </a:r>
          </a:p>
          <a:p>
            <a:pPr marL="671513" lvl="1" indent="-2143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Hardware SCH &amp;LAY files.</a:t>
            </a:r>
          </a:p>
          <a:p>
            <a:pPr marL="671513" lvl="1" indent="-2143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Updated MCU firmware binary.</a:t>
            </a:r>
          </a:p>
          <a:p>
            <a:pPr marL="671513" lvl="1" indent="-2143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Linux driver and example</a:t>
            </a:r>
          </a:p>
        </p:txBody>
      </p:sp>
    </p:spTree>
    <p:extLst>
      <p:ext uri="{BB962C8B-B14F-4D97-AF65-F5344CB8AC3E}">
        <p14:creationId xmlns:p14="http://schemas.microsoft.com/office/powerpoint/2010/main" val="35677573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 Needed &amp; Risks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BD3732-2BC1-4862-B064-48E70F683278}"/>
              </a:ext>
            </a:extLst>
          </p:cNvPr>
          <p:cNvSpPr/>
          <p:nvPr/>
        </p:nvSpPr>
        <p:spPr>
          <a:xfrm>
            <a:off x="299524" y="1259675"/>
            <a:ext cx="114570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b="1" dirty="0"/>
              <a:t>Resources: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 engineers: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One for MCU firmware development and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One for linux driver and linux example code.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DB052C-60DA-4936-A7CB-018EA905EC8C}"/>
              </a:ext>
            </a:extLst>
          </p:cNvPr>
          <p:cNvSpPr/>
          <p:nvPr/>
        </p:nvSpPr>
        <p:spPr>
          <a:xfrm>
            <a:off x="299523" y="3197668"/>
            <a:ext cx="113163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b="1" dirty="0"/>
              <a:t>Risk: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Feasibility for Linux driver?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to develop such a driver?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Hash industry environment challenge both for hardware and software design. Need pass certification?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Stress test needed: 10 UART full-duplex full baud rate transfer data without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 hardware EVB, may need involve 3th party vender.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LPC54018XPresso cannot support to route out all UART’s pins, test will difficult for first stage.</a:t>
            </a:r>
          </a:p>
        </p:txBody>
      </p:sp>
      <p:pic>
        <p:nvPicPr>
          <p:cNvPr id="2051" name="DefaultOcx">
            <a:extLst>
              <a:ext uri="{FF2B5EF4-FFF2-40B4-BE49-F238E27FC236}">
                <a16:creationId xmlns:a16="http://schemas.microsoft.com/office/drawing/2014/main" id="{E9E66D3D-8988-411D-BA71-541B5825630A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7825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A7437-ACB5-4A45-A135-711AC163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STAGE1 SUMMARY</a:t>
            </a:r>
            <a:r>
              <a:rPr lang="zh-CN" altLang="en-US" dirty="0"/>
              <a:t>（</a:t>
            </a:r>
            <a:r>
              <a:rPr lang="en-US" altLang="zh-CN" dirty="0"/>
              <a:t>April 22, 2019</a:t>
            </a:r>
            <a:r>
              <a:rPr lang="zh-CN" altLang="en-US" dirty="0"/>
              <a:t>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EFCD2-E7C8-4252-BE21-0129ECE043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Done:</a:t>
            </a:r>
          </a:p>
          <a:p>
            <a:r>
              <a:rPr lang="en-US" altLang="zh-CN" dirty="0"/>
              <a:t>Stress test with ~100MB for each port loopback test passed. </a:t>
            </a:r>
          </a:p>
          <a:p>
            <a:r>
              <a:rPr lang="en-US" altLang="zh-CN" dirty="0"/>
              <a:t>DIGI out-of-band commands: set bard rate/stop bit/parity bit tested OK.</a:t>
            </a:r>
          </a:p>
          <a:p>
            <a:r>
              <a:rPr lang="en-US" altLang="zh-CN" dirty="0"/>
              <a:t>Linux application code for test </a:t>
            </a:r>
            <a:r>
              <a:rPr lang="en-US" altLang="zh-CN"/>
              <a:t>script.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Issue:</a:t>
            </a:r>
          </a:p>
          <a:p>
            <a:r>
              <a:rPr lang="en-US" altLang="zh-CN" dirty="0"/>
              <a:t>build board?</a:t>
            </a:r>
          </a:p>
          <a:p>
            <a:r>
              <a:rPr lang="en-US" altLang="zh-CN" dirty="0"/>
              <a:t>Linux core driver issue?</a:t>
            </a:r>
          </a:p>
          <a:p>
            <a:r>
              <a:rPr lang="en-US" altLang="zh-CN" dirty="0"/>
              <a:t>Software release strategy?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02566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A88C5-B962-40CF-85C0-C460D991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Board plan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357F70-E5CD-4045-986A-D2461DBAD2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Why need evaluation board?</a:t>
            </a:r>
          </a:p>
          <a:p>
            <a:pPr lvl="1"/>
            <a:r>
              <a:rPr lang="en-US" altLang="zh-CN" dirty="0"/>
              <a:t>1. Not all UARTs(only a few) pins can be routed out via </a:t>
            </a:r>
            <a:r>
              <a:rPr lang="en-US" altLang="zh-CN" dirty="0" err="1"/>
              <a:t>LPCXpresso</a:t>
            </a:r>
            <a:r>
              <a:rPr lang="en-US" altLang="zh-CN" dirty="0"/>
              <a:t> board.</a:t>
            </a:r>
          </a:p>
          <a:p>
            <a:pPr lvl="1"/>
            <a:r>
              <a:rPr lang="en-US" altLang="zh-CN" dirty="0"/>
              <a:t>2. Easy to</a:t>
            </a:r>
            <a:r>
              <a:rPr lang="zh-CN" altLang="en-US" dirty="0"/>
              <a:t> </a:t>
            </a:r>
            <a:r>
              <a:rPr lang="en-US" altLang="zh-CN" dirty="0"/>
              <a:t>demonstrate, ready to use evaluation board, also can be used to build standalone hardware.</a:t>
            </a:r>
            <a:endParaRPr lang="zh-CN" altLang="en-US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6D58CC0-62CD-4DD7-A13B-2839A4796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2820140"/>
            <a:ext cx="42291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176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29D7F-957C-4DB3-A946-304EC4F5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89" y="280713"/>
            <a:ext cx="11663021" cy="654049"/>
          </a:xfrm>
        </p:spPr>
        <p:txBody>
          <a:bodyPr/>
          <a:lstStyle/>
          <a:p>
            <a:r>
              <a:rPr lang="en-US" altLang="zh-CN" dirty="0"/>
              <a:t>EVK board plan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46B46F-C8A2-41F4-8477-F8B4A200A875}"/>
              </a:ext>
            </a:extLst>
          </p:cNvPr>
          <p:cNvSpPr txBox="1"/>
          <p:nvPr/>
        </p:nvSpPr>
        <p:spPr>
          <a:xfrm>
            <a:off x="424599" y="5206647"/>
            <a:ext cx="4339690" cy="1244505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UART baud rate support 4800-19200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GPIO reserved for future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LPC54018 use </a:t>
            </a:r>
            <a:r>
              <a:rPr lang="en-US" altLang="zh-CN" sz="1200" dirty="0"/>
              <a:t>TFBA180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LPC54018 is a flash less part. Need SPI FLASH to store firmware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Windows is not consider to be supported</a:t>
            </a:r>
            <a:endParaRPr lang="en-US" altLang="zh-CN" sz="1200" dirty="0">
              <a:solidFill>
                <a:schemeClr val="tx1"/>
              </a:solidFill>
            </a:endParaRPr>
          </a:p>
          <a:p>
            <a:endParaRPr lang="zh-CN" altLang="en-US" sz="1200" dirty="0" err="1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47FCDDB-E72A-44A9-963B-76A26408D826}"/>
              </a:ext>
            </a:extLst>
          </p:cNvPr>
          <p:cNvCxnSpPr>
            <a:cxnSpLocks/>
          </p:cNvCxnSpPr>
          <p:nvPr/>
        </p:nvCxnSpPr>
        <p:spPr>
          <a:xfrm>
            <a:off x="3382728" y="2363734"/>
            <a:ext cx="1606777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1832BCE-BD4F-4DF2-95DE-E5EDF1CFE0F9}"/>
              </a:ext>
            </a:extLst>
          </p:cNvPr>
          <p:cNvSpPr txBox="1"/>
          <p:nvPr/>
        </p:nvSpPr>
        <p:spPr>
          <a:xfrm>
            <a:off x="3417873" y="1877753"/>
            <a:ext cx="1925664" cy="765087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altLang="zh-CN" sz="2200" dirty="0">
                <a:solidFill>
                  <a:schemeClr val="tx1"/>
                </a:solidFill>
              </a:rPr>
              <a:t>USB HSD</a:t>
            </a:r>
            <a:endParaRPr lang="zh-CN" altLang="en-US" sz="2200" dirty="0" err="1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DAEDB90-81B5-41D7-A973-ACC4A3EF7CF3}"/>
              </a:ext>
            </a:extLst>
          </p:cNvPr>
          <p:cNvSpPr/>
          <p:nvPr/>
        </p:nvSpPr>
        <p:spPr>
          <a:xfrm>
            <a:off x="4989505" y="607737"/>
            <a:ext cx="1658308" cy="4649492"/>
          </a:xfrm>
          <a:prstGeom prst="roundRect">
            <a:avLst/>
          </a:prstGeom>
          <a:solidFill>
            <a:srgbClr val="00BABA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LPC54018 TFBA180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C8C9154-BC7B-44CB-8AB1-EDD617FFEE35}"/>
              </a:ext>
            </a:extLst>
          </p:cNvPr>
          <p:cNvCxnSpPr/>
          <p:nvPr/>
        </p:nvCxnSpPr>
        <p:spPr>
          <a:xfrm>
            <a:off x="6647813" y="1305504"/>
            <a:ext cx="690253" cy="0"/>
          </a:xfrm>
          <a:prstGeom prst="straightConnector1">
            <a:avLst/>
          </a:prstGeom>
          <a:ln w="44450">
            <a:solidFill>
              <a:srgbClr val="34ACD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DAF8E1F-FE6C-4AFA-B44F-7747F8E02675}"/>
              </a:ext>
            </a:extLst>
          </p:cNvPr>
          <p:cNvSpPr/>
          <p:nvPr/>
        </p:nvSpPr>
        <p:spPr>
          <a:xfrm>
            <a:off x="7338066" y="1150708"/>
            <a:ext cx="1078230" cy="30959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UART0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64E7710-A3F8-4391-A837-4937FFF068E7}"/>
              </a:ext>
            </a:extLst>
          </p:cNvPr>
          <p:cNvCxnSpPr/>
          <p:nvPr/>
        </p:nvCxnSpPr>
        <p:spPr>
          <a:xfrm>
            <a:off x="6665624" y="1704717"/>
            <a:ext cx="690253" cy="0"/>
          </a:xfrm>
          <a:prstGeom prst="straightConnector1">
            <a:avLst/>
          </a:prstGeom>
          <a:ln w="44450">
            <a:solidFill>
              <a:srgbClr val="34ACD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A09DA5F-9425-4D3B-B25D-AD01254BAB84}"/>
              </a:ext>
            </a:extLst>
          </p:cNvPr>
          <p:cNvSpPr/>
          <p:nvPr/>
        </p:nvSpPr>
        <p:spPr>
          <a:xfrm>
            <a:off x="7355877" y="1549921"/>
            <a:ext cx="1078230" cy="30959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UART1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FAA6708-DA5B-4CEC-AF53-4DD3367E4BD7}"/>
              </a:ext>
            </a:extLst>
          </p:cNvPr>
          <p:cNvCxnSpPr/>
          <p:nvPr/>
        </p:nvCxnSpPr>
        <p:spPr>
          <a:xfrm>
            <a:off x="6648143" y="4960725"/>
            <a:ext cx="690253" cy="0"/>
          </a:xfrm>
          <a:prstGeom prst="straightConnector1">
            <a:avLst/>
          </a:prstGeom>
          <a:ln w="44450">
            <a:solidFill>
              <a:srgbClr val="34ACD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00FE8FB-8CB0-4C51-9A0C-754AD899799D}"/>
              </a:ext>
            </a:extLst>
          </p:cNvPr>
          <p:cNvSpPr/>
          <p:nvPr/>
        </p:nvSpPr>
        <p:spPr>
          <a:xfrm>
            <a:off x="7338396" y="4805929"/>
            <a:ext cx="1078230" cy="30959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UART9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AB902E4-2313-42F7-AD32-03122BFA4F4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818659" y="5257229"/>
            <a:ext cx="0" cy="264717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8BF63A5-F026-4A2A-8268-D0D793D7CBE3}"/>
              </a:ext>
            </a:extLst>
          </p:cNvPr>
          <p:cNvSpPr/>
          <p:nvPr/>
        </p:nvSpPr>
        <p:spPr>
          <a:xfrm>
            <a:off x="5176041" y="5521946"/>
            <a:ext cx="1285235" cy="61953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SPI FLASH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0016433-5274-4FFA-8A6D-31C52F1F7F5E}"/>
              </a:ext>
            </a:extLst>
          </p:cNvPr>
          <p:cNvCxnSpPr/>
          <p:nvPr/>
        </p:nvCxnSpPr>
        <p:spPr>
          <a:xfrm>
            <a:off x="6665624" y="885148"/>
            <a:ext cx="690253" cy="0"/>
          </a:xfrm>
          <a:prstGeom prst="straightConnector1">
            <a:avLst/>
          </a:prstGeom>
          <a:ln w="44450">
            <a:solidFill>
              <a:srgbClr val="34ACD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F9D4C15-71CE-46BA-8C10-2FF796462666}"/>
              </a:ext>
            </a:extLst>
          </p:cNvPr>
          <p:cNvSpPr/>
          <p:nvPr/>
        </p:nvSpPr>
        <p:spPr>
          <a:xfrm>
            <a:off x="7338066" y="730351"/>
            <a:ext cx="1096042" cy="34535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GPIO0-9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77E238C-53EC-4C5F-8A26-2BFCC3B7C75C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504809" y="4960724"/>
            <a:ext cx="7549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F4DA0A2-8030-45AD-AC5F-ADCDC9C58EB2}"/>
              </a:ext>
            </a:extLst>
          </p:cNvPr>
          <p:cNvSpPr/>
          <p:nvPr/>
        </p:nvSpPr>
        <p:spPr>
          <a:xfrm>
            <a:off x="9259783" y="4461667"/>
            <a:ext cx="2354826" cy="99811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Each UART include RTS CTS TX RX pins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C44DC8B-6F10-4C15-8B99-8AF8BC14F678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8504809" y="885148"/>
            <a:ext cx="677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CC3D98F-C246-4EC0-87E0-CA9F6A02D327}"/>
              </a:ext>
            </a:extLst>
          </p:cNvPr>
          <p:cNvSpPr/>
          <p:nvPr/>
        </p:nvSpPr>
        <p:spPr>
          <a:xfrm>
            <a:off x="9182147" y="517263"/>
            <a:ext cx="2432462" cy="73577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Optional, misc. control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14B2983-0146-49CC-9E9B-481E7756D198}"/>
              </a:ext>
            </a:extLst>
          </p:cNvPr>
          <p:cNvSpPr txBox="1"/>
          <p:nvPr/>
        </p:nvSpPr>
        <p:spPr>
          <a:xfrm>
            <a:off x="7631124" y="2104011"/>
            <a:ext cx="1166742" cy="2302705"/>
          </a:xfrm>
          <a:prstGeom prst="rect">
            <a:avLst/>
          </a:prstGeom>
          <a:noFill/>
        </p:spPr>
        <p:txBody>
          <a:bodyPr vert="eaVert" wrap="square" lIns="91440" tIns="45720" rIns="91440" rtlCol="0" anchor="t">
            <a:noAutofit/>
          </a:bodyPr>
          <a:lstStyle/>
          <a:p>
            <a:r>
              <a:rPr lang="en-US" altLang="zh-CN" sz="8000" dirty="0">
                <a:solidFill>
                  <a:schemeClr val="tx1"/>
                </a:solidFill>
              </a:rPr>
              <a:t> …..</a:t>
            </a:r>
          </a:p>
          <a:p>
            <a:endParaRPr lang="en-US" altLang="zh-CN" sz="8000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D7388F38-3A05-4194-BA83-FE068CCFDE04}"/>
              </a:ext>
            </a:extLst>
          </p:cNvPr>
          <p:cNvSpPr/>
          <p:nvPr/>
        </p:nvSpPr>
        <p:spPr>
          <a:xfrm>
            <a:off x="2130921" y="1859512"/>
            <a:ext cx="1233996" cy="10924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Micro B USB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8DB704D-E233-4783-9118-CBA195281B22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3407652" y="4215161"/>
            <a:ext cx="156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A8767F14-E62B-4952-97B0-0E804543A062}"/>
              </a:ext>
            </a:extLst>
          </p:cNvPr>
          <p:cNvSpPr/>
          <p:nvPr/>
        </p:nvSpPr>
        <p:spPr>
          <a:xfrm>
            <a:off x="2055501" y="3769931"/>
            <a:ext cx="1352151" cy="890459"/>
          </a:xfrm>
          <a:prstGeom prst="roundRect">
            <a:avLst/>
          </a:prstGeom>
          <a:solidFill>
            <a:schemeClr val="bg2">
              <a:lumMod val="8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Debug</a:t>
            </a:r>
          </a:p>
          <a:p>
            <a:pPr algn="ctr"/>
            <a:r>
              <a:rPr lang="en-US" altLang="zh-CN" dirty="0"/>
              <a:t>interface</a:t>
            </a:r>
            <a:endParaRPr lang="zh-CN" altLang="en-US" dirty="0"/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5849087C-AA6D-4F31-85A3-2CC5960F4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545" y="4141156"/>
            <a:ext cx="733425" cy="352425"/>
          </a:xfrm>
          <a:prstGeom prst="rect">
            <a:avLst/>
          </a:prstGeom>
        </p:spPr>
      </p:pic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CB7CFAF-7C30-4E67-8463-790C2F25AA2D}"/>
              </a:ext>
            </a:extLst>
          </p:cNvPr>
          <p:cNvCxnSpPr>
            <a:cxnSpLocks/>
          </p:cNvCxnSpPr>
          <p:nvPr/>
        </p:nvCxnSpPr>
        <p:spPr>
          <a:xfrm>
            <a:off x="6953103" y="4493581"/>
            <a:ext cx="0" cy="467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222EDCE-162F-4FF4-853D-06689ACD9A91}"/>
              </a:ext>
            </a:extLst>
          </p:cNvPr>
          <p:cNvCxnSpPr>
            <a:cxnSpLocks/>
          </p:cNvCxnSpPr>
          <p:nvPr/>
        </p:nvCxnSpPr>
        <p:spPr>
          <a:xfrm>
            <a:off x="7257903" y="4461667"/>
            <a:ext cx="0" cy="467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6FF8AD9-CFE7-4201-A278-64FA63B090F9}"/>
              </a:ext>
            </a:extLst>
          </p:cNvPr>
          <p:cNvCxnSpPr>
            <a:cxnSpLocks/>
          </p:cNvCxnSpPr>
          <p:nvPr/>
        </p:nvCxnSpPr>
        <p:spPr>
          <a:xfrm flipH="1">
            <a:off x="7490970" y="3896737"/>
            <a:ext cx="1768813" cy="42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B2D75889-820B-496B-B00E-8A1271927BD6}"/>
              </a:ext>
            </a:extLst>
          </p:cNvPr>
          <p:cNvSpPr/>
          <p:nvPr/>
        </p:nvSpPr>
        <p:spPr>
          <a:xfrm>
            <a:off x="9259783" y="3528851"/>
            <a:ext cx="2354826" cy="735771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Colored LED for each UART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46159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188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46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F9B500"/>
      </a:accent1>
      <a:accent2>
        <a:srgbClr val="7BB1DB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FFCF00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46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F9B500"/>
      </a:accent1>
      <a:accent2>
        <a:srgbClr val="7BB1DB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FFCF00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4472</TotalTime>
  <Pages>0</Pages>
  <Words>641</Words>
  <Characters>0</Characters>
  <Application>Microsoft Office PowerPoint</Application>
  <DocSecurity>0</DocSecurity>
  <PresentationFormat>宽屏</PresentationFormat>
  <Lines>0</Lines>
  <Paragraphs>103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Wingdings</vt:lpstr>
      <vt:lpstr>0_Master Content Slide</vt:lpstr>
      <vt:lpstr>10_ FSL Logo Slide</vt:lpstr>
      <vt:lpstr>LPC54018 USB to UART Bridge Controller SOW </vt:lpstr>
      <vt:lpstr>Application Description</vt:lpstr>
      <vt:lpstr>Block Diagram</vt:lpstr>
      <vt:lpstr>Approach and Deliverable</vt:lpstr>
      <vt:lpstr>Resources Needed &amp; Risks</vt:lpstr>
      <vt:lpstr>STAGE1 SUMMARY（April 22, 2019）</vt:lpstr>
      <vt:lpstr>Board plan</vt:lpstr>
      <vt:lpstr>EVK board plan</vt:lpstr>
      <vt:lpstr>PowerPoint 演示文稿</vt:lpstr>
    </vt:vector>
  </TitlesOfParts>
  <Company>Free Scale</Company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confidential 16:9 Widescreen</dc:title>
  <dc:creator>rls02c</dc:creator>
  <cp:lastModifiedBy>Alex Yang</cp:lastModifiedBy>
  <cp:revision>550</cp:revision>
  <dcterms:created xsi:type="dcterms:W3CDTF">2012-11-14T23:25:03Z</dcterms:created>
  <dcterms:modified xsi:type="dcterms:W3CDTF">2019-07-02T02:40:45Z</dcterms:modified>
</cp:coreProperties>
</file>