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&amp; Contents" id="{CB5B5455-293B-4789-B99E-17B3559CD4C9}">
          <p14:sldIdLst>
            <p14:sldId id="256"/>
            <p14:sldId id="257"/>
          </p14:sldIdLst>
        </p14:section>
        <p14:section name="Related Literature" id="{FD754832-95EE-4E95-AEFD-AFB1CE925682}">
          <p14:sldIdLst>
            <p14:sldId id="258"/>
            <p14:sldId id="259"/>
          </p14:sldIdLst>
        </p14:section>
        <p14:section name="Tutorial Projects" id="{2B2BA4F5-BCF4-4B97-BE10-C924F078257E}">
          <p14:sldIdLst>
            <p14:sldId id="260"/>
            <p14:sldId id="261"/>
            <p14:sldId id="262"/>
          </p14:sldIdLst>
        </p14:section>
        <p14:section name="IntersectNet" id="{D9A22241-1BBF-47A6-9F79-718B67A43B78}">
          <p14:sldIdLst>
            <p14:sldId id="263"/>
            <p14:sldId id="264"/>
            <p14:sldId id="265"/>
            <p14:sldId id="266"/>
          </p14:sldIdLst>
        </p14:section>
        <p14:section name="Fin" id="{EE62FC45-6F99-46E7-B7D4-3671A54C3C4A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3D1B6-4763-4304-8A47-54B052BC0D46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5E1DC-66E6-456F-9797-8963A2500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9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5E1DC-66E6-456F-9797-8963A25002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47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5E1DC-66E6-456F-9797-8963A25002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97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other</a:t>
            </a:r>
            <a:r>
              <a:rPr lang="en-US" baseline="0" dirty="0" smtClean="0"/>
              <a:t> locations: Entrance hall (2), Outside (2), Stairway, Corridor w/ glass doors to both sides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5E1DC-66E6-456F-9797-8963A25002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77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5E1DC-66E6-456F-9797-8963A25002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28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D33B-3C6C-4D42-87F2-F841604B361C}" type="datetime1">
              <a:rPr lang="en-GB" smtClean="0"/>
              <a:t>06/09/2019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2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1432-ED34-4C37-BB93-41BB24C2D91F}" type="datetime1">
              <a:rPr lang="en-GB" smtClean="0"/>
              <a:t>06/09/2019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2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AE2A-9F0B-4E4F-BD2D-715554D08082}" type="datetime1">
              <a:rPr lang="en-GB" smtClean="0"/>
              <a:t>06/09/2019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6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6A40-8547-42F5-8D6E-640BD450BB66}" type="datetime1">
              <a:rPr lang="en-GB" smtClean="0"/>
              <a:t>06/09/2019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431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38DD-AACA-4B11-97E0-A7BEFD95E1CF}" type="datetime1">
              <a:rPr lang="en-GB" smtClean="0"/>
              <a:t>06/09/2019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9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EE16-70EF-4480-BAFA-8600AD115941}" type="datetime1">
              <a:rPr lang="en-GB" smtClean="0"/>
              <a:t>06/09/2019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5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4B58-D97C-4770-9AEF-7C78F5052F79}" type="datetime1">
              <a:rPr lang="en-GB" smtClean="0"/>
              <a:t>06/09/2019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7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D602-94CB-4E7B-8119-0AF92A5260B1}" type="datetime1">
              <a:rPr lang="en-GB" smtClean="0"/>
              <a:t>06/09/2019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1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E77F-A92B-431C-B6F1-679B3B3AC94C}" type="datetime1">
              <a:rPr lang="en-GB" smtClean="0"/>
              <a:t>06/09/2019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9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3578-DFA0-43A5-8FBF-025FCD153E02}" type="datetime1">
              <a:rPr lang="en-GB" smtClean="0"/>
              <a:t>06/09/2019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6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8539-A5FD-45F1-A7B8-7970D9B8F331}" type="datetime1">
              <a:rPr lang="en-GB" smtClean="0"/>
              <a:t>06/09/2019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2B1E-3569-4069-AEB7-51062AF5BBBB}" type="datetime1">
              <a:rPr lang="en-GB" smtClean="0"/>
              <a:t>06/09/2019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3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92EE-3B18-46A0-B4DF-AA51ED6E98CE}" type="datetime1">
              <a:rPr lang="en-GB" smtClean="0"/>
              <a:t>06/09/2019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5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ECEB-B1C1-48C8-935E-8AB8A5F8145C}" type="datetime1">
              <a:rPr lang="en-GB" smtClean="0"/>
              <a:t>06/09/2019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2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09FB-31B1-40CD-9C09-A10109FD1002}" type="datetime1">
              <a:rPr lang="en-GB" smtClean="0"/>
              <a:t>06/09/2019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3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56A4-CA4F-4CD8-942C-0E57C87AA2B0}" type="datetime1">
              <a:rPr lang="en-GB" smtClean="0"/>
              <a:t>06/09/2019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3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93DC-D204-4E8F-9180-FAD52764DF8B}" type="datetime1">
              <a:rPr lang="en-GB" smtClean="0"/>
              <a:t>06/09/2019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6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4E25206-184D-4DF8-826E-A45CEF6B6EA1}" type="datetime1">
              <a:rPr lang="en-GB" smtClean="0"/>
              <a:t>06/09/2019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E065503-8008-41DE-B882-A3BB8E5A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48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  <p:sldLayoutId id="214748389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a Neural Network to Classify Indoor Corridors</a:t>
            </a:r>
          </a:p>
          <a:p>
            <a:r>
              <a:rPr lang="en-US" dirty="0" smtClean="0"/>
              <a:t>By Moritz </a:t>
            </a:r>
            <a:r>
              <a:rPr lang="en-US" dirty="0" err="1" smtClean="0"/>
              <a:t>Zeumer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4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IntersectNet – Network Structure &amp;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Dataset of </a:t>
            </a:r>
            <a:r>
              <a:rPr lang="en-US" dirty="0" smtClean="0"/>
              <a:t>9.000 </a:t>
            </a:r>
            <a:r>
              <a:rPr lang="en-US" dirty="0"/>
              <a:t>images of </a:t>
            </a:r>
            <a:r>
              <a:rPr lang="en-US" dirty="0" smtClean="0"/>
              <a:t>corridors </a:t>
            </a:r>
            <a:r>
              <a:rPr lang="en-US" dirty="0"/>
              <a:t>and </a:t>
            </a:r>
            <a:r>
              <a:rPr lang="en-US" dirty="0" smtClean="0"/>
              <a:t>intersections </a:t>
            </a:r>
            <a:r>
              <a:rPr lang="en-US" dirty="0"/>
              <a:t>(binary classification)</a:t>
            </a:r>
          </a:p>
          <a:p>
            <a:r>
              <a:rPr lang="en-US" dirty="0"/>
              <a:t>Simple Convolutional network with 4 convolutional layers and 2 fully connected layers is trained with pooling layers after each convolutional layer and 50% dropout after the fully connected layer </a:t>
            </a:r>
            <a:r>
              <a:rPr lang="en-US" dirty="0" smtClean="0"/>
              <a:t>(60 </a:t>
            </a:r>
            <a:r>
              <a:rPr lang="en-US" dirty="0"/>
              <a:t>epochs)</a:t>
            </a:r>
          </a:p>
          <a:p>
            <a:r>
              <a:rPr lang="en-US" dirty="0" smtClean="0"/>
              <a:t>Accuracy Results:</a:t>
            </a:r>
          </a:p>
          <a:p>
            <a:pPr lvl="1"/>
            <a:r>
              <a:rPr lang="en-US" dirty="0" smtClean="0"/>
              <a:t>Normal Images: 84.2%</a:t>
            </a:r>
          </a:p>
          <a:p>
            <a:pPr lvl="1"/>
            <a:r>
              <a:rPr lang="en-US" dirty="0" smtClean="0"/>
              <a:t>Spherical Images: 99.9%</a:t>
            </a:r>
          </a:p>
          <a:p>
            <a:r>
              <a:rPr lang="en-US" dirty="0" smtClean="0"/>
              <a:t>The model trained with spherical images significantly outperforms the model trained with normal images.</a:t>
            </a:r>
            <a:endParaRPr lang="en-US" dirty="0"/>
          </a:p>
          <a:p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63" y="2073011"/>
            <a:ext cx="5065712" cy="337714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3578-DFA0-43A5-8FBF-025FCD153E02}" type="datetime1">
              <a:rPr lang="en-GB" smtClean="0"/>
              <a:t>06/09/2019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7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IntersectNet –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Model also tested with real images (12 corridors, 12 intersections, 6 other locations)</a:t>
            </a:r>
          </a:p>
          <a:p>
            <a:pPr lvl="1"/>
            <a:r>
              <a:rPr lang="en-US" dirty="0" smtClean="0"/>
              <a:t>Only predicts 14/24 correct (58%)</a:t>
            </a:r>
          </a:p>
          <a:p>
            <a:pPr lvl="1"/>
            <a:r>
              <a:rPr lang="en-US" dirty="0" smtClean="0"/>
              <a:t>Over-prediction of intersections</a:t>
            </a:r>
          </a:p>
          <a:p>
            <a:pPr lvl="1"/>
            <a:r>
              <a:rPr lang="en-US" dirty="0" smtClean="0"/>
              <a:t>Possible reasons:</a:t>
            </a:r>
          </a:p>
          <a:p>
            <a:pPr lvl="2"/>
            <a:r>
              <a:rPr lang="en-US" dirty="0" smtClean="0"/>
              <a:t>Not enough variety/quality in dataset</a:t>
            </a:r>
          </a:p>
          <a:p>
            <a:pPr lvl="2"/>
            <a:r>
              <a:rPr lang="en-US" dirty="0" smtClean="0"/>
              <a:t>Wide open spaces/corridors (trained with 2m wide corridors)</a:t>
            </a:r>
          </a:p>
          <a:p>
            <a:pPr lvl="2"/>
            <a:r>
              <a:rPr lang="en-US" dirty="0" smtClean="0"/>
              <a:t>Bright light sources and reflections</a:t>
            </a:r>
          </a:p>
          <a:p>
            <a:pPr lvl="1"/>
            <a:r>
              <a:rPr lang="en-US" dirty="0" smtClean="0"/>
              <a:t>Fix: Improve CG image variety/quality or retrain with real image dataset</a:t>
            </a:r>
          </a:p>
          <a:p>
            <a:endParaRPr lang="en-US" dirty="0"/>
          </a:p>
          <a:p>
            <a:r>
              <a:rPr lang="en-US" dirty="0" smtClean="0"/>
              <a:t>Spherical imaging for autonomous navigation advantageous</a:t>
            </a:r>
          </a:p>
          <a:p>
            <a:pPr lvl="1"/>
            <a:r>
              <a:rPr lang="en-US" dirty="0" smtClean="0"/>
              <a:t>Single sensor needed &amp; no reliance on image sequences =&gt; faster detection/decision time</a:t>
            </a:r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3578-DFA0-43A5-8FBF-025FCD153E02}" type="datetime1">
              <a:rPr lang="en-GB" smtClean="0"/>
              <a:t>06/09/2019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Attention!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3578-DFA0-43A5-8FBF-025FCD153E02}" type="datetime1">
              <a:rPr lang="en-GB" smtClean="0"/>
              <a:t>06/09/2019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Related Literature</a:t>
            </a:r>
          </a:p>
          <a:p>
            <a:pPr lvl="1"/>
            <a:r>
              <a:rPr lang="en-US" dirty="0" smtClean="0"/>
              <a:t>End-To-End Navigation with Branch Turning Support Using Convolutional Neural Networks</a:t>
            </a:r>
          </a:p>
          <a:p>
            <a:pPr lvl="1"/>
            <a:r>
              <a:rPr lang="en-US" dirty="0" smtClean="0"/>
              <a:t>Have I Reached the Intersection</a:t>
            </a:r>
          </a:p>
          <a:p>
            <a:r>
              <a:rPr lang="en-US" dirty="0" smtClean="0"/>
              <a:t>Tutorial Projects</a:t>
            </a:r>
          </a:p>
          <a:p>
            <a:pPr lvl="1"/>
            <a:r>
              <a:rPr lang="en-US" dirty="0" smtClean="0"/>
              <a:t>Classify Movie Reviews</a:t>
            </a:r>
          </a:p>
          <a:p>
            <a:pPr lvl="1"/>
            <a:r>
              <a:rPr lang="en-US" dirty="0" smtClean="0"/>
              <a:t>Classify Newswire Topics</a:t>
            </a:r>
          </a:p>
          <a:p>
            <a:pPr lvl="1"/>
            <a:r>
              <a:rPr lang="en-US" dirty="0" smtClean="0"/>
              <a:t>Classify Dog &amp; Cat Images</a:t>
            </a:r>
          </a:p>
          <a:p>
            <a:r>
              <a:rPr lang="en-US" dirty="0" smtClean="0"/>
              <a:t>IntersectNet</a:t>
            </a:r>
          </a:p>
          <a:p>
            <a:pPr lvl="1"/>
            <a:r>
              <a:rPr lang="en-US" dirty="0" smtClean="0"/>
              <a:t>CG Dataset</a:t>
            </a:r>
          </a:p>
          <a:p>
            <a:pPr lvl="1"/>
            <a:r>
              <a:rPr lang="en-US" dirty="0" smtClean="0"/>
              <a:t>Network Structure, Training, and Results</a:t>
            </a:r>
          </a:p>
          <a:p>
            <a:r>
              <a:rPr lang="en-US" dirty="0" smtClean="0"/>
              <a:t>Results and Future 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9CC7-E686-4A6B-B38B-26E626755BF8}" type="datetime1">
              <a:rPr lang="en-GB" smtClean="0"/>
              <a:t>06/09/2019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0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Related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b="1" i="1" dirty="0" smtClean="0"/>
              <a:t>End-To-End Navigation with Branch Turning Support Using Convolutional Neural Network</a:t>
            </a:r>
          </a:p>
          <a:p>
            <a:endParaRPr lang="en-US" dirty="0" smtClean="0"/>
          </a:p>
          <a:p>
            <a:r>
              <a:rPr lang="en-US" dirty="0" smtClean="0"/>
              <a:t>Development of a navigation system based on end-to-end learning</a:t>
            </a:r>
          </a:p>
          <a:p>
            <a:pPr lvl="1"/>
            <a:r>
              <a:rPr lang="en-US" dirty="0" smtClean="0"/>
              <a:t>Branch detection and behavior change to reach different destinations</a:t>
            </a:r>
          </a:p>
          <a:p>
            <a:r>
              <a:rPr lang="en-US" dirty="0" smtClean="0"/>
              <a:t>Frontal camera images input &amp; Vector to next target introduced after convolutional layers</a:t>
            </a:r>
          </a:p>
          <a:p>
            <a:r>
              <a:rPr lang="en-US" dirty="0" smtClean="0"/>
              <a:t>Pure pursuit algorithm to follow planned trajectory</a:t>
            </a:r>
          </a:p>
          <a:p>
            <a:endParaRPr lang="en-US" dirty="0"/>
          </a:p>
          <a:p>
            <a:r>
              <a:rPr lang="en-US" dirty="0" smtClean="0"/>
              <a:t>Mobile robot capable to follow different trajectories on unknown routes</a:t>
            </a:r>
          </a:p>
          <a:p>
            <a:r>
              <a:rPr lang="en-US" dirty="0" smtClean="0"/>
              <a:t>Mobile robot learned to navigate locally only with current target direction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3578-DFA0-43A5-8FBF-025FCD153E02}" type="datetime1">
              <a:rPr lang="en-GB" smtClean="0"/>
              <a:t>06/09/2019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3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en-US" b="1" i="1" dirty="0" smtClean="0"/>
              <a:t>Have I Reached the Intersection:</a:t>
            </a:r>
            <a:br>
              <a:rPr lang="en-US" b="1" i="1" dirty="0" smtClean="0"/>
            </a:br>
            <a:r>
              <a:rPr lang="en-US" b="1" i="1" dirty="0" smtClean="0"/>
              <a:t>A Deep Learning-based Approach for Intersection Detection from Monocular Cameras</a:t>
            </a:r>
          </a:p>
          <a:p>
            <a:endParaRPr lang="en-US" dirty="0" smtClean="0"/>
          </a:p>
          <a:p>
            <a:r>
              <a:rPr lang="en-US" dirty="0" smtClean="0"/>
              <a:t>Compound network of CNN and RNN: Long-Term Recurrent Convolutional Network</a:t>
            </a:r>
          </a:p>
          <a:p>
            <a:pPr lvl="1"/>
            <a:r>
              <a:rPr lang="en-US" dirty="0" smtClean="0"/>
              <a:t>Convolutional Neural Network for special feature encoding</a:t>
            </a:r>
          </a:p>
          <a:p>
            <a:pPr lvl="1"/>
            <a:r>
              <a:rPr lang="en-US" dirty="0" smtClean="0"/>
              <a:t>Recurrent Neural Network for temporal connection between sequence frames</a:t>
            </a:r>
          </a:p>
          <a:p>
            <a:r>
              <a:rPr lang="en-US" dirty="0" smtClean="0"/>
              <a:t>Trained on sequences from Oxford </a:t>
            </a:r>
            <a:r>
              <a:rPr lang="en-US" dirty="0" err="1" smtClean="0"/>
              <a:t>RobotCar</a:t>
            </a:r>
            <a:r>
              <a:rPr lang="en-US" dirty="0" smtClean="0"/>
              <a:t> &amp; LARA traffic-light detection datasets</a:t>
            </a:r>
          </a:p>
          <a:p>
            <a:endParaRPr lang="en-US" dirty="0"/>
          </a:p>
          <a:p>
            <a:r>
              <a:rPr lang="en-US" dirty="0" smtClean="0"/>
              <a:t>Resulting network achieves ~92% accuracy and temporal connection leads to 2.5-5.5% improvement compared to single-frame networks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3578-DFA0-43A5-8FBF-025FCD153E02}" type="datetime1">
              <a:rPr lang="en-GB" smtClean="0"/>
              <a:t>06/09/2019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7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Project – Classify Movie Reviews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288049" cy="4058750"/>
          </a:xfrm>
        </p:spPr>
        <p:txBody>
          <a:bodyPr>
            <a:normAutofit/>
          </a:bodyPr>
          <a:lstStyle/>
          <a:p>
            <a:r>
              <a:rPr lang="en-US" dirty="0" smtClean="0"/>
              <a:t>Dataset of 50.000 positive &amp; negative movie reviews (binary classification)</a:t>
            </a:r>
          </a:p>
          <a:p>
            <a:r>
              <a:rPr lang="en-US" dirty="0" smtClean="0"/>
              <a:t>Simple network with 3 fully connected layers (16x16x1) is trained using hold-out and k-fold cross-validation (6 epochs)</a:t>
            </a:r>
          </a:p>
          <a:p>
            <a:r>
              <a:rPr lang="en-US" dirty="0" smtClean="0"/>
              <a:t>Network Accuracy:</a:t>
            </a:r>
          </a:p>
          <a:p>
            <a:pPr lvl="1"/>
            <a:r>
              <a:rPr lang="en-US" dirty="0" smtClean="0"/>
              <a:t>Hold-Out Model: 87,70%</a:t>
            </a:r>
          </a:p>
          <a:p>
            <a:pPr lvl="1"/>
            <a:r>
              <a:rPr lang="en-US" dirty="0" smtClean="0"/>
              <a:t>K-Fold Model: 86,82%</a:t>
            </a:r>
          </a:p>
          <a:p>
            <a:r>
              <a:rPr lang="en-US" dirty="0" smtClean="0"/>
              <a:t>Models perform similarly. However, k-fold cross-validation is more robust with small datasets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844" y="3258343"/>
            <a:ext cx="5065712" cy="253285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3578-DFA0-43A5-8FBF-025FCD153E02}" type="datetime1">
              <a:rPr lang="en-GB" smtClean="0"/>
              <a:t>06/09/2019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844" y="1732449"/>
            <a:ext cx="5065712" cy="168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Project – Classify Newswire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288568" cy="4058750"/>
          </a:xfrm>
        </p:spPr>
        <p:txBody>
          <a:bodyPr>
            <a:normAutofit/>
          </a:bodyPr>
          <a:lstStyle/>
          <a:p>
            <a:r>
              <a:rPr lang="en-US" dirty="0"/>
              <a:t>Dataset of </a:t>
            </a:r>
            <a:r>
              <a:rPr lang="en-US" dirty="0" smtClean="0"/>
              <a:t>11.228 newswire articles in 46 topics (multiclass </a:t>
            </a:r>
            <a:r>
              <a:rPr lang="en-US" dirty="0"/>
              <a:t>classification)</a:t>
            </a:r>
          </a:p>
          <a:p>
            <a:r>
              <a:rPr lang="en-US" dirty="0"/>
              <a:t>Simple network with 3 fully connected layers </a:t>
            </a:r>
            <a:r>
              <a:rPr lang="en-US" dirty="0" smtClean="0"/>
              <a:t>(64x64x46) </a:t>
            </a:r>
            <a:r>
              <a:rPr lang="en-US" dirty="0"/>
              <a:t>is trained </a:t>
            </a:r>
            <a:r>
              <a:rPr lang="en-US" dirty="0" smtClean="0"/>
              <a:t>with 50% dropout after each layer (20 epochs)</a:t>
            </a:r>
            <a:endParaRPr lang="en-US" dirty="0"/>
          </a:p>
          <a:p>
            <a:r>
              <a:rPr lang="en-US" dirty="0"/>
              <a:t>Network Accuracy:</a:t>
            </a:r>
          </a:p>
          <a:p>
            <a:pPr lvl="1"/>
            <a:r>
              <a:rPr lang="en-US" dirty="0" smtClean="0"/>
              <a:t>No-Dropout </a:t>
            </a:r>
            <a:r>
              <a:rPr lang="en-US" dirty="0"/>
              <a:t>Model: </a:t>
            </a:r>
            <a:r>
              <a:rPr lang="en-US" dirty="0" smtClean="0"/>
              <a:t>77,91%</a:t>
            </a:r>
            <a:endParaRPr lang="en-US" dirty="0"/>
          </a:p>
          <a:p>
            <a:pPr lvl="1"/>
            <a:r>
              <a:rPr lang="en-US" dirty="0" smtClean="0"/>
              <a:t>Dropout </a:t>
            </a:r>
            <a:r>
              <a:rPr lang="en-US" dirty="0"/>
              <a:t>Model: </a:t>
            </a:r>
            <a:r>
              <a:rPr lang="en-US" dirty="0" smtClean="0"/>
              <a:t>77,07%</a:t>
            </a:r>
            <a:endParaRPr lang="en-US" dirty="0"/>
          </a:p>
          <a:p>
            <a:r>
              <a:rPr lang="en-US" dirty="0"/>
              <a:t>Models perform similarly. However, </a:t>
            </a:r>
            <a:r>
              <a:rPr lang="en-US" dirty="0" smtClean="0"/>
              <a:t>the no-dropout model achieves peak performance faster, but is less resistant to overfitting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63" y="2495153"/>
            <a:ext cx="5065712" cy="2532856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2B1E-3569-4069-AEB7-51062AF5BBBB}" type="datetime1">
              <a:rPr lang="en-GB" smtClean="0"/>
              <a:t>06/09/2019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4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Project – Classify Dog &amp; Cat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288568" cy="40587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Dataset of </a:t>
            </a:r>
            <a:r>
              <a:rPr lang="en-US" dirty="0" smtClean="0"/>
              <a:t>4.000 images of dogs and cats (binary </a:t>
            </a:r>
            <a:r>
              <a:rPr lang="en-US" dirty="0"/>
              <a:t>classification)</a:t>
            </a:r>
          </a:p>
          <a:p>
            <a:r>
              <a:rPr lang="en-US" dirty="0" smtClean="0"/>
              <a:t>Simple Convolutional </a:t>
            </a:r>
            <a:r>
              <a:rPr lang="en-US" dirty="0"/>
              <a:t>network with </a:t>
            </a:r>
            <a:r>
              <a:rPr lang="en-US" dirty="0" smtClean="0"/>
              <a:t>4 convolutional layers and 2 fully connected layers is </a:t>
            </a:r>
            <a:r>
              <a:rPr lang="en-US" dirty="0"/>
              <a:t>trained </a:t>
            </a:r>
            <a:r>
              <a:rPr lang="en-US" dirty="0" smtClean="0"/>
              <a:t>with pooling layers after each convolutional layer and 50% dropout after the fully connected layer (100 epochs)</a:t>
            </a:r>
            <a:endParaRPr lang="en-US" dirty="0"/>
          </a:p>
          <a:p>
            <a:r>
              <a:rPr lang="en-US" dirty="0"/>
              <a:t>Network Accuracy</a:t>
            </a:r>
            <a:r>
              <a:rPr lang="en-US" dirty="0" smtClean="0"/>
              <a:t>: 81%</a:t>
            </a:r>
            <a:endParaRPr lang="en-US" dirty="0"/>
          </a:p>
          <a:p>
            <a:r>
              <a:rPr lang="en-US" dirty="0" smtClean="0"/>
              <a:t>Model performs adequate considering the heavily reduced dataset (originally 25.000 images). Dataset preprocessing and augmentation through random permutation very beneficial for limited datasets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63" y="2043264"/>
            <a:ext cx="5065193" cy="3376796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2B1E-3569-4069-AEB7-51062AF5BBBB}" type="datetime1">
              <a:rPr lang="en-GB" smtClean="0"/>
              <a:t>06/09/2019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5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IntersectNet – CG Dataset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900" dirty="0" smtClean="0"/>
              <a:t>No datasets available. Lack of time and resources to record real data =&gt; render CG Dataset</a:t>
            </a:r>
          </a:p>
          <a:p>
            <a:r>
              <a:rPr lang="en-US" sz="1900" dirty="0" smtClean="0"/>
              <a:t>Fixed layout with randomized centerpiece (random amount of connections rotated randomly)</a:t>
            </a:r>
          </a:p>
          <a:p>
            <a:r>
              <a:rPr lang="en-US" sz="1900" dirty="0" smtClean="0"/>
              <a:t>Camera created at semi-random location and rotation</a:t>
            </a:r>
          </a:p>
          <a:p>
            <a:r>
              <a:rPr lang="en-US" sz="1900" dirty="0" smtClean="0"/>
              <a:t>Layout textured with random textures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2B1E-3569-4069-AEB7-51062AF5BBBB}" type="datetime1">
              <a:rPr lang="en-GB" smtClean="0"/>
              <a:t>06/09/2019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189" y="3001189"/>
            <a:ext cx="5861367" cy="27900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3414273"/>
            <a:ext cx="4492394" cy="237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8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IntersectNet – CG Dataset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739" y="1580050"/>
            <a:ext cx="7479840" cy="42111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3578-DFA0-43A5-8FBF-025FCD153E02}" type="datetime1">
              <a:rPr lang="en-GB" smtClean="0"/>
              <a:t>06/09/2019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1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275</TotalTime>
  <Words>751</Words>
  <Application>Microsoft Office PowerPoint</Application>
  <PresentationFormat>Widescreen</PresentationFormat>
  <Paragraphs>117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Calisto MT</vt:lpstr>
      <vt:lpstr>Trebuchet MS</vt:lpstr>
      <vt:lpstr>Wingdings 2</vt:lpstr>
      <vt:lpstr>Slate</vt:lpstr>
      <vt:lpstr>Project Report</vt:lpstr>
      <vt:lpstr>Overview</vt:lpstr>
      <vt:lpstr>Related Literature</vt:lpstr>
      <vt:lpstr>Related Literature</vt:lpstr>
      <vt:lpstr>Tutorial Project – Classify Movie Reviews </vt:lpstr>
      <vt:lpstr>Tutorial Project – Classify Newswire Topics</vt:lpstr>
      <vt:lpstr>Tutorial Project – Classify Dog &amp; Cat Images</vt:lpstr>
      <vt:lpstr>IntersectNet – CG Dataset</vt:lpstr>
      <vt:lpstr>IntersectNet – CG Dataset</vt:lpstr>
      <vt:lpstr>IntersectNet – Network Structure &amp; Training</vt:lpstr>
      <vt:lpstr>IntersectNet – Results</vt:lpstr>
      <vt:lpstr>Thank You For Your Attention!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</dc:title>
  <dc:creator>M.Zeumer</dc:creator>
  <cp:lastModifiedBy>M.Zeumer</cp:lastModifiedBy>
  <cp:revision>30</cp:revision>
  <dcterms:created xsi:type="dcterms:W3CDTF">2019-09-05T08:20:25Z</dcterms:created>
  <dcterms:modified xsi:type="dcterms:W3CDTF">2019-09-06T03:15:26Z</dcterms:modified>
</cp:coreProperties>
</file>