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B3E8A3E-5831-45F0-A359-388104DEDD9A}" type="datetimeFigureOut">
              <a:rPr lang="en-US" smtClean="0"/>
              <a:t>10/23/2019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77C695-862A-4B69-B545-0C819A2E1B91}" type="slidenum">
              <a:rPr lang="en-US" smtClean="0"/>
              <a:t>‹#›</a:t>
            </a:fld>
            <a:endParaRPr lang="en-US"/>
          </a:p>
        </p:txBody>
      </p:sp>
    </p:spTree>
    <p:extLst>
      <p:ext uri="{BB962C8B-B14F-4D97-AF65-F5344CB8AC3E}">
        <p14:creationId xmlns:p14="http://schemas.microsoft.com/office/powerpoint/2010/main" val="29720317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3E8A3E-5831-45F0-A359-388104DEDD9A}" type="datetimeFigureOut">
              <a:rPr lang="en-US" smtClean="0"/>
              <a:t>10/23/2019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77C695-862A-4B69-B545-0C819A2E1B91}" type="slidenum">
              <a:rPr lang="en-US" smtClean="0"/>
              <a:t>‹#›</a:t>
            </a:fld>
            <a:endParaRPr lang="en-US"/>
          </a:p>
        </p:txBody>
      </p:sp>
    </p:spTree>
    <p:extLst>
      <p:ext uri="{BB962C8B-B14F-4D97-AF65-F5344CB8AC3E}">
        <p14:creationId xmlns:p14="http://schemas.microsoft.com/office/powerpoint/2010/main" val="22230613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3E8A3E-5831-45F0-A359-388104DEDD9A}" type="datetimeFigureOut">
              <a:rPr lang="en-US" smtClean="0"/>
              <a:t>10/23/2019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77C695-862A-4B69-B545-0C819A2E1B91}"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1664872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3E8A3E-5831-45F0-A359-388104DEDD9A}" type="datetimeFigureOut">
              <a:rPr lang="en-US" smtClean="0"/>
              <a:t>10/23/2019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77C695-862A-4B69-B545-0C819A2E1B91}" type="slidenum">
              <a:rPr lang="en-US" smtClean="0"/>
              <a:t>‹#›</a:t>
            </a:fld>
            <a:endParaRPr lang="en-US"/>
          </a:p>
        </p:txBody>
      </p:sp>
    </p:spTree>
    <p:extLst>
      <p:ext uri="{BB962C8B-B14F-4D97-AF65-F5344CB8AC3E}">
        <p14:creationId xmlns:p14="http://schemas.microsoft.com/office/powerpoint/2010/main" val="37131439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3E8A3E-5831-45F0-A359-388104DEDD9A}" type="datetimeFigureOut">
              <a:rPr lang="en-US" smtClean="0"/>
              <a:t>10/23/2019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77C695-862A-4B69-B545-0C819A2E1B91}"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06808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3E8A3E-5831-45F0-A359-388104DEDD9A}" type="datetimeFigureOut">
              <a:rPr lang="en-US" smtClean="0"/>
              <a:t>10/23/2019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77C695-862A-4B69-B545-0C819A2E1B91}" type="slidenum">
              <a:rPr lang="en-US" smtClean="0"/>
              <a:t>‹#›</a:t>
            </a:fld>
            <a:endParaRPr lang="en-US"/>
          </a:p>
        </p:txBody>
      </p:sp>
    </p:spTree>
    <p:extLst>
      <p:ext uri="{BB962C8B-B14F-4D97-AF65-F5344CB8AC3E}">
        <p14:creationId xmlns:p14="http://schemas.microsoft.com/office/powerpoint/2010/main" val="15955507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3E8A3E-5831-45F0-A359-388104DEDD9A}" type="datetimeFigureOut">
              <a:rPr lang="en-US" smtClean="0"/>
              <a:t>10/23/2019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77C695-862A-4B69-B545-0C819A2E1B91}" type="slidenum">
              <a:rPr lang="en-US" smtClean="0"/>
              <a:t>‹#›</a:t>
            </a:fld>
            <a:endParaRPr lang="en-US"/>
          </a:p>
        </p:txBody>
      </p:sp>
    </p:spTree>
    <p:extLst>
      <p:ext uri="{BB962C8B-B14F-4D97-AF65-F5344CB8AC3E}">
        <p14:creationId xmlns:p14="http://schemas.microsoft.com/office/powerpoint/2010/main" val="9961545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3E8A3E-5831-45F0-A359-388104DEDD9A}" type="datetimeFigureOut">
              <a:rPr lang="en-US" smtClean="0"/>
              <a:t>10/23/2019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77C695-862A-4B69-B545-0C819A2E1B91}" type="slidenum">
              <a:rPr lang="en-US" smtClean="0"/>
              <a:t>‹#›</a:t>
            </a:fld>
            <a:endParaRPr lang="en-US"/>
          </a:p>
        </p:txBody>
      </p:sp>
    </p:spTree>
    <p:extLst>
      <p:ext uri="{BB962C8B-B14F-4D97-AF65-F5344CB8AC3E}">
        <p14:creationId xmlns:p14="http://schemas.microsoft.com/office/powerpoint/2010/main" val="29986869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3E8A3E-5831-45F0-A359-388104DEDD9A}" type="datetimeFigureOut">
              <a:rPr lang="en-US" smtClean="0"/>
              <a:t>10/23/2019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77C695-862A-4B69-B545-0C819A2E1B91}" type="slidenum">
              <a:rPr lang="en-US" smtClean="0"/>
              <a:t>‹#›</a:t>
            </a:fld>
            <a:endParaRPr lang="en-US"/>
          </a:p>
        </p:txBody>
      </p:sp>
    </p:spTree>
    <p:extLst>
      <p:ext uri="{BB962C8B-B14F-4D97-AF65-F5344CB8AC3E}">
        <p14:creationId xmlns:p14="http://schemas.microsoft.com/office/powerpoint/2010/main" val="38762100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3E8A3E-5831-45F0-A359-388104DEDD9A}" type="datetimeFigureOut">
              <a:rPr lang="en-US" smtClean="0"/>
              <a:t>10/23/2019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77C695-862A-4B69-B545-0C819A2E1B91}" type="slidenum">
              <a:rPr lang="en-US" smtClean="0"/>
              <a:t>‹#›</a:t>
            </a:fld>
            <a:endParaRPr lang="en-US"/>
          </a:p>
        </p:txBody>
      </p:sp>
    </p:spTree>
    <p:extLst>
      <p:ext uri="{BB962C8B-B14F-4D97-AF65-F5344CB8AC3E}">
        <p14:creationId xmlns:p14="http://schemas.microsoft.com/office/powerpoint/2010/main" val="27559963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B3E8A3E-5831-45F0-A359-388104DEDD9A}" type="datetimeFigureOut">
              <a:rPr lang="en-US" smtClean="0"/>
              <a:t>10/23/2019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77C695-862A-4B69-B545-0C819A2E1B91}" type="slidenum">
              <a:rPr lang="en-US" smtClean="0"/>
              <a:t>‹#›</a:t>
            </a:fld>
            <a:endParaRPr lang="en-US"/>
          </a:p>
        </p:txBody>
      </p:sp>
    </p:spTree>
    <p:extLst>
      <p:ext uri="{BB962C8B-B14F-4D97-AF65-F5344CB8AC3E}">
        <p14:creationId xmlns:p14="http://schemas.microsoft.com/office/powerpoint/2010/main" val="504329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B3E8A3E-5831-45F0-A359-388104DEDD9A}" type="datetimeFigureOut">
              <a:rPr lang="en-US" smtClean="0"/>
              <a:t>10/23/2019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77C695-862A-4B69-B545-0C819A2E1B91}" type="slidenum">
              <a:rPr lang="en-US" smtClean="0"/>
              <a:t>‹#›</a:t>
            </a:fld>
            <a:endParaRPr lang="en-US"/>
          </a:p>
        </p:txBody>
      </p:sp>
    </p:spTree>
    <p:extLst>
      <p:ext uri="{BB962C8B-B14F-4D97-AF65-F5344CB8AC3E}">
        <p14:creationId xmlns:p14="http://schemas.microsoft.com/office/powerpoint/2010/main" val="41600241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B3E8A3E-5831-45F0-A359-388104DEDD9A}" type="datetimeFigureOut">
              <a:rPr lang="en-US" smtClean="0"/>
              <a:t>10/23/2019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77C695-862A-4B69-B545-0C819A2E1B91}" type="slidenum">
              <a:rPr lang="en-US" smtClean="0"/>
              <a:t>‹#›</a:t>
            </a:fld>
            <a:endParaRPr lang="en-US"/>
          </a:p>
        </p:txBody>
      </p:sp>
    </p:spTree>
    <p:extLst>
      <p:ext uri="{BB962C8B-B14F-4D97-AF65-F5344CB8AC3E}">
        <p14:creationId xmlns:p14="http://schemas.microsoft.com/office/powerpoint/2010/main" val="16146514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3E8A3E-5831-45F0-A359-388104DEDD9A}" type="datetimeFigureOut">
              <a:rPr lang="en-US" smtClean="0"/>
              <a:t>10/23/2019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977C695-862A-4B69-B545-0C819A2E1B91}" type="slidenum">
              <a:rPr lang="en-US" smtClean="0"/>
              <a:t>‹#›</a:t>
            </a:fld>
            <a:endParaRPr lang="en-US"/>
          </a:p>
        </p:txBody>
      </p:sp>
    </p:spTree>
    <p:extLst>
      <p:ext uri="{BB962C8B-B14F-4D97-AF65-F5344CB8AC3E}">
        <p14:creationId xmlns:p14="http://schemas.microsoft.com/office/powerpoint/2010/main" val="31945583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B3E8A3E-5831-45F0-A359-388104DEDD9A}" type="datetimeFigureOut">
              <a:rPr lang="en-US" smtClean="0"/>
              <a:t>10/23/2019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77C695-862A-4B69-B545-0C819A2E1B91}" type="slidenum">
              <a:rPr lang="en-US" smtClean="0"/>
              <a:t>‹#›</a:t>
            </a:fld>
            <a:endParaRPr lang="en-US"/>
          </a:p>
        </p:txBody>
      </p:sp>
    </p:spTree>
    <p:extLst>
      <p:ext uri="{BB962C8B-B14F-4D97-AF65-F5344CB8AC3E}">
        <p14:creationId xmlns:p14="http://schemas.microsoft.com/office/powerpoint/2010/main" val="3965531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B3E8A3E-5831-45F0-A359-388104DEDD9A}" type="datetimeFigureOut">
              <a:rPr lang="en-US" smtClean="0"/>
              <a:t>10/23/2019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77C695-862A-4B69-B545-0C819A2E1B91}" type="slidenum">
              <a:rPr lang="en-US" smtClean="0"/>
              <a:t>‹#›</a:t>
            </a:fld>
            <a:endParaRPr lang="en-US"/>
          </a:p>
        </p:txBody>
      </p:sp>
    </p:spTree>
    <p:extLst>
      <p:ext uri="{BB962C8B-B14F-4D97-AF65-F5344CB8AC3E}">
        <p14:creationId xmlns:p14="http://schemas.microsoft.com/office/powerpoint/2010/main" val="22845042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B3E8A3E-5831-45F0-A359-388104DEDD9A}" type="datetimeFigureOut">
              <a:rPr lang="en-US" smtClean="0"/>
              <a:t>10/23/2019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977C695-862A-4B69-B545-0C819A2E1B91}" type="slidenum">
              <a:rPr lang="en-US" smtClean="0"/>
              <a:t>‹#›</a:t>
            </a:fld>
            <a:endParaRPr lang="en-US"/>
          </a:p>
        </p:txBody>
      </p:sp>
    </p:spTree>
    <p:extLst>
      <p:ext uri="{BB962C8B-B14F-4D97-AF65-F5344CB8AC3E}">
        <p14:creationId xmlns:p14="http://schemas.microsoft.com/office/powerpoint/2010/main" val="27898313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1E7E3-CBC5-43F6-8566-11D6CBD4AB4A}"/>
              </a:ext>
            </a:extLst>
          </p:cNvPr>
          <p:cNvSpPr>
            <a:spLocks noGrp="1"/>
          </p:cNvSpPr>
          <p:nvPr>
            <p:ph type="ctrTitle"/>
          </p:nvPr>
        </p:nvSpPr>
        <p:spPr/>
        <p:txBody>
          <a:bodyPr/>
          <a:lstStyle/>
          <a:p>
            <a:r>
              <a:rPr lang="en-US" dirty="0"/>
              <a:t>Deep Fakes and Fake News </a:t>
            </a:r>
          </a:p>
        </p:txBody>
      </p:sp>
      <p:sp>
        <p:nvSpPr>
          <p:cNvPr id="3" name="Subtitle 2">
            <a:extLst>
              <a:ext uri="{FF2B5EF4-FFF2-40B4-BE49-F238E27FC236}">
                <a16:creationId xmlns:a16="http://schemas.microsoft.com/office/drawing/2014/main" id="{128512D8-88C4-482D-BD7A-BC8DEAB1D208}"/>
              </a:ext>
            </a:extLst>
          </p:cNvPr>
          <p:cNvSpPr>
            <a:spLocks noGrp="1"/>
          </p:cNvSpPr>
          <p:nvPr>
            <p:ph type="subTitle" idx="1"/>
          </p:nvPr>
        </p:nvSpPr>
        <p:spPr/>
        <p:txBody>
          <a:bodyPr>
            <a:normAutofit lnSpcReduction="10000"/>
          </a:bodyPr>
          <a:lstStyle/>
          <a:p>
            <a:r>
              <a:rPr lang="en-US" dirty="0"/>
              <a:t>Osmond </a:t>
            </a:r>
            <a:r>
              <a:rPr lang="en-US" dirty="0" err="1"/>
              <a:t>Muromba</a:t>
            </a:r>
            <a:r>
              <a:rPr lang="en-US" dirty="0"/>
              <a:t> </a:t>
            </a:r>
          </a:p>
          <a:p>
            <a:r>
              <a:rPr lang="en-US" dirty="0"/>
              <a:t>Takudzwa Muchada</a:t>
            </a:r>
          </a:p>
          <a:p>
            <a:r>
              <a:rPr lang="en-US" dirty="0"/>
              <a:t>Nyasha </a:t>
            </a:r>
            <a:r>
              <a:rPr lang="en-US" dirty="0" err="1"/>
              <a:t>Shanganye</a:t>
            </a:r>
            <a:endParaRPr lang="en-US" dirty="0"/>
          </a:p>
        </p:txBody>
      </p:sp>
    </p:spTree>
    <p:extLst>
      <p:ext uri="{BB962C8B-B14F-4D97-AF65-F5344CB8AC3E}">
        <p14:creationId xmlns:p14="http://schemas.microsoft.com/office/powerpoint/2010/main" val="18904454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A2BE7-C19E-44B0-99F9-7DB3DF58B687}"/>
              </a:ext>
            </a:extLst>
          </p:cNvPr>
          <p:cNvSpPr>
            <a:spLocks noGrp="1"/>
          </p:cNvSpPr>
          <p:nvPr>
            <p:ph type="title"/>
          </p:nvPr>
        </p:nvSpPr>
        <p:spPr/>
        <p:txBody>
          <a:bodyPr/>
          <a:lstStyle/>
          <a:p>
            <a:r>
              <a:rPr lang="en-US" dirty="0"/>
              <a:t>Training diagram</a:t>
            </a:r>
          </a:p>
        </p:txBody>
      </p:sp>
      <p:pic>
        <p:nvPicPr>
          <p:cNvPr id="4" name="Content Placeholder 3">
            <a:extLst>
              <a:ext uri="{FF2B5EF4-FFF2-40B4-BE49-F238E27FC236}">
                <a16:creationId xmlns:a16="http://schemas.microsoft.com/office/drawing/2014/main" id="{E0BFD466-5189-40E7-B7C3-5A3AD088645C}"/>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327435" y="2396093"/>
            <a:ext cx="7297168" cy="3410426"/>
          </a:xfrm>
          <a:prstGeom prst="rect">
            <a:avLst/>
          </a:prstGeom>
        </p:spPr>
      </p:pic>
    </p:spTree>
    <p:extLst>
      <p:ext uri="{BB962C8B-B14F-4D97-AF65-F5344CB8AC3E}">
        <p14:creationId xmlns:p14="http://schemas.microsoft.com/office/powerpoint/2010/main" val="15663418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3A4CC-5D88-494E-AE04-0F6368D37923}"/>
              </a:ext>
            </a:extLst>
          </p:cNvPr>
          <p:cNvSpPr>
            <a:spLocks noGrp="1"/>
          </p:cNvSpPr>
          <p:nvPr>
            <p:ph type="title"/>
          </p:nvPr>
        </p:nvSpPr>
        <p:spPr/>
        <p:txBody>
          <a:bodyPr/>
          <a:lstStyle/>
          <a:p>
            <a:r>
              <a:rPr lang="en-US" b="1" dirty="0"/>
              <a:t>Face replacement</a:t>
            </a:r>
            <a:r>
              <a:rPr lang="en-US" dirty="0"/>
              <a:t> </a:t>
            </a:r>
          </a:p>
        </p:txBody>
      </p:sp>
      <p:sp>
        <p:nvSpPr>
          <p:cNvPr id="3" name="Content Placeholder 2">
            <a:extLst>
              <a:ext uri="{FF2B5EF4-FFF2-40B4-BE49-F238E27FC236}">
                <a16:creationId xmlns:a16="http://schemas.microsoft.com/office/drawing/2014/main" id="{85609570-30C5-448C-AF85-E5C1014C24AD}"/>
              </a:ext>
            </a:extLst>
          </p:cNvPr>
          <p:cNvSpPr>
            <a:spLocks noGrp="1"/>
          </p:cNvSpPr>
          <p:nvPr>
            <p:ph idx="1"/>
          </p:nvPr>
        </p:nvSpPr>
        <p:spPr/>
        <p:txBody>
          <a:bodyPr/>
          <a:lstStyle/>
          <a:p>
            <a:r>
              <a:rPr lang="en-US" b="1" dirty="0"/>
              <a:t>Face replacement</a:t>
            </a:r>
            <a:r>
              <a:rPr lang="en-US" dirty="0"/>
              <a:t> is made possible by training two of these neural networks – one for the source face and one for the target face. Both networks share the same encoder, which means that the decompressed version of both faces shares a similar baseline architecture. However, they have different decoders (see Figure 2). Both neural networks are left to train until the autoencoding process can reconstruct an image of a face similar to its original version.</a:t>
            </a:r>
          </a:p>
          <a:p>
            <a:endParaRPr lang="en-US" dirty="0"/>
          </a:p>
        </p:txBody>
      </p:sp>
    </p:spTree>
    <p:extLst>
      <p:ext uri="{BB962C8B-B14F-4D97-AF65-F5344CB8AC3E}">
        <p14:creationId xmlns:p14="http://schemas.microsoft.com/office/powerpoint/2010/main" val="17926875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79AB3-DE1B-4FD8-B2DB-825EB8872303}"/>
              </a:ext>
            </a:extLst>
          </p:cNvPr>
          <p:cNvSpPr>
            <a:spLocks noGrp="1"/>
          </p:cNvSpPr>
          <p:nvPr>
            <p:ph type="title"/>
          </p:nvPr>
        </p:nvSpPr>
        <p:spPr/>
        <p:txBody>
          <a:bodyPr/>
          <a:lstStyle/>
          <a:p>
            <a:r>
              <a:rPr lang="en-US" dirty="0"/>
              <a:t>Face replacement diagram</a:t>
            </a:r>
          </a:p>
        </p:txBody>
      </p:sp>
      <p:pic>
        <p:nvPicPr>
          <p:cNvPr id="4" name="Content Placeholder 3">
            <a:extLst>
              <a:ext uri="{FF2B5EF4-FFF2-40B4-BE49-F238E27FC236}">
                <a16:creationId xmlns:a16="http://schemas.microsoft.com/office/drawing/2014/main" id="{FBA32280-33BE-42DF-A006-432DDEF55F03}"/>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570006" y="2160588"/>
            <a:ext cx="4812026" cy="3881437"/>
          </a:xfrm>
          <a:prstGeom prst="rect">
            <a:avLst/>
          </a:prstGeom>
        </p:spPr>
      </p:pic>
    </p:spTree>
    <p:extLst>
      <p:ext uri="{BB962C8B-B14F-4D97-AF65-F5344CB8AC3E}">
        <p14:creationId xmlns:p14="http://schemas.microsoft.com/office/powerpoint/2010/main" val="2356099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F44D6-00FF-443B-9E9E-E54DD2AB1B97}"/>
              </a:ext>
            </a:extLst>
          </p:cNvPr>
          <p:cNvSpPr>
            <a:spLocks noGrp="1"/>
          </p:cNvSpPr>
          <p:nvPr>
            <p:ph type="title"/>
          </p:nvPr>
        </p:nvSpPr>
        <p:spPr/>
        <p:txBody>
          <a:bodyPr/>
          <a:lstStyle/>
          <a:p>
            <a:r>
              <a:rPr lang="en-US" dirty="0"/>
              <a:t>Face replacement </a:t>
            </a:r>
            <a:r>
              <a:rPr lang="en-US" dirty="0" err="1"/>
              <a:t>cont</a:t>
            </a:r>
            <a:r>
              <a:rPr lang="en-US" dirty="0"/>
              <a:t>….</a:t>
            </a:r>
          </a:p>
        </p:txBody>
      </p:sp>
      <p:sp>
        <p:nvSpPr>
          <p:cNvPr id="3" name="Content Placeholder 2">
            <a:extLst>
              <a:ext uri="{FF2B5EF4-FFF2-40B4-BE49-F238E27FC236}">
                <a16:creationId xmlns:a16="http://schemas.microsoft.com/office/drawing/2014/main" id="{A2DF56DF-2C84-4A65-A836-D4CAF68C1E33}"/>
              </a:ext>
            </a:extLst>
          </p:cNvPr>
          <p:cNvSpPr>
            <a:spLocks noGrp="1"/>
          </p:cNvSpPr>
          <p:nvPr>
            <p:ph idx="1"/>
          </p:nvPr>
        </p:nvSpPr>
        <p:spPr/>
        <p:txBody>
          <a:bodyPr/>
          <a:lstStyle/>
          <a:p>
            <a:r>
              <a:rPr lang="en-US" dirty="0"/>
              <a:t>Once the training is complete, the decoders are then swapped, so that the source image is decompressed using its original encoder but reconstructed using the target image’s decoder.</a:t>
            </a:r>
          </a:p>
        </p:txBody>
      </p:sp>
    </p:spTree>
    <p:extLst>
      <p:ext uri="{BB962C8B-B14F-4D97-AF65-F5344CB8AC3E}">
        <p14:creationId xmlns:p14="http://schemas.microsoft.com/office/powerpoint/2010/main" val="16971718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7D52C-A191-49AA-BBBE-A48F7DC8A248}"/>
              </a:ext>
            </a:extLst>
          </p:cNvPr>
          <p:cNvSpPr>
            <a:spLocks noGrp="1"/>
          </p:cNvSpPr>
          <p:nvPr>
            <p:ph type="title"/>
          </p:nvPr>
        </p:nvSpPr>
        <p:spPr/>
        <p:txBody>
          <a:bodyPr/>
          <a:lstStyle/>
          <a:p>
            <a:r>
              <a:rPr lang="en-US" dirty="0"/>
              <a:t>Creation</a:t>
            </a:r>
          </a:p>
        </p:txBody>
      </p:sp>
      <p:sp>
        <p:nvSpPr>
          <p:cNvPr id="3" name="Content Placeholder 2">
            <a:extLst>
              <a:ext uri="{FF2B5EF4-FFF2-40B4-BE49-F238E27FC236}">
                <a16:creationId xmlns:a16="http://schemas.microsoft.com/office/drawing/2014/main" id="{0DF3670E-E5DC-4BCD-ACF2-05FB290FD560}"/>
              </a:ext>
            </a:extLst>
          </p:cNvPr>
          <p:cNvSpPr>
            <a:spLocks noGrp="1"/>
          </p:cNvSpPr>
          <p:nvPr>
            <p:ph idx="1"/>
          </p:nvPr>
        </p:nvSpPr>
        <p:spPr/>
        <p:txBody>
          <a:bodyPr/>
          <a:lstStyle/>
          <a:p>
            <a:r>
              <a:rPr lang="en-US" dirty="0"/>
              <a:t>Creation – The final task, and the most technically challenging, is to insert these </a:t>
            </a:r>
            <a:r>
              <a:rPr lang="en-US" dirty="0" err="1"/>
              <a:t>deepfake</a:t>
            </a:r>
            <a:r>
              <a:rPr lang="en-US" dirty="0"/>
              <a:t> images into the desired video. This means ensuring that, for every frame in the video, the angle of the synthesized face matches the angle of the head of the target person. </a:t>
            </a:r>
          </a:p>
        </p:txBody>
      </p:sp>
    </p:spTree>
    <p:extLst>
      <p:ext uri="{BB962C8B-B14F-4D97-AF65-F5344CB8AC3E}">
        <p14:creationId xmlns:p14="http://schemas.microsoft.com/office/powerpoint/2010/main" val="21453237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C0A35-189C-4CDF-A58E-68D70B503FC8}"/>
              </a:ext>
            </a:extLst>
          </p:cNvPr>
          <p:cNvSpPr>
            <a:spLocks noGrp="1"/>
          </p:cNvSpPr>
          <p:nvPr>
            <p:ph type="title"/>
          </p:nvPr>
        </p:nvSpPr>
        <p:spPr/>
        <p:txBody>
          <a:bodyPr/>
          <a:lstStyle/>
          <a:p>
            <a:r>
              <a:rPr lang="en-US" b="1" dirty="0"/>
              <a:t>Are </a:t>
            </a:r>
            <a:r>
              <a:rPr lang="en-US" b="1" dirty="0" err="1"/>
              <a:t>Deepfakes</a:t>
            </a:r>
            <a:r>
              <a:rPr lang="en-US" b="1" dirty="0"/>
              <a:t> a Threat</a:t>
            </a:r>
            <a:br>
              <a:rPr lang="en-US" dirty="0"/>
            </a:br>
            <a:endParaRPr lang="en-US" dirty="0"/>
          </a:p>
        </p:txBody>
      </p:sp>
      <p:sp>
        <p:nvSpPr>
          <p:cNvPr id="3" name="Content Placeholder 2">
            <a:extLst>
              <a:ext uri="{FF2B5EF4-FFF2-40B4-BE49-F238E27FC236}">
                <a16:creationId xmlns:a16="http://schemas.microsoft.com/office/drawing/2014/main" id="{F4207C0A-174D-4BED-8491-8D53437EC066}"/>
              </a:ext>
            </a:extLst>
          </p:cNvPr>
          <p:cNvSpPr>
            <a:spLocks noGrp="1"/>
          </p:cNvSpPr>
          <p:nvPr>
            <p:ph idx="1"/>
          </p:nvPr>
        </p:nvSpPr>
        <p:spPr/>
        <p:txBody>
          <a:bodyPr/>
          <a:lstStyle/>
          <a:p>
            <a:r>
              <a:rPr lang="en-US" dirty="0"/>
              <a:t>Yes, and if so why?</a:t>
            </a:r>
          </a:p>
          <a:p>
            <a:r>
              <a:rPr lang="en-US" dirty="0"/>
              <a:t>1. Reduced </a:t>
            </a:r>
            <a:r>
              <a:rPr lang="en-US" dirty="0" err="1"/>
              <a:t>Credebility</a:t>
            </a:r>
            <a:endParaRPr lang="en-US" dirty="0"/>
          </a:p>
          <a:p>
            <a:r>
              <a:rPr lang="en-US" dirty="0"/>
              <a:t>2. Reduced Authenticity</a:t>
            </a:r>
          </a:p>
          <a:p>
            <a:r>
              <a:rPr lang="en-US" dirty="0"/>
              <a:t>3. It used to stir up propaganda</a:t>
            </a:r>
          </a:p>
          <a:p>
            <a:r>
              <a:rPr lang="en-US" dirty="0"/>
              <a:t>4.</a:t>
            </a:r>
          </a:p>
        </p:txBody>
      </p:sp>
    </p:spTree>
    <p:extLst>
      <p:ext uri="{BB962C8B-B14F-4D97-AF65-F5344CB8AC3E}">
        <p14:creationId xmlns:p14="http://schemas.microsoft.com/office/powerpoint/2010/main" val="36045037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A4E57-2A16-4588-A629-6A4DBF7FEF7F}"/>
              </a:ext>
            </a:extLst>
          </p:cNvPr>
          <p:cNvSpPr>
            <a:spLocks noGrp="1"/>
          </p:cNvSpPr>
          <p:nvPr>
            <p:ph type="title"/>
          </p:nvPr>
        </p:nvSpPr>
        <p:spPr/>
        <p:txBody>
          <a:bodyPr>
            <a:normAutofit fontScale="90000"/>
          </a:bodyPr>
          <a:lstStyle/>
          <a:p>
            <a:r>
              <a:rPr lang="en-US" b="1" dirty="0"/>
              <a:t>Are </a:t>
            </a:r>
            <a:r>
              <a:rPr lang="en-US" b="1" dirty="0" err="1"/>
              <a:t>Deepfakes</a:t>
            </a:r>
            <a:r>
              <a:rPr lang="en-US" b="1" dirty="0"/>
              <a:t> a Threat</a:t>
            </a:r>
            <a:br>
              <a:rPr lang="en-US" dirty="0"/>
            </a:br>
            <a:br>
              <a:rPr lang="en-US" dirty="0"/>
            </a:br>
            <a:endParaRPr lang="en-US" dirty="0"/>
          </a:p>
        </p:txBody>
      </p:sp>
      <p:sp>
        <p:nvSpPr>
          <p:cNvPr id="3" name="Content Placeholder 2">
            <a:extLst>
              <a:ext uri="{FF2B5EF4-FFF2-40B4-BE49-F238E27FC236}">
                <a16:creationId xmlns:a16="http://schemas.microsoft.com/office/drawing/2014/main" id="{21DC2371-AD3F-4DB4-B2D1-2F69737F000B}"/>
              </a:ext>
            </a:extLst>
          </p:cNvPr>
          <p:cNvSpPr>
            <a:spLocks noGrp="1"/>
          </p:cNvSpPr>
          <p:nvPr>
            <p:ph idx="1"/>
          </p:nvPr>
        </p:nvSpPr>
        <p:spPr/>
        <p:txBody>
          <a:bodyPr/>
          <a:lstStyle/>
          <a:p>
            <a:r>
              <a:rPr lang="en-US" dirty="0"/>
              <a:t>NO, if so, then why?</a:t>
            </a:r>
          </a:p>
          <a:p>
            <a:r>
              <a:rPr lang="en-US" dirty="0"/>
              <a:t>1. with the current advancement in technology, reenacting old movies seen as public treasures is now a possibility, hence the phrase ‘Art never truly dies’ </a:t>
            </a:r>
          </a:p>
          <a:p>
            <a:r>
              <a:rPr lang="en-US" dirty="0"/>
              <a:t>2. An example of this type of technology’s implementation would be the 2019 movie Gemini Man.</a:t>
            </a:r>
          </a:p>
          <a:p>
            <a:r>
              <a:rPr lang="en-US" dirty="0"/>
              <a:t>3. the goal of creating artificial voice replacements that people can adopt once they lose the ability to speak</a:t>
            </a:r>
          </a:p>
        </p:txBody>
      </p:sp>
    </p:spTree>
    <p:extLst>
      <p:ext uri="{BB962C8B-B14F-4D97-AF65-F5344CB8AC3E}">
        <p14:creationId xmlns:p14="http://schemas.microsoft.com/office/powerpoint/2010/main" val="9938379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24B7F-BA3D-4203-ADAA-1660E62936CF}"/>
              </a:ext>
            </a:extLst>
          </p:cNvPr>
          <p:cNvSpPr>
            <a:spLocks noGrp="1"/>
          </p:cNvSpPr>
          <p:nvPr>
            <p:ph type="title"/>
          </p:nvPr>
        </p:nvSpPr>
        <p:spPr/>
        <p:txBody>
          <a:bodyPr/>
          <a:lstStyle/>
          <a:p>
            <a:r>
              <a:rPr lang="en-US" dirty="0"/>
              <a:t>Fake news</a:t>
            </a:r>
          </a:p>
        </p:txBody>
      </p:sp>
      <p:sp>
        <p:nvSpPr>
          <p:cNvPr id="3" name="Content Placeholder 2">
            <a:extLst>
              <a:ext uri="{FF2B5EF4-FFF2-40B4-BE49-F238E27FC236}">
                <a16:creationId xmlns:a16="http://schemas.microsoft.com/office/drawing/2014/main" id="{5B5A0F41-AB97-4257-BA64-CBAFB9CDAB86}"/>
              </a:ext>
            </a:extLst>
          </p:cNvPr>
          <p:cNvSpPr>
            <a:spLocks noGrp="1"/>
          </p:cNvSpPr>
          <p:nvPr>
            <p:ph idx="1"/>
          </p:nvPr>
        </p:nvSpPr>
        <p:spPr/>
        <p:txBody>
          <a:bodyPr/>
          <a:lstStyle/>
          <a:p>
            <a:r>
              <a:rPr lang="en-US" dirty="0"/>
              <a:t>Fake news is running rampant across all media outlets. While you may not take them seriously, these untrue news stories are playing with your emotions and have serious security implications. </a:t>
            </a:r>
          </a:p>
          <a:p>
            <a:r>
              <a:rPr lang="en-US" dirty="0"/>
              <a:t>Propaganda intends to manipulate public opinion about something, either by publishing misleading information or outright fabrication and lies. This has remained a matter of national security as those lies become used to intimidate and misinform voters, usually by those who do not have their best interests at heart, such as an enemy state.</a:t>
            </a:r>
          </a:p>
          <a:p>
            <a:endParaRPr lang="en-US" dirty="0"/>
          </a:p>
        </p:txBody>
      </p:sp>
    </p:spTree>
    <p:extLst>
      <p:ext uri="{BB962C8B-B14F-4D97-AF65-F5344CB8AC3E}">
        <p14:creationId xmlns:p14="http://schemas.microsoft.com/office/powerpoint/2010/main" val="419749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D9C16-0DA3-428C-92F0-ADE47A6EC54B}"/>
              </a:ext>
            </a:extLst>
          </p:cNvPr>
          <p:cNvSpPr>
            <a:spLocks noGrp="1"/>
          </p:cNvSpPr>
          <p:nvPr>
            <p:ph type="title"/>
          </p:nvPr>
        </p:nvSpPr>
        <p:spPr/>
        <p:txBody>
          <a:bodyPr/>
          <a:lstStyle/>
          <a:p>
            <a:r>
              <a:rPr lang="en-US" dirty="0"/>
              <a:t>How fake news spreads</a:t>
            </a:r>
          </a:p>
        </p:txBody>
      </p:sp>
      <p:sp>
        <p:nvSpPr>
          <p:cNvPr id="3" name="Content Placeholder 2">
            <a:extLst>
              <a:ext uri="{FF2B5EF4-FFF2-40B4-BE49-F238E27FC236}">
                <a16:creationId xmlns:a16="http://schemas.microsoft.com/office/drawing/2014/main" id="{3CC00B9D-8BE7-460D-8401-CB37D95ED1F2}"/>
              </a:ext>
            </a:extLst>
          </p:cNvPr>
          <p:cNvSpPr>
            <a:spLocks noGrp="1"/>
          </p:cNvSpPr>
          <p:nvPr>
            <p:ph idx="1"/>
          </p:nvPr>
        </p:nvSpPr>
        <p:spPr/>
        <p:txBody>
          <a:bodyPr/>
          <a:lstStyle/>
          <a:p>
            <a:r>
              <a:rPr lang="en-US" dirty="0"/>
              <a:t>These days, with technology and social media making for a much smaller world, it’s easy to share information across borders and sway anyone’s opinion on a matter.</a:t>
            </a:r>
          </a:p>
          <a:p>
            <a:r>
              <a:rPr lang="en-US" dirty="0"/>
              <a:t>With over half the world’s population online and using social media, news travels fast. And sometimes the wrong news gets spread.</a:t>
            </a:r>
          </a:p>
        </p:txBody>
      </p:sp>
    </p:spTree>
    <p:extLst>
      <p:ext uri="{BB962C8B-B14F-4D97-AF65-F5344CB8AC3E}">
        <p14:creationId xmlns:p14="http://schemas.microsoft.com/office/powerpoint/2010/main" val="37676015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90B34-536F-41EE-874B-37A3C4E208D4}"/>
              </a:ext>
            </a:extLst>
          </p:cNvPr>
          <p:cNvSpPr>
            <a:spLocks noGrp="1"/>
          </p:cNvSpPr>
          <p:nvPr>
            <p:ph type="title"/>
          </p:nvPr>
        </p:nvSpPr>
        <p:spPr/>
        <p:txBody>
          <a:bodyPr/>
          <a:lstStyle/>
          <a:p>
            <a:r>
              <a:rPr lang="en-US" dirty="0"/>
              <a:t>Deep Fakes</a:t>
            </a:r>
          </a:p>
        </p:txBody>
      </p:sp>
      <p:sp>
        <p:nvSpPr>
          <p:cNvPr id="3" name="Content Placeholder 2">
            <a:extLst>
              <a:ext uri="{FF2B5EF4-FFF2-40B4-BE49-F238E27FC236}">
                <a16:creationId xmlns:a16="http://schemas.microsoft.com/office/drawing/2014/main" id="{2D59C0C1-037F-497D-B59E-C24B4449A348}"/>
              </a:ext>
            </a:extLst>
          </p:cNvPr>
          <p:cNvSpPr>
            <a:spLocks noGrp="1"/>
          </p:cNvSpPr>
          <p:nvPr>
            <p:ph idx="1"/>
          </p:nvPr>
        </p:nvSpPr>
        <p:spPr/>
        <p:txBody>
          <a:bodyPr/>
          <a:lstStyle/>
          <a:p>
            <a:r>
              <a:rPr lang="en-US" dirty="0" err="1"/>
              <a:t>Deepfakes</a:t>
            </a:r>
            <a:r>
              <a:rPr lang="en-US" dirty="0"/>
              <a:t> can be defined as visual and audio content that has been manipulated using advanced software to change how a person, object or environment is presented.</a:t>
            </a:r>
          </a:p>
          <a:p>
            <a:r>
              <a:rPr lang="en-US" dirty="0" err="1"/>
              <a:t>Deepfakes</a:t>
            </a:r>
            <a:r>
              <a:rPr lang="en-US" dirty="0"/>
              <a:t> have become synonymous with face replacement, where someone’s face is digitally mapped on to that of another person.</a:t>
            </a:r>
          </a:p>
          <a:p>
            <a:r>
              <a:rPr lang="en-US" dirty="0"/>
              <a:t>Face-swapping, as this type of </a:t>
            </a:r>
            <a:r>
              <a:rPr lang="en-US" dirty="0" err="1"/>
              <a:t>deepfake</a:t>
            </a:r>
            <a:r>
              <a:rPr lang="en-US" dirty="0"/>
              <a:t> is also known, was first used in the doctoring of pornographic videos</a:t>
            </a:r>
          </a:p>
          <a:p>
            <a:endParaRPr lang="en-US" dirty="0"/>
          </a:p>
        </p:txBody>
      </p:sp>
    </p:spTree>
    <p:extLst>
      <p:ext uri="{BB962C8B-B14F-4D97-AF65-F5344CB8AC3E}">
        <p14:creationId xmlns:p14="http://schemas.microsoft.com/office/powerpoint/2010/main" val="16479939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17B45-A203-4E16-AF62-6699B5002AC2}"/>
              </a:ext>
            </a:extLst>
          </p:cNvPr>
          <p:cNvSpPr>
            <a:spLocks noGrp="1"/>
          </p:cNvSpPr>
          <p:nvPr>
            <p:ph type="title"/>
          </p:nvPr>
        </p:nvSpPr>
        <p:spPr/>
        <p:txBody>
          <a:bodyPr/>
          <a:lstStyle/>
          <a:p>
            <a:r>
              <a:rPr lang="en-US" b="1" dirty="0"/>
              <a:t>Face replacement</a:t>
            </a:r>
            <a:r>
              <a:rPr lang="en-US" dirty="0"/>
              <a:t> </a:t>
            </a:r>
          </a:p>
        </p:txBody>
      </p:sp>
      <p:sp>
        <p:nvSpPr>
          <p:cNvPr id="3" name="Content Placeholder 2">
            <a:extLst>
              <a:ext uri="{FF2B5EF4-FFF2-40B4-BE49-F238E27FC236}">
                <a16:creationId xmlns:a16="http://schemas.microsoft.com/office/drawing/2014/main" id="{0135CFA5-BC32-41F9-93DC-E4C7D73C6DB3}"/>
              </a:ext>
            </a:extLst>
          </p:cNvPr>
          <p:cNvSpPr>
            <a:spLocks noGrp="1"/>
          </p:cNvSpPr>
          <p:nvPr>
            <p:ph idx="1"/>
          </p:nvPr>
        </p:nvSpPr>
        <p:spPr/>
        <p:txBody>
          <a:bodyPr/>
          <a:lstStyle/>
          <a:p>
            <a:r>
              <a:rPr lang="en-US" dirty="0"/>
              <a:t>Otherwise known as face swapping, face replacement involves taking an image of someone’s face (the source) and carefully ‘stitching’ it onto that of another person (the target). The identity of the target is concealed, with the focus being on the source</a:t>
            </a:r>
          </a:p>
          <a:p>
            <a:endParaRPr lang="en-US" dirty="0"/>
          </a:p>
        </p:txBody>
      </p:sp>
      <p:pic>
        <p:nvPicPr>
          <p:cNvPr id="4" name="Picture 3">
            <a:extLst>
              <a:ext uri="{FF2B5EF4-FFF2-40B4-BE49-F238E27FC236}">
                <a16:creationId xmlns:a16="http://schemas.microsoft.com/office/drawing/2014/main" id="{F788BC00-7A6E-4C46-8BBB-10C4A7CFDF38}"/>
              </a:ext>
            </a:extLst>
          </p:cNvPr>
          <p:cNvPicPr/>
          <p:nvPr/>
        </p:nvPicPr>
        <p:blipFill>
          <a:blip r:embed="rId2">
            <a:extLst>
              <a:ext uri="{28A0092B-C50C-407E-A947-70E740481C1C}">
                <a14:useLocalDpi xmlns:a14="http://schemas.microsoft.com/office/drawing/2010/main" val="0"/>
              </a:ext>
            </a:extLst>
          </a:blip>
          <a:stretch>
            <a:fillRect/>
          </a:stretch>
        </p:blipFill>
        <p:spPr>
          <a:xfrm>
            <a:off x="3651554" y="3429000"/>
            <a:ext cx="5757490" cy="3419061"/>
          </a:xfrm>
          <a:prstGeom prst="rect">
            <a:avLst/>
          </a:prstGeom>
        </p:spPr>
      </p:pic>
    </p:spTree>
    <p:extLst>
      <p:ext uri="{BB962C8B-B14F-4D97-AF65-F5344CB8AC3E}">
        <p14:creationId xmlns:p14="http://schemas.microsoft.com/office/powerpoint/2010/main" val="2906359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206AB-FE66-4990-8ACE-29FE7BD93F2C}"/>
              </a:ext>
            </a:extLst>
          </p:cNvPr>
          <p:cNvSpPr>
            <a:spLocks noGrp="1"/>
          </p:cNvSpPr>
          <p:nvPr>
            <p:ph type="title"/>
          </p:nvPr>
        </p:nvSpPr>
        <p:spPr/>
        <p:txBody>
          <a:bodyPr/>
          <a:lstStyle/>
          <a:p>
            <a:r>
              <a:rPr lang="en-US" b="1" dirty="0"/>
              <a:t>Face re-enactment</a:t>
            </a:r>
            <a:r>
              <a:rPr lang="en-US" dirty="0"/>
              <a:t> </a:t>
            </a:r>
          </a:p>
        </p:txBody>
      </p:sp>
      <p:sp>
        <p:nvSpPr>
          <p:cNvPr id="3" name="Content Placeholder 2">
            <a:extLst>
              <a:ext uri="{FF2B5EF4-FFF2-40B4-BE49-F238E27FC236}">
                <a16:creationId xmlns:a16="http://schemas.microsoft.com/office/drawing/2014/main" id="{C3AD8204-C202-48ED-9885-EFFD24181777}"/>
              </a:ext>
            </a:extLst>
          </p:cNvPr>
          <p:cNvSpPr>
            <a:spLocks noGrp="1"/>
          </p:cNvSpPr>
          <p:nvPr>
            <p:ph idx="1"/>
          </p:nvPr>
        </p:nvSpPr>
        <p:spPr/>
        <p:txBody>
          <a:bodyPr/>
          <a:lstStyle/>
          <a:p>
            <a:r>
              <a:rPr lang="en-US" dirty="0"/>
              <a:t>Also known as puppetry, face re-enactment entails manipulating the features of a target’s face, including the movement of their mouth, eyebrows, eyes and the tilting of their head. Re-enactment does not aim to replace identities but rather to contort a person’s expressions so they appear to be saying something they are not.</a:t>
            </a:r>
          </a:p>
          <a:p>
            <a:endParaRPr lang="en-US" dirty="0"/>
          </a:p>
        </p:txBody>
      </p:sp>
      <p:pic>
        <p:nvPicPr>
          <p:cNvPr id="4" name="Picture 3">
            <a:extLst>
              <a:ext uri="{FF2B5EF4-FFF2-40B4-BE49-F238E27FC236}">
                <a16:creationId xmlns:a16="http://schemas.microsoft.com/office/drawing/2014/main" id="{39DF4EBF-3B81-4BC9-9312-1A671FAC61E7}"/>
              </a:ext>
            </a:extLst>
          </p:cNvPr>
          <p:cNvPicPr/>
          <p:nvPr/>
        </p:nvPicPr>
        <p:blipFill>
          <a:blip r:embed="rId2">
            <a:extLst>
              <a:ext uri="{28A0092B-C50C-407E-A947-70E740481C1C}">
                <a14:useLocalDpi xmlns:a14="http://schemas.microsoft.com/office/drawing/2010/main" val="0"/>
              </a:ext>
            </a:extLst>
          </a:blip>
          <a:stretch>
            <a:fillRect/>
          </a:stretch>
        </p:blipFill>
        <p:spPr>
          <a:xfrm>
            <a:off x="4079999" y="3785255"/>
            <a:ext cx="5262784" cy="2707620"/>
          </a:xfrm>
          <a:prstGeom prst="rect">
            <a:avLst/>
          </a:prstGeom>
        </p:spPr>
      </p:pic>
    </p:spTree>
    <p:extLst>
      <p:ext uri="{BB962C8B-B14F-4D97-AF65-F5344CB8AC3E}">
        <p14:creationId xmlns:p14="http://schemas.microsoft.com/office/powerpoint/2010/main" val="16642828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0DF10-C1A9-43F6-BC71-43A97CF0977A}"/>
              </a:ext>
            </a:extLst>
          </p:cNvPr>
          <p:cNvSpPr>
            <a:spLocks noGrp="1"/>
          </p:cNvSpPr>
          <p:nvPr>
            <p:ph type="title"/>
          </p:nvPr>
        </p:nvSpPr>
        <p:spPr/>
        <p:txBody>
          <a:bodyPr/>
          <a:lstStyle/>
          <a:p>
            <a:r>
              <a:rPr lang="en-US" b="1" dirty="0"/>
              <a:t>Face generation</a:t>
            </a:r>
            <a:r>
              <a:rPr lang="en-US" dirty="0"/>
              <a:t> </a:t>
            </a:r>
          </a:p>
        </p:txBody>
      </p:sp>
      <p:sp>
        <p:nvSpPr>
          <p:cNvPr id="3" name="Content Placeholder 2">
            <a:extLst>
              <a:ext uri="{FF2B5EF4-FFF2-40B4-BE49-F238E27FC236}">
                <a16:creationId xmlns:a16="http://schemas.microsoft.com/office/drawing/2014/main" id="{779036CB-C299-408C-A6A8-286BC4ABF833}"/>
              </a:ext>
            </a:extLst>
          </p:cNvPr>
          <p:cNvSpPr>
            <a:spLocks noGrp="1"/>
          </p:cNvSpPr>
          <p:nvPr>
            <p:ph idx="1"/>
          </p:nvPr>
        </p:nvSpPr>
        <p:spPr/>
        <p:txBody>
          <a:bodyPr/>
          <a:lstStyle/>
          <a:p>
            <a:r>
              <a:rPr lang="en-US" dirty="0"/>
              <a:t>Face generation involves creating entirely new images of faces. This is done using Generative Adversarial Networks, a novel form of deep learning that works by pitting two neural networks again stone another: the first to generate an image, and the second to judge whether that output is realistic</a:t>
            </a:r>
          </a:p>
          <a:p>
            <a:endParaRPr lang="en-US" dirty="0"/>
          </a:p>
        </p:txBody>
      </p:sp>
      <p:pic>
        <p:nvPicPr>
          <p:cNvPr id="4" name="Picture 3">
            <a:extLst>
              <a:ext uri="{FF2B5EF4-FFF2-40B4-BE49-F238E27FC236}">
                <a16:creationId xmlns:a16="http://schemas.microsoft.com/office/drawing/2014/main" id="{2F1464C8-9740-456C-8BD3-082D4704D5A6}"/>
              </a:ext>
            </a:extLst>
          </p:cNvPr>
          <p:cNvPicPr/>
          <p:nvPr/>
        </p:nvPicPr>
        <p:blipFill>
          <a:blip r:embed="rId2">
            <a:extLst>
              <a:ext uri="{28A0092B-C50C-407E-A947-70E740481C1C}">
                <a14:useLocalDpi xmlns:a14="http://schemas.microsoft.com/office/drawing/2010/main" val="0"/>
              </a:ext>
            </a:extLst>
          </a:blip>
          <a:stretch>
            <a:fillRect/>
          </a:stretch>
        </p:blipFill>
        <p:spPr>
          <a:xfrm>
            <a:off x="4532243" y="3869636"/>
            <a:ext cx="4969566" cy="2425700"/>
          </a:xfrm>
          <a:prstGeom prst="rect">
            <a:avLst/>
          </a:prstGeom>
        </p:spPr>
      </p:pic>
    </p:spTree>
    <p:extLst>
      <p:ext uri="{BB962C8B-B14F-4D97-AF65-F5344CB8AC3E}">
        <p14:creationId xmlns:p14="http://schemas.microsoft.com/office/powerpoint/2010/main" val="19289096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46CB9-53EA-4AF3-9F79-EE2B2EAAE19E}"/>
              </a:ext>
            </a:extLst>
          </p:cNvPr>
          <p:cNvSpPr>
            <a:spLocks noGrp="1"/>
          </p:cNvSpPr>
          <p:nvPr>
            <p:ph type="title"/>
          </p:nvPr>
        </p:nvSpPr>
        <p:spPr/>
        <p:txBody>
          <a:bodyPr/>
          <a:lstStyle/>
          <a:p>
            <a:r>
              <a:rPr lang="en-US" b="1" dirty="0"/>
              <a:t>Speech synthesis</a:t>
            </a:r>
            <a:r>
              <a:rPr lang="en-US" dirty="0"/>
              <a:t> </a:t>
            </a:r>
          </a:p>
        </p:txBody>
      </p:sp>
      <p:sp>
        <p:nvSpPr>
          <p:cNvPr id="3" name="Content Placeholder 2">
            <a:extLst>
              <a:ext uri="{FF2B5EF4-FFF2-40B4-BE49-F238E27FC236}">
                <a16:creationId xmlns:a16="http://schemas.microsoft.com/office/drawing/2014/main" id="{0037DDB5-59ED-41B6-87C9-F1644E7FB708}"/>
              </a:ext>
            </a:extLst>
          </p:cNvPr>
          <p:cNvSpPr>
            <a:spLocks noGrp="1"/>
          </p:cNvSpPr>
          <p:nvPr>
            <p:ph idx="1"/>
          </p:nvPr>
        </p:nvSpPr>
        <p:spPr/>
        <p:txBody>
          <a:bodyPr/>
          <a:lstStyle/>
          <a:p>
            <a:r>
              <a:rPr lang="en-US" dirty="0"/>
              <a:t>A relatively new branch of deep fakes, speech synthesis involves creating a model of someone’s voice, which can read out text in the same manner, intonation and cadence as the target person. Some speech synthesis products, such as Modulate.ai, allow users to choose a voice with any age and gender, rather than to emulate a specific target</a:t>
            </a:r>
          </a:p>
          <a:p>
            <a:endParaRPr lang="en-US" dirty="0"/>
          </a:p>
        </p:txBody>
      </p:sp>
    </p:spTree>
    <p:extLst>
      <p:ext uri="{BB962C8B-B14F-4D97-AF65-F5344CB8AC3E}">
        <p14:creationId xmlns:p14="http://schemas.microsoft.com/office/powerpoint/2010/main" val="22081998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72E4B-F088-4650-A1C2-A69CCE92B7F6}"/>
              </a:ext>
            </a:extLst>
          </p:cNvPr>
          <p:cNvSpPr>
            <a:spLocks noGrp="1"/>
          </p:cNvSpPr>
          <p:nvPr>
            <p:ph type="title"/>
          </p:nvPr>
        </p:nvSpPr>
        <p:spPr/>
        <p:txBody>
          <a:bodyPr/>
          <a:lstStyle/>
          <a:p>
            <a:r>
              <a:rPr lang="en-US" b="1" dirty="0"/>
              <a:t>How are Deep Fakes Created</a:t>
            </a:r>
            <a:br>
              <a:rPr lang="en-US" dirty="0"/>
            </a:br>
            <a:endParaRPr lang="en-US" dirty="0"/>
          </a:p>
        </p:txBody>
      </p:sp>
      <p:sp>
        <p:nvSpPr>
          <p:cNvPr id="3" name="Content Placeholder 2">
            <a:extLst>
              <a:ext uri="{FF2B5EF4-FFF2-40B4-BE49-F238E27FC236}">
                <a16:creationId xmlns:a16="http://schemas.microsoft.com/office/drawing/2014/main" id="{F4E79725-7911-4598-8CDE-692DED87E1C8}"/>
              </a:ext>
            </a:extLst>
          </p:cNvPr>
          <p:cNvSpPr>
            <a:spLocks noGrp="1"/>
          </p:cNvSpPr>
          <p:nvPr>
            <p:ph idx="1"/>
          </p:nvPr>
        </p:nvSpPr>
        <p:spPr/>
        <p:txBody>
          <a:bodyPr>
            <a:normAutofit/>
          </a:bodyPr>
          <a:lstStyle/>
          <a:p>
            <a:r>
              <a:rPr lang="en-US" b="1" dirty="0"/>
              <a:t>Extraction- </a:t>
            </a:r>
            <a:r>
              <a:rPr lang="en-US" dirty="0"/>
              <a:t>The first task is to collect sufficient images on which to train the face replacement model. A popular method is to start with videos of both the source and target persons, cut these into individual frames, and then crop the images so only a portrait of the face remains. </a:t>
            </a:r>
          </a:p>
          <a:p>
            <a:r>
              <a:rPr lang="en-US" b="1" dirty="0"/>
              <a:t>Training</a:t>
            </a:r>
            <a:r>
              <a:rPr lang="en-US" dirty="0"/>
              <a:t> – The next task is to train the face replacement model using the images collected. This is done using an autoencoder, which is a neural network made up of two parts: an encoder and a decoder.9 The encoder takes an image of a face and compresses it into a low dimension representation, also known as the ‘latent face’. The decoder then takes that representation and reconstructs the face into its original form</a:t>
            </a:r>
          </a:p>
          <a:p>
            <a:endParaRPr lang="en-US" dirty="0"/>
          </a:p>
        </p:txBody>
      </p:sp>
    </p:spTree>
    <p:extLst>
      <p:ext uri="{BB962C8B-B14F-4D97-AF65-F5344CB8AC3E}">
        <p14:creationId xmlns:p14="http://schemas.microsoft.com/office/powerpoint/2010/main" val="331160145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28</TotalTime>
  <Words>892</Words>
  <Application>Microsoft Office PowerPoint</Application>
  <PresentationFormat>Widescreen</PresentationFormat>
  <Paragraphs>44</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Trebuchet MS</vt:lpstr>
      <vt:lpstr>Wingdings 3</vt:lpstr>
      <vt:lpstr>Facet</vt:lpstr>
      <vt:lpstr>Deep Fakes and Fake News </vt:lpstr>
      <vt:lpstr>Fake news</vt:lpstr>
      <vt:lpstr>How fake news spreads</vt:lpstr>
      <vt:lpstr>Deep Fakes</vt:lpstr>
      <vt:lpstr>Face replacement </vt:lpstr>
      <vt:lpstr>Face re-enactment </vt:lpstr>
      <vt:lpstr>Face generation </vt:lpstr>
      <vt:lpstr>Speech synthesis </vt:lpstr>
      <vt:lpstr>How are Deep Fakes Created </vt:lpstr>
      <vt:lpstr>Training diagram</vt:lpstr>
      <vt:lpstr>Face replacement </vt:lpstr>
      <vt:lpstr>Face replacement diagram</vt:lpstr>
      <vt:lpstr>Face replacement cont….</vt:lpstr>
      <vt:lpstr>Creation</vt:lpstr>
      <vt:lpstr>Are Deepfakes a Threat </vt:lpstr>
      <vt:lpstr>Are Deepfakes a Threat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Fakes and Fake News </dc:title>
  <dc:creator>takudzwa muchada</dc:creator>
  <cp:lastModifiedBy>takudzwa muchada</cp:lastModifiedBy>
  <cp:revision>3</cp:revision>
  <dcterms:created xsi:type="dcterms:W3CDTF">2019-10-23T07:05:03Z</dcterms:created>
  <dcterms:modified xsi:type="dcterms:W3CDTF">2019-10-23T07:34:02Z</dcterms:modified>
</cp:coreProperties>
</file>