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82" r:id="rId4"/>
    <p:sldId id="283" r:id="rId5"/>
    <p:sldId id="284" r:id="rId6"/>
    <p:sldId id="278" r:id="rId7"/>
    <p:sldId id="285" r:id="rId8"/>
    <p:sldId id="280" r:id="rId9"/>
    <p:sldId id="286" r:id="rId10"/>
    <p:sldId id="281" r:id="rId11"/>
    <p:sldId id="287" r:id="rId12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4" autoAdjust="0"/>
  </p:normalViewPr>
  <p:slideViewPr>
    <p:cSldViewPr>
      <p:cViewPr>
        <p:scale>
          <a:sx n="66" d="100"/>
          <a:sy n="66" d="100"/>
        </p:scale>
        <p:origin x="-129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56AB10-8B63-4FF2-8B12-E374C439BCA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7065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CA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CA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CA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47A502-FB35-4BFD-AFAD-D7CA28D02197}" type="slidenum">
              <a:rPr lang="fr-CA"/>
              <a:pPr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301923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829A9E-38F0-4557-9788-73329D6D86F0}" type="slidenum">
              <a:rPr lang="fr-CA"/>
              <a:pPr/>
              <a:t>1</a:t>
            </a:fld>
            <a:endParaRPr lang="fr-CA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6" name="Picture 13" descr="ph_strategy_b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7163" y="228600"/>
            <a:ext cx="62420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4" name="Picture 14" descr="ph_strategy_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3086100"/>
            <a:ext cx="6057900" cy="1371600"/>
          </a:xfrm>
        </p:spPr>
        <p:txBody>
          <a:bodyPr anchor="b"/>
          <a:lstStyle>
            <a:lvl1pPr>
              <a:defRPr sz="4000" b="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572000"/>
            <a:ext cx="6057900" cy="10668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>
                <a:solidFill>
                  <a:srgbClr val="666666"/>
                </a:solidFill>
              </a:defRPr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762250" y="5705475"/>
            <a:ext cx="2838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sz="1000" dirty="0">
                <a:cs typeface="Arial" charset="0"/>
              </a:rPr>
              <a:t>© </a:t>
            </a:r>
            <a:r>
              <a:rPr lang="en-US" sz="1000" dirty="0"/>
              <a:t>CGI GROUP INC. All rights reserved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743200" y="5943600"/>
            <a:ext cx="6172200" cy="57150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fr-FR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28600" y="6515100"/>
            <a:ext cx="2514600" cy="114300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fr-FR" dirty="0">
              <a:solidFill>
                <a:srgbClr val="961E3C"/>
              </a:solidFill>
            </a:endParaRPr>
          </a:p>
        </p:txBody>
      </p:sp>
      <p:pic>
        <p:nvPicPr>
          <p:cNvPr id="3086" name="Picture 12" descr="logo_cgi_color-mar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" y="5946775"/>
            <a:ext cx="685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5943600" y="6007100"/>
            <a:ext cx="28384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/>
            <a:r>
              <a:rPr lang="en-US" sz="800" b="1" dirty="0">
                <a:solidFill>
                  <a:schemeClr val="bg1"/>
                </a:solidFill>
                <a:cs typeface="Arial" charset="0"/>
              </a:rPr>
              <a:t>_experience the commitment </a:t>
            </a:r>
            <a:r>
              <a:rPr lang="en-US" sz="800" b="1" baseline="30000" dirty="0">
                <a:solidFill>
                  <a:schemeClr val="bg1"/>
                </a:solidFill>
                <a:cs typeface="Arial" charset="0"/>
              </a:rPr>
              <a:t>TM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1485900" y="1485900"/>
            <a:ext cx="2514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A3AC71-3467-4808-844D-24B0EFE89FD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286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7D8B2D-176A-4949-99D8-6BE3DBB3F94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2743200"/>
            <a:ext cx="6057900" cy="1371600"/>
          </a:xfrm>
        </p:spPr>
        <p:txBody>
          <a:bodyPr/>
          <a:lstStyle>
            <a:lvl1pPr>
              <a:defRPr>
                <a:solidFill>
                  <a:schemeClr val="folHlink"/>
                </a:solidFill>
              </a:defRPr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229100"/>
            <a:ext cx="6057900" cy="1600200"/>
          </a:xfr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743200" y="5943600"/>
            <a:ext cx="6172200" cy="57150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fr-FR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28600" y="6515100"/>
            <a:ext cx="2514600" cy="114300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fr-FR" dirty="0">
              <a:solidFill>
                <a:srgbClr val="961E3C"/>
              </a:solidFill>
            </a:endParaRPr>
          </a:p>
        </p:txBody>
      </p:sp>
      <p:pic>
        <p:nvPicPr>
          <p:cNvPr id="23564" name="Picture 12" descr="logo_cgi_color-ma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5946775"/>
            <a:ext cx="685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5943600" y="6007100"/>
            <a:ext cx="28384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/>
            <a:r>
              <a:rPr lang="en-US" sz="800" b="1" dirty="0">
                <a:solidFill>
                  <a:schemeClr val="bg1"/>
                </a:solidFill>
                <a:cs typeface="Arial" charset="0"/>
              </a:rPr>
              <a:t>_experience the commitment </a:t>
            </a:r>
            <a:r>
              <a:rPr lang="en-US" sz="800" b="1" baseline="30000" dirty="0">
                <a:solidFill>
                  <a:schemeClr val="bg1"/>
                </a:solidFill>
                <a:cs typeface="Arial" charset="0"/>
              </a:rPr>
              <a:t>TM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3571" name="Picture 9" descr="ph_strategy_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7163" y="228600"/>
            <a:ext cx="62420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2" name="Picture 10" descr="ph_strategy_a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 rot="5400000">
            <a:off x="1485900" y="1485900"/>
            <a:ext cx="2514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4686300"/>
            <a:ext cx="4152900" cy="114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686300"/>
            <a:ext cx="4152900" cy="114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DBE41C-68BC-40C3-94A3-3A41F89A50F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114550" cy="560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28600"/>
            <a:ext cx="6191250" cy="560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EF732B-91A8-4FC9-BEBB-96B009A0E67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85900"/>
            <a:ext cx="41529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1529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BDD163-BECF-4910-9EAA-9F8AA76E20A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077A69-4953-473A-85A4-EAD18E91FA0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8BC5C1-4455-42F7-8747-74B636CE2FD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837408-F4E2-4456-A5E0-65670D229D7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D036BF-2D55-41B9-AAF0-882311505D9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7BFD91-B29B-45A0-948E-17C2D649810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1"/>
          <p:cNvGrpSpPr>
            <a:grpSpLocks/>
          </p:cNvGrpSpPr>
          <p:nvPr/>
        </p:nvGrpSpPr>
        <p:grpSpPr bwMode="auto">
          <a:xfrm>
            <a:off x="228600" y="228600"/>
            <a:ext cx="8686800" cy="6515100"/>
            <a:chOff x="144" y="144"/>
            <a:chExt cx="5472" cy="4104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144" y="144"/>
              <a:ext cx="5472" cy="576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 dirty="0"/>
            </a:p>
          </p:txBody>
        </p:sp>
        <p:pic>
          <p:nvPicPr>
            <p:cNvPr id="1034" name="Picture 12" descr="logo_cgi_color-mars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16" y="4034"/>
              <a:ext cx="43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28600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85900"/>
            <a:ext cx="84582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67500" y="6286500"/>
            <a:ext cx="21336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FC026F9-748D-450E-BFC8-4FF011ED44D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05500" y="6629400"/>
            <a:ext cx="28956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en-US" dirty="0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Char char="•"/>
        <a:defRPr sz="2400">
          <a:solidFill>
            <a:schemeClr val="tx1"/>
          </a:solidFill>
          <a:latin typeface="+mn-lt"/>
        </a:defRPr>
      </a:lvl2pPr>
      <a:lvl3pPr marL="914400" indent="-2301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Char char="•"/>
        <a:defRPr sz="2000">
          <a:solidFill>
            <a:schemeClr val="tx1"/>
          </a:solidFill>
          <a:latin typeface="+mn-lt"/>
        </a:defRPr>
      </a:lvl3pPr>
      <a:lvl4pPr marL="1258888" indent="-2301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Char char="•"/>
        <a:defRPr sz="2000">
          <a:solidFill>
            <a:schemeClr val="tx1"/>
          </a:solidFill>
          <a:latin typeface="+mn-lt"/>
        </a:defRPr>
      </a:lvl4pPr>
      <a:lvl5pPr marL="160178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Char char="•"/>
        <a:defRPr sz="2000">
          <a:solidFill>
            <a:schemeClr val="tx1"/>
          </a:solidFill>
          <a:latin typeface="+mn-lt"/>
        </a:defRPr>
      </a:lvl5pPr>
      <a:lvl6pPr marL="205898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6" name="Group 12"/>
          <p:cNvGrpSpPr>
            <a:grpSpLocks/>
          </p:cNvGrpSpPr>
          <p:nvPr/>
        </p:nvGrpSpPr>
        <p:grpSpPr bwMode="auto">
          <a:xfrm>
            <a:off x="228600" y="228600"/>
            <a:ext cx="8686800" cy="6400800"/>
            <a:chOff x="144" y="144"/>
            <a:chExt cx="5472" cy="4032"/>
          </a:xfrm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144" y="144"/>
              <a:ext cx="5472" cy="2736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 dirty="0"/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1512" y="4032"/>
              <a:ext cx="4104" cy="72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en-US" dirty="0">
                <a:solidFill>
                  <a:srgbClr val="ED1B24"/>
                </a:solidFill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144" y="4104"/>
              <a:ext cx="1368" cy="72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en-US" dirty="0">
                <a:solidFill>
                  <a:srgbClr val="C60C30"/>
                </a:solidFill>
              </a:endParaRPr>
            </a:p>
          </p:txBody>
        </p:sp>
        <p:pic>
          <p:nvPicPr>
            <p:cNvPr id="6155" name="Picture 12" descr="logo_cgi_color-mars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16" y="3746"/>
              <a:ext cx="43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28600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46863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05500" y="6629400"/>
            <a:ext cx="28956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en-US" dirty="0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heckbooknyc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3768" y="3086100"/>
            <a:ext cx="6408712" cy="1371600"/>
          </a:xfrm>
        </p:spPr>
        <p:txBody>
          <a:bodyPr/>
          <a:lstStyle/>
          <a:p>
            <a:r>
              <a:rPr lang="en-US" dirty="0" smtClean="0"/>
              <a:t>Checkbook NYC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4509120"/>
            <a:ext cx="6057900" cy="1066800"/>
          </a:xfrm>
        </p:spPr>
        <p:txBody>
          <a:bodyPr/>
          <a:lstStyle/>
          <a:p>
            <a:r>
              <a:rPr lang="en-US" dirty="0" smtClean="0"/>
              <a:t>Social Media Contribution</a:t>
            </a:r>
            <a:endParaRPr 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429500" y="2809875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/>
            <a:r>
              <a:rPr lang="en-US" sz="1000" dirty="0" smtClean="0"/>
              <a:t>AUGUST </a:t>
            </a:r>
            <a:r>
              <a:rPr lang="en-US" sz="1000" dirty="0" smtClean="0"/>
              <a:t>28, </a:t>
            </a:r>
            <a:r>
              <a:rPr lang="en-US" sz="1000" dirty="0" smtClean="0"/>
              <a:t>2013</a:t>
            </a:r>
            <a:endParaRPr lang="en-U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Twitter Alerts – Step 2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9" y="1276350"/>
            <a:ext cx="8601075" cy="568474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The following is an example of a tweet alert.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67500" y="6286500"/>
            <a:ext cx="2133600" cy="227013"/>
          </a:xfrm>
          <a:noFill/>
        </p:spPr>
        <p:txBody>
          <a:bodyPr/>
          <a:lstStyle/>
          <a:p>
            <a:fld id="{22139360-BA37-4BB1-B062-EA4FADA8523E}" type="slidenum">
              <a:rPr lang="en-US" smtClean="0"/>
              <a:pPr/>
              <a:t>10</a:t>
            </a:fld>
            <a:endParaRPr lang="en-US" dirty="0" smtClean="0"/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2" cstate="print"/>
          <a:srcRect l="37431" t="16893" r="7692" b="28861"/>
          <a:stretch>
            <a:fillRect/>
          </a:stretch>
        </p:blipFill>
        <p:spPr bwMode="auto">
          <a:xfrm>
            <a:off x="1944216" y="1772816"/>
            <a:ext cx="543609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267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Alert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485900"/>
            <a:ext cx="8458200" cy="574948"/>
          </a:xfrm>
        </p:spPr>
        <p:txBody>
          <a:bodyPr/>
          <a:lstStyle/>
          <a:p>
            <a:r>
              <a:rPr lang="en-US" sz="1400" dirty="0" smtClean="0"/>
              <a:t>After a user performs a Search or  Advanced Search in Checkbook, a “Create Alert” link will appear at the top of the results section near the current “Export” link.</a:t>
            </a:r>
          </a:p>
          <a:p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E41C-68BC-40C3-94A3-3A41F89A50F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1026" name="Picture 2" descr="image005"/>
          <p:cNvPicPr>
            <a:picLocks noChangeAspect="1" noChangeArrowheads="1"/>
          </p:cNvPicPr>
          <p:nvPr/>
        </p:nvPicPr>
        <p:blipFill>
          <a:blip r:embed="rId2" cstate="print"/>
          <a:srcRect b="23275"/>
          <a:stretch>
            <a:fillRect/>
          </a:stretch>
        </p:blipFill>
        <p:spPr bwMode="auto">
          <a:xfrm>
            <a:off x="1259632" y="1988840"/>
            <a:ext cx="674635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 Arrow 6"/>
          <p:cNvSpPr/>
          <p:nvPr/>
        </p:nvSpPr>
        <p:spPr>
          <a:xfrm>
            <a:off x="7452320" y="5013176"/>
            <a:ext cx="864096" cy="432048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Alert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485900"/>
            <a:ext cx="8458200" cy="286916"/>
          </a:xfrm>
        </p:spPr>
        <p:txBody>
          <a:bodyPr/>
          <a:lstStyle/>
          <a:p>
            <a:r>
              <a:rPr lang="en-US" sz="1400" dirty="0" smtClean="0"/>
              <a:t>After clicking the “Create Alert” link the Alert window appears for the user to define the alert parameters.</a:t>
            </a:r>
          </a:p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E41C-68BC-40C3-94A3-3A41F89A50F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2051" name="Picture 1" descr="image002"/>
          <p:cNvPicPr>
            <a:picLocks noChangeAspect="1" noChangeArrowheads="1"/>
          </p:cNvPicPr>
          <p:nvPr/>
        </p:nvPicPr>
        <p:blipFill>
          <a:blip r:embed="rId2" cstate="print"/>
          <a:srcRect l="11439" t="21410" r="14349" b="16044"/>
          <a:stretch>
            <a:fillRect/>
          </a:stretch>
        </p:blipFill>
        <p:spPr bwMode="auto">
          <a:xfrm>
            <a:off x="827584" y="1700808"/>
            <a:ext cx="770485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Alert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485900"/>
            <a:ext cx="8458200" cy="286916"/>
          </a:xfrm>
        </p:spPr>
        <p:txBody>
          <a:bodyPr/>
          <a:lstStyle/>
          <a:p>
            <a:r>
              <a:rPr lang="en-US" sz="1400" dirty="0" smtClean="0"/>
              <a:t>After clicking the “Create Alert” button on the alert window and all fields pass validation, the following message is displayed to the user.</a:t>
            </a:r>
          </a:p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E41C-68BC-40C3-94A3-3A41F89A50F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2" cstate="print"/>
          <a:srcRect l="12091" t="37285" r="11494" b="28780"/>
          <a:stretch>
            <a:fillRect/>
          </a:stretch>
        </p:blipFill>
        <p:spPr bwMode="auto">
          <a:xfrm>
            <a:off x="899592" y="2420888"/>
            <a:ext cx="741682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Alert – Step 4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9" y="1276350"/>
            <a:ext cx="8601075" cy="4960962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The following is the template for the confirmation email that will be sent to the user.</a:t>
            </a:r>
          </a:p>
          <a:p>
            <a:pPr>
              <a:buNone/>
            </a:pPr>
            <a:endParaRPr lang="en-US" sz="1600" b="1" u="sng" dirty="0" smtClean="0"/>
          </a:p>
          <a:p>
            <a:pPr>
              <a:buNone/>
            </a:pPr>
            <a:r>
              <a:rPr lang="en-US" sz="1600" b="1" u="sng" dirty="0" smtClean="0"/>
              <a:t>Subject: </a:t>
            </a:r>
            <a:r>
              <a:rPr lang="en-US" sz="1600" dirty="0" smtClean="0"/>
              <a:t>Checkbooknyc.com alert confirmation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600" b="1" u="sng" dirty="0" smtClean="0"/>
              <a:t>Body: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Thank you for creating an alert on checkbooknyc.com.</a:t>
            </a:r>
          </a:p>
          <a:p>
            <a:pPr>
              <a:buNone/>
            </a:pPr>
            <a:r>
              <a:rPr lang="en-US" sz="1600" dirty="0" smtClean="0"/>
              <a:t>The following alert has been created and will be sent to your email address:</a:t>
            </a:r>
          </a:p>
          <a:p>
            <a:pPr>
              <a:buNone/>
            </a:pPr>
            <a:r>
              <a:rPr lang="en-US" sz="1600" i="1" dirty="0" smtClean="0">
                <a:solidFill>
                  <a:srgbClr val="00B050"/>
                </a:solidFill>
              </a:rPr>
              <a:t>[insert Daily, Weekly, or Monthly]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smtClean="0"/>
              <a:t>- </a:t>
            </a:r>
            <a:r>
              <a:rPr lang="en-US" sz="1600" i="1" dirty="0" smtClean="0">
                <a:solidFill>
                  <a:srgbClr val="00B050"/>
                </a:solidFill>
              </a:rPr>
              <a:t>[insert description entered by user]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To complete the process, please click on the following link:</a:t>
            </a:r>
          </a:p>
          <a:p>
            <a:pPr>
              <a:buNone/>
            </a:pPr>
            <a:r>
              <a:rPr lang="en-US" sz="1600" i="1" dirty="0" smtClean="0">
                <a:solidFill>
                  <a:srgbClr val="00B050"/>
                </a:solidFill>
              </a:rPr>
              <a:t>[insert link to confirm subscription]</a:t>
            </a:r>
            <a:endParaRPr lang="en-US" sz="16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(If link above is not active, please cut and paste full URL into your browser window.)</a:t>
            </a:r>
          </a:p>
          <a:p>
            <a:pPr>
              <a:buNone/>
            </a:pPr>
            <a:r>
              <a:rPr lang="en-US" sz="1600" dirty="0" smtClean="0"/>
              <a:t>PLEASE DO NOT REPLY TO THIS MESSAGE!</a:t>
            </a:r>
          </a:p>
          <a:p>
            <a:pPr lvl="1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pPr marL="341313" lvl="1" indent="0">
              <a:buNone/>
            </a:pPr>
            <a:endParaRPr lang="en-US" sz="24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67500" y="6286500"/>
            <a:ext cx="2133600" cy="227013"/>
          </a:xfrm>
          <a:noFill/>
        </p:spPr>
        <p:txBody>
          <a:bodyPr/>
          <a:lstStyle/>
          <a:p>
            <a:fld id="{22139360-BA37-4BB1-B062-EA4FADA8523E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267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Alert – Step 5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9" y="1276350"/>
            <a:ext cx="8601075" cy="568474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The following is screen the user will see after clicking on the confirmation email link.</a:t>
            </a:r>
          </a:p>
          <a:p>
            <a:pPr lvl="1">
              <a:buNone/>
            </a:pPr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67500" y="6286500"/>
            <a:ext cx="2133600" cy="227013"/>
          </a:xfrm>
          <a:noFill/>
        </p:spPr>
        <p:txBody>
          <a:bodyPr/>
          <a:lstStyle/>
          <a:p>
            <a:fld id="{22139360-BA37-4BB1-B062-EA4FADA8523E}" type="slidenum">
              <a:rPr lang="en-US" smtClean="0"/>
              <a:pPr/>
              <a:t>6</a:t>
            </a:fld>
            <a:endParaRPr lang="en-US" dirty="0" smtClean="0"/>
          </a:p>
        </p:txBody>
      </p:sp>
      <p:pic>
        <p:nvPicPr>
          <p:cNvPr id="4098" name="Picture 3" descr="image003"/>
          <p:cNvPicPr>
            <a:picLocks noChangeAspect="1" noChangeArrowheads="1"/>
          </p:cNvPicPr>
          <p:nvPr/>
        </p:nvPicPr>
        <p:blipFill>
          <a:blip r:embed="rId2" cstate="print"/>
          <a:srcRect t="9691" r="36813" b="37222"/>
          <a:stretch>
            <a:fillRect/>
          </a:stretch>
        </p:blipFill>
        <p:spPr bwMode="auto">
          <a:xfrm>
            <a:off x="1619672" y="1916832"/>
            <a:ext cx="613293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267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Alert – Step 6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9" y="1276350"/>
            <a:ext cx="8601075" cy="4960962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The following is the template for the email of the actual alert.</a:t>
            </a:r>
          </a:p>
          <a:p>
            <a:pPr>
              <a:buNone/>
            </a:pPr>
            <a:endParaRPr lang="en-US" sz="1400" b="1" u="sng" dirty="0" smtClean="0"/>
          </a:p>
          <a:p>
            <a:pPr>
              <a:buNone/>
            </a:pPr>
            <a:r>
              <a:rPr lang="en-US" sz="1400" b="1" u="sng" dirty="0" smtClean="0"/>
              <a:t>Subject: </a:t>
            </a:r>
            <a:r>
              <a:rPr lang="en-US" sz="1400" dirty="0" smtClean="0"/>
              <a:t>Checkbook NYC alert </a:t>
            </a:r>
          </a:p>
          <a:p>
            <a:pPr>
              <a:buNone/>
            </a:pPr>
            <a:r>
              <a:rPr lang="en-US" sz="1400" b="1" u="sng" dirty="0" smtClean="0"/>
              <a:t>Body: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Below are the results of the triggered alert(s) from checkbooknyc.com:</a:t>
            </a:r>
          </a:p>
          <a:p>
            <a:pPr>
              <a:buNone/>
            </a:pPr>
            <a:r>
              <a:rPr lang="en-US" sz="1400" dirty="0" smtClean="0"/>
              <a:t>Alert description : </a:t>
            </a:r>
            <a:r>
              <a:rPr lang="en-US" sz="1400" i="1" dirty="0" smtClean="0">
                <a:solidFill>
                  <a:srgbClr val="00B050"/>
                </a:solidFill>
              </a:rPr>
              <a:t>[insert alert description entered by user]</a:t>
            </a: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dirty="0" smtClean="0"/>
              <a:t>Alert frequency: </a:t>
            </a:r>
            <a:r>
              <a:rPr lang="en-US" sz="1400" i="1" dirty="0" smtClean="0">
                <a:solidFill>
                  <a:srgbClr val="00B050"/>
                </a:solidFill>
              </a:rPr>
              <a:t>[insert alert frequency entered by user]</a:t>
            </a: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dirty="0" smtClean="0"/>
              <a:t>Number of new records that match alert criteria: </a:t>
            </a:r>
            <a:r>
              <a:rPr lang="en-US" sz="1400" i="1" dirty="0" smtClean="0">
                <a:solidFill>
                  <a:srgbClr val="00B050"/>
                </a:solidFill>
              </a:rPr>
              <a:t>[insert count of new records that match alert]</a:t>
            </a: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dirty="0" smtClean="0"/>
              <a:t>Link to Checkbook NYC alert results: </a:t>
            </a:r>
            <a:r>
              <a:rPr lang="en-US" sz="1400" i="1" dirty="0" smtClean="0">
                <a:solidFill>
                  <a:srgbClr val="00B050"/>
                </a:solidFill>
              </a:rPr>
              <a:t>[insert URL that brings you back to search results]</a:t>
            </a: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dirty="0" smtClean="0"/>
              <a:t>To unsubscribe to this alert click here</a:t>
            </a:r>
            <a:r>
              <a:rPr lang="en-US" sz="1400" dirty="0" smtClean="0">
                <a:solidFill>
                  <a:srgbClr val="00B050"/>
                </a:solidFill>
              </a:rPr>
              <a:t>: </a:t>
            </a:r>
            <a:r>
              <a:rPr lang="en-US" sz="1400" i="1" dirty="0" smtClean="0">
                <a:solidFill>
                  <a:srgbClr val="00B050"/>
                </a:solidFill>
              </a:rPr>
              <a:t>[insert URL to unsubscribe from alert] </a:t>
            </a: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dirty="0" smtClean="0"/>
              <a:t>Alert description : </a:t>
            </a:r>
            <a:r>
              <a:rPr lang="en-US" sz="1400" i="1" dirty="0" smtClean="0">
                <a:solidFill>
                  <a:srgbClr val="00B050"/>
                </a:solidFill>
              </a:rPr>
              <a:t>[insert alert description entered by user]</a:t>
            </a: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dirty="0" smtClean="0"/>
              <a:t>Alert frequency: </a:t>
            </a:r>
            <a:r>
              <a:rPr lang="en-US" sz="1400" i="1" dirty="0" smtClean="0">
                <a:solidFill>
                  <a:srgbClr val="00B050"/>
                </a:solidFill>
              </a:rPr>
              <a:t>[insert alert frequency entered by user]</a:t>
            </a: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dirty="0" smtClean="0"/>
              <a:t>Number of new records that match alert criteria: </a:t>
            </a:r>
            <a:r>
              <a:rPr lang="en-US" sz="1400" i="1" dirty="0" smtClean="0">
                <a:solidFill>
                  <a:srgbClr val="00B050"/>
                </a:solidFill>
              </a:rPr>
              <a:t>[insert count of new records that match alert]</a:t>
            </a: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dirty="0" smtClean="0"/>
              <a:t>Link to Checkbook NYC alert results: </a:t>
            </a:r>
            <a:r>
              <a:rPr lang="en-US" sz="1400" i="1" dirty="0" smtClean="0">
                <a:solidFill>
                  <a:srgbClr val="00B050"/>
                </a:solidFill>
              </a:rPr>
              <a:t>[insert URL that brings you back to search results]</a:t>
            </a: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dirty="0" smtClean="0"/>
              <a:t>To unsubscribe to this alert click here: </a:t>
            </a:r>
            <a:r>
              <a:rPr lang="en-US" sz="1400" i="1" dirty="0" smtClean="0">
                <a:solidFill>
                  <a:srgbClr val="00B050"/>
                </a:solidFill>
              </a:rPr>
              <a:t>[insert URL to unsubscribe from alert] </a:t>
            </a: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dirty="0" smtClean="0"/>
              <a:t> …</a:t>
            </a:r>
          </a:p>
          <a:p>
            <a:pPr>
              <a:buNone/>
            </a:pPr>
            <a:r>
              <a:rPr lang="en-US" sz="1400" dirty="0" smtClean="0"/>
              <a:t>To unsubscribe to all alerts sent to this email address click here: </a:t>
            </a:r>
            <a:r>
              <a:rPr lang="en-US" sz="1400" i="1" dirty="0" smtClean="0">
                <a:solidFill>
                  <a:srgbClr val="00B050"/>
                </a:solidFill>
              </a:rPr>
              <a:t>[insert URL to unsubscribe from all alerts]</a:t>
            </a:r>
            <a:endParaRPr lang="en-US" sz="14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400" i="1" dirty="0" smtClean="0"/>
          </a:p>
          <a:p>
            <a:pPr>
              <a:buNone/>
            </a:pPr>
            <a:r>
              <a:rPr lang="en-US" sz="1400" dirty="0" smtClean="0"/>
              <a:t>Office of the Comptroller - City of New York</a:t>
            </a:r>
          </a:p>
          <a:p>
            <a:pPr lvl="1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67500" y="6286500"/>
            <a:ext cx="2133600" cy="227013"/>
          </a:xfrm>
          <a:noFill/>
        </p:spPr>
        <p:txBody>
          <a:bodyPr/>
          <a:lstStyle/>
          <a:p>
            <a:fld id="{22139360-BA37-4BB1-B062-EA4FADA8523E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267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Alert – Step 7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9" y="1276350"/>
            <a:ext cx="8601075" cy="640482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The following is the screen a user will see if the follow any of the unsubscribe links in the alert email.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67500" y="6286500"/>
            <a:ext cx="2133600" cy="227013"/>
          </a:xfrm>
          <a:noFill/>
        </p:spPr>
        <p:txBody>
          <a:bodyPr/>
          <a:lstStyle/>
          <a:p>
            <a:fld id="{22139360-BA37-4BB1-B062-EA4FADA8523E}" type="slidenum">
              <a:rPr lang="en-US" smtClean="0"/>
              <a:pPr/>
              <a:t>8</a:t>
            </a:fld>
            <a:endParaRPr lang="en-US" dirty="0" smtClean="0"/>
          </a:p>
        </p:txBody>
      </p:sp>
      <p:pic>
        <p:nvPicPr>
          <p:cNvPr id="5122" name="Picture 4" descr="image004"/>
          <p:cNvPicPr>
            <a:picLocks noChangeAspect="1" noChangeArrowheads="1"/>
          </p:cNvPicPr>
          <p:nvPr/>
        </p:nvPicPr>
        <p:blipFill>
          <a:blip r:embed="rId2" cstate="print"/>
          <a:srcRect t="24927" r="35280" b="40047"/>
          <a:stretch>
            <a:fillRect/>
          </a:stretch>
        </p:blipFill>
        <p:spPr bwMode="auto">
          <a:xfrm>
            <a:off x="1152128" y="2420888"/>
            <a:ext cx="630019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267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Twitter Alerts – Step 1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9" y="1276350"/>
            <a:ext cx="8601075" cy="4960962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Since Twitter alerts will be created by the system admin, we have decided to allow the alert  to be as </a:t>
            </a:r>
          </a:p>
          <a:p>
            <a:pPr>
              <a:buNone/>
            </a:pPr>
            <a:r>
              <a:rPr lang="en-US" sz="1400" dirty="0" smtClean="0"/>
              <a:t>flexible as possible.  The twitter alert uses the advanced search logic to build a query that returns a count that</a:t>
            </a:r>
          </a:p>
          <a:p>
            <a:pPr>
              <a:buNone/>
            </a:pPr>
            <a:r>
              <a:rPr lang="en-US" sz="1400" dirty="0" smtClean="0"/>
              <a:t>can be inserted into a tweet. The twitter account information is stored in the table. Detailed directions on how</a:t>
            </a:r>
          </a:p>
          <a:p>
            <a:pPr>
              <a:buNone/>
            </a:pPr>
            <a:r>
              <a:rPr lang="en-US" sz="1400" dirty="0" smtClean="0"/>
              <a:t> to create a twitter alert will be provided.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A Twitter alert can have a description of up to 100 characters long.  It is shorter than the 144 allowed for a </a:t>
            </a:r>
          </a:p>
          <a:p>
            <a:pPr>
              <a:buNone/>
            </a:pPr>
            <a:r>
              <a:rPr lang="en-US" sz="1400" dirty="0" smtClean="0"/>
              <a:t>tweet to leave room for the link we will need to post.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pPr>
              <a:buNone/>
            </a:pPr>
            <a:r>
              <a:rPr lang="en-US" sz="1400" dirty="0" smtClean="0"/>
              <a:t>A variable defined as [[count]] has been created and should be used in the description where you would like</a:t>
            </a:r>
          </a:p>
          <a:p>
            <a:pPr>
              <a:buNone/>
            </a:pPr>
            <a:r>
              <a:rPr lang="en-US" sz="1400" dirty="0" smtClean="0"/>
              <a:t>the number of new records that match the alert criteria to be substituted. The link to the results of the alerts is </a:t>
            </a:r>
          </a:p>
          <a:p>
            <a:pPr>
              <a:buNone/>
            </a:pPr>
            <a:r>
              <a:rPr lang="en-US" sz="1400" dirty="0" smtClean="0"/>
              <a:t>always appended to the end of the description.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pPr>
              <a:buNone/>
            </a:pPr>
            <a:r>
              <a:rPr lang="en-US" sz="1400" dirty="0" smtClean="0"/>
              <a:t>For example, let’s say we wanted to create a Twitter alert with a frequency of daily that looked at the number</a:t>
            </a:r>
          </a:p>
          <a:p>
            <a:pPr>
              <a:buNone/>
            </a:pPr>
            <a:r>
              <a:rPr lang="en-US" sz="1400" dirty="0" smtClean="0"/>
              <a:t> of contracts with a value over 10 million dollars.  The following could be one possible description:</a:t>
            </a:r>
          </a:p>
          <a:p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Yesterday [[count]] new contracts over $10,000,000 were added to Checkbook NYC.  Check it out!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pPr>
              <a:buNone/>
            </a:pPr>
            <a:r>
              <a:rPr lang="en-US" sz="1400" dirty="0" smtClean="0"/>
              <a:t>Assuming 5 new records were added to Checkbook the following would be the resulting tweet: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pPr>
              <a:buNone/>
            </a:pPr>
            <a:r>
              <a:rPr lang="en-US" sz="1400" dirty="0" smtClean="0"/>
              <a:t>Yesterday 5 new contracts over $10,000,000 were added to Checkbook NYC.  Check it out! </a:t>
            </a:r>
          </a:p>
          <a:p>
            <a:pPr>
              <a:buNone/>
            </a:pPr>
            <a:r>
              <a:rPr lang="en-US" sz="1400" u="sng" dirty="0" smtClean="0">
                <a:hlinkClick r:id="rId2"/>
              </a:rPr>
              <a:t>http://checkbooknyc.com/</a:t>
            </a:r>
            <a:r>
              <a:rPr lang="en-US" sz="1400" dirty="0" smtClean="0"/>
              <a:t>...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sz="1400" dirty="0" smtClean="0"/>
              <a:t> </a:t>
            </a:r>
          </a:p>
          <a:p>
            <a:r>
              <a:rPr lang="en-US" sz="1400" dirty="0" smtClean="0"/>
              <a:t> </a:t>
            </a:r>
          </a:p>
          <a:p>
            <a:r>
              <a:rPr lang="en-US" sz="1400" dirty="0" smtClean="0"/>
              <a:t> </a:t>
            </a:r>
          </a:p>
          <a:p>
            <a:pPr lvl="1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67500" y="6286500"/>
            <a:ext cx="2133600" cy="227013"/>
          </a:xfrm>
          <a:noFill/>
        </p:spPr>
        <p:txBody>
          <a:bodyPr/>
          <a:lstStyle/>
          <a:p>
            <a:fld id="{22139360-BA37-4BB1-B062-EA4FADA8523E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267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_EN_Serie 4_Strategy_10">
  <a:themeElements>
    <a:clrScheme name="CGI_EN_Serie 4_Strategy_10 13">
      <a:dk1>
        <a:srgbClr val="000000"/>
      </a:dk1>
      <a:lt1>
        <a:srgbClr val="FFFFFF"/>
      </a:lt1>
      <a:dk2>
        <a:srgbClr val="E31937"/>
      </a:dk2>
      <a:lt2>
        <a:srgbClr val="A7A5A9"/>
      </a:lt2>
      <a:accent1>
        <a:srgbClr val="BAD4D9"/>
      </a:accent1>
      <a:accent2>
        <a:srgbClr val="DBCEAF"/>
      </a:accent2>
      <a:accent3>
        <a:srgbClr val="FFFFFF"/>
      </a:accent3>
      <a:accent4>
        <a:srgbClr val="000000"/>
      </a:accent4>
      <a:accent5>
        <a:srgbClr val="D9E6E9"/>
      </a:accent5>
      <a:accent6>
        <a:srgbClr val="C6BA9E"/>
      </a:accent6>
      <a:hlink>
        <a:srgbClr val="AA9C8F"/>
      </a:hlink>
      <a:folHlink>
        <a:srgbClr val="961E3C"/>
      </a:folHlink>
    </a:clrScheme>
    <a:fontScheme name="CGI_EN_Serie 4_Strategy_1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GI_EN_Serie 4_Strategy_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I_EN_Serie 4_Strategy_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I_EN_Serie 4_Strategy_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I_EN_Serie 4_Strategy_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I_EN_Serie 4_Strategy_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I_EN_Serie 4_Strategy_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I_EN_Serie 4_Strategy_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I_EN_Serie 4_Strategy_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I_EN_Serie 4_Strategy_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I_EN_Serie 4_Strategy_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I_EN_Serie 4_Strategy_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I_EN_Serie 4_Strategy_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I_EN_Serie 4_Strategy_10 13">
        <a:dk1>
          <a:srgbClr val="000000"/>
        </a:dk1>
        <a:lt1>
          <a:srgbClr val="FFFFFF"/>
        </a:lt1>
        <a:dk2>
          <a:srgbClr val="E31937"/>
        </a:dk2>
        <a:lt2>
          <a:srgbClr val="A7A5A9"/>
        </a:lt2>
        <a:accent1>
          <a:srgbClr val="BAD4D9"/>
        </a:accent1>
        <a:accent2>
          <a:srgbClr val="DBCEAF"/>
        </a:accent2>
        <a:accent3>
          <a:srgbClr val="FFFFFF"/>
        </a:accent3>
        <a:accent4>
          <a:srgbClr val="000000"/>
        </a:accent4>
        <a:accent5>
          <a:srgbClr val="D9E6E9"/>
        </a:accent5>
        <a:accent6>
          <a:srgbClr val="C6BA9E"/>
        </a:accent6>
        <a:hlink>
          <a:srgbClr val="AA9C8F"/>
        </a:hlink>
        <a:folHlink>
          <a:srgbClr val="961E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Conception personnalisée 13">
      <a:dk1>
        <a:srgbClr val="000000"/>
      </a:dk1>
      <a:lt1>
        <a:srgbClr val="FFFFFF"/>
      </a:lt1>
      <a:dk2>
        <a:srgbClr val="E31937"/>
      </a:dk2>
      <a:lt2>
        <a:srgbClr val="A7A5A9"/>
      </a:lt2>
      <a:accent1>
        <a:srgbClr val="BAD4D9"/>
      </a:accent1>
      <a:accent2>
        <a:srgbClr val="DBCEAF"/>
      </a:accent2>
      <a:accent3>
        <a:srgbClr val="FFFFFF"/>
      </a:accent3>
      <a:accent4>
        <a:srgbClr val="000000"/>
      </a:accent4>
      <a:accent5>
        <a:srgbClr val="D9E6E9"/>
      </a:accent5>
      <a:accent6>
        <a:srgbClr val="C6BA9E"/>
      </a:accent6>
      <a:hlink>
        <a:srgbClr val="AA9C8F"/>
      </a:hlink>
      <a:folHlink>
        <a:srgbClr val="961E3C"/>
      </a:folHlink>
    </a:clrScheme>
    <a:fontScheme name="Conception personnalisé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000000"/>
        </a:dk1>
        <a:lt1>
          <a:srgbClr val="FFFFFF"/>
        </a:lt1>
        <a:dk2>
          <a:srgbClr val="E31937"/>
        </a:dk2>
        <a:lt2>
          <a:srgbClr val="A7A5A9"/>
        </a:lt2>
        <a:accent1>
          <a:srgbClr val="BAD4D9"/>
        </a:accent1>
        <a:accent2>
          <a:srgbClr val="DBCEAF"/>
        </a:accent2>
        <a:accent3>
          <a:srgbClr val="FFFFFF"/>
        </a:accent3>
        <a:accent4>
          <a:srgbClr val="000000"/>
        </a:accent4>
        <a:accent5>
          <a:srgbClr val="D9E6E9"/>
        </a:accent5>
        <a:accent6>
          <a:srgbClr val="C6BA9E"/>
        </a:accent6>
        <a:hlink>
          <a:srgbClr val="AA9C8F"/>
        </a:hlink>
        <a:folHlink>
          <a:srgbClr val="961E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GI_EN_Serie 4_Strategy_10 13">
    <a:dk1>
      <a:srgbClr val="000000"/>
    </a:dk1>
    <a:lt1>
      <a:srgbClr val="FFFFFF"/>
    </a:lt1>
    <a:dk2>
      <a:srgbClr val="E31937"/>
    </a:dk2>
    <a:lt2>
      <a:srgbClr val="A7A5A9"/>
    </a:lt2>
    <a:accent1>
      <a:srgbClr val="BAD4D9"/>
    </a:accent1>
    <a:accent2>
      <a:srgbClr val="DBCEAF"/>
    </a:accent2>
    <a:accent3>
      <a:srgbClr val="FFFFFF"/>
    </a:accent3>
    <a:accent4>
      <a:srgbClr val="000000"/>
    </a:accent4>
    <a:accent5>
      <a:srgbClr val="D9E6E9"/>
    </a:accent5>
    <a:accent6>
      <a:srgbClr val="C6BA9E"/>
    </a:accent6>
    <a:hlink>
      <a:srgbClr val="AA9C8F"/>
    </a:hlink>
    <a:folHlink>
      <a:srgbClr val="961E3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10122</TotalTime>
  <Words>520</Words>
  <Application>Microsoft Office PowerPoint</Application>
  <PresentationFormat>On-screen Show (4:3)</PresentationFormat>
  <Paragraphs>110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CGI_EN_Serie 4_Strategy_10</vt:lpstr>
      <vt:lpstr>Conception personnalisée</vt:lpstr>
      <vt:lpstr>Checkbook NYC</vt:lpstr>
      <vt:lpstr>Email Alert – Step 1</vt:lpstr>
      <vt:lpstr>Email Alert – Step 2</vt:lpstr>
      <vt:lpstr>Email Alert – Step 3</vt:lpstr>
      <vt:lpstr>Email Alert – Step 4</vt:lpstr>
      <vt:lpstr>Email Alert – Step 5</vt:lpstr>
      <vt:lpstr>Email Alert – Step 6</vt:lpstr>
      <vt:lpstr>Email Alert – Step 7</vt:lpstr>
      <vt:lpstr>Twitter Alerts – Step 1</vt:lpstr>
      <vt:lpstr>Twitter Alerts – Step 2</vt:lpstr>
    </vt:vector>
  </TitlesOfParts>
  <Company>CGI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Arial 40 pts</dc:title>
  <dc:creator>louise.leonard</dc:creator>
  <cp:lastModifiedBy>GM</cp:lastModifiedBy>
  <cp:revision>44</cp:revision>
  <dcterms:created xsi:type="dcterms:W3CDTF">2010-03-08T23:27:40Z</dcterms:created>
  <dcterms:modified xsi:type="dcterms:W3CDTF">2013-08-28T19:55:52Z</dcterms:modified>
</cp:coreProperties>
</file>